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embeddedFontLst>
    <p:embeddedFont>
      <p:font typeface="Arial Black" panose="020B0604020202020204" pitchFamily="34" charset="0"/>
      <p:bold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Lato" panose="020F0502020204030203" pitchFamily="34" charset="0"/>
      <p:regular r:id="rId20"/>
      <p:bold r:id="rId21"/>
      <p:italic r:id="rId22"/>
      <p:boldItalic r:id="rId23"/>
    </p:embeddedFont>
    <p:embeddedFont>
      <p:font typeface="Lato Light" panose="020F0502020204030203" pitchFamily="34" charset="0"/>
      <p:regular r:id="rId24"/>
      <p:bold r:id="rId25"/>
      <p:italic r:id="rId26"/>
      <p:boldItalic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  <p:embeddedFont>
      <p:font typeface="Oswald" pitchFamily="2" charset="77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4" roundtripDataSignature="AMtx7mjqimpqJ+h6wsUukqRUUhY6cAepJ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E38154C-102C-4816-9488-BB88D9ACE0DC}">
  <a:tblStyle styleId="{5E38154C-102C-4816-9488-BB88D9ACE0D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7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3" Type="http://schemas.openxmlformats.org/officeDocument/2006/relationships/font" Target="fonts/font19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2" Type="http://schemas.openxmlformats.org/officeDocument/2006/relationships/font" Target="fonts/font18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font" Target="fonts/font14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31" Type="http://schemas.openxmlformats.org/officeDocument/2006/relationships/font" Target="fonts/font1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0" Type="http://schemas.openxmlformats.org/officeDocument/2006/relationships/font" Target="fonts/font16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36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8" name="Google Shape;398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34" name="Google Shape;43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0" name="Google Shape;4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0" name="Google Shape;26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4</a:t>
            </a:fld>
            <a:endParaRPr sz="12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72" name="Google Shape;272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/>
              <a:t>5</a:t>
            </a:fld>
            <a:endParaRPr sz="1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94" name="Google Shape;29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" name="Google Shape;295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/>
              <a:t>6</a:t>
            </a:fld>
            <a:endParaRPr sz="10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20" name="Google Shape;32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/>
              <a:t>7</a:t>
            </a:fld>
            <a:endParaRPr sz="10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46" name="Google Shape;346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/>
              <a:t>8</a:t>
            </a:fld>
            <a:endParaRPr sz="10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72" name="Google Shape;372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000"/>
              <a:t>9</a:t>
            </a:fld>
            <a:endParaRPr sz="10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onnectivity-speed">
  <p:cSld name="Title - Connectivity-speed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Google Shape;37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588" y="4999038"/>
            <a:ext cx="2366962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14"/>
          <p:cNvSpPr txBox="1">
            <a:spLocks noGrp="1"/>
          </p:cNvSpPr>
          <p:nvPr>
            <p:ph type="body" idx="1"/>
          </p:nvPr>
        </p:nvSpPr>
        <p:spPr>
          <a:xfrm>
            <a:off x="2217842" y="4243757"/>
            <a:ext cx="6112621" cy="30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ctrTitle"/>
          </p:nvPr>
        </p:nvSpPr>
        <p:spPr>
          <a:xfrm>
            <a:off x="2217839" y="1711570"/>
            <a:ext cx="7716735" cy="168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ubTitle" idx="2"/>
          </p:nvPr>
        </p:nvSpPr>
        <p:spPr>
          <a:xfrm>
            <a:off x="2217842" y="3651352"/>
            <a:ext cx="7716732" cy="43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800"/>
              <a:buNone/>
              <a:defRPr sz="2800" b="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group">
  <p:cSld name="Title - group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588" y="4999038"/>
            <a:ext cx="2366962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23"/>
          <p:cNvSpPr txBox="1">
            <a:spLocks noGrp="1"/>
          </p:cNvSpPr>
          <p:nvPr>
            <p:ph type="body" idx="1"/>
          </p:nvPr>
        </p:nvSpPr>
        <p:spPr>
          <a:xfrm>
            <a:off x="2217842" y="4243757"/>
            <a:ext cx="6112621" cy="30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ctrTitle"/>
          </p:nvPr>
        </p:nvSpPr>
        <p:spPr>
          <a:xfrm>
            <a:off x="2217839" y="1711570"/>
            <a:ext cx="7716735" cy="168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ubTitle" idx="2"/>
          </p:nvPr>
        </p:nvSpPr>
        <p:spPr>
          <a:xfrm>
            <a:off x="2217842" y="3651352"/>
            <a:ext cx="7716732" cy="43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800"/>
              <a:buNone/>
              <a:defRPr sz="2800" b="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- IT">
  <p:cSld name="1_Title - I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588" y="0"/>
            <a:ext cx="121904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588" y="4999038"/>
            <a:ext cx="2366962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24"/>
          <p:cNvSpPr txBox="1">
            <a:spLocks noGrp="1"/>
          </p:cNvSpPr>
          <p:nvPr>
            <p:ph type="body" idx="1"/>
          </p:nvPr>
        </p:nvSpPr>
        <p:spPr>
          <a:xfrm>
            <a:off x="2217842" y="4243757"/>
            <a:ext cx="6112621" cy="30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24"/>
          <p:cNvSpPr txBox="1">
            <a:spLocks noGrp="1"/>
          </p:cNvSpPr>
          <p:nvPr>
            <p:ph type="ctrTitle"/>
          </p:nvPr>
        </p:nvSpPr>
        <p:spPr>
          <a:xfrm>
            <a:off x="2217839" y="1711570"/>
            <a:ext cx="7716735" cy="168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4"/>
          <p:cNvSpPr txBox="1">
            <a:spLocks noGrp="1"/>
          </p:cNvSpPr>
          <p:nvPr>
            <p:ph type="subTitle" idx="2"/>
          </p:nvPr>
        </p:nvSpPr>
        <p:spPr>
          <a:xfrm>
            <a:off x="2217842" y="3651352"/>
            <a:ext cx="7716732" cy="43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800"/>
              <a:buNone/>
              <a:defRPr sz="2800" b="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1">
  <p:cSld name="Agenda - 1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Google Shape;87;p25"/>
          <p:cNvPicPr preferRelativeResize="0"/>
          <p:nvPr/>
        </p:nvPicPr>
        <p:blipFill rotWithShape="1">
          <a:blip r:embed="rId2">
            <a:alphaModFix/>
          </a:blip>
          <a:srcRect l="3992" r="413"/>
          <a:stretch/>
        </p:blipFill>
        <p:spPr>
          <a:xfrm>
            <a:off x="5854700" y="-6350"/>
            <a:ext cx="6337300" cy="68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25"/>
          <p:cNvSpPr/>
          <p:nvPr/>
        </p:nvSpPr>
        <p:spPr>
          <a:xfrm>
            <a:off x="0" y="-9525"/>
            <a:ext cx="6097588" cy="6873875"/>
          </a:xfrm>
          <a:prstGeom prst="rect">
            <a:avLst/>
          </a:prstGeom>
          <a:solidFill>
            <a:srgbClr val="82AE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" name="Google Shape;89;p25"/>
          <p:cNvSpPr txBox="1"/>
          <p:nvPr/>
        </p:nvSpPr>
        <p:spPr>
          <a:xfrm>
            <a:off x="573088" y="723900"/>
            <a:ext cx="2984500" cy="67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EFFFF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/>
          </a:p>
        </p:txBody>
      </p:sp>
      <p:grpSp>
        <p:nvGrpSpPr>
          <p:cNvPr id="90" name="Google Shape;90;p25"/>
          <p:cNvGrpSpPr/>
          <p:nvPr/>
        </p:nvGrpSpPr>
        <p:grpSpPr>
          <a:xfrm>
            <a:off x="10610277" y="6639079"/>
            <a:ext cx="639703" cy="175734"/>
            <a:chOff x="1855788" y="3378201"/>
            <a:chExt cx="3709987" cy="1019175"/>
          </a:xfrm>
        </p:grpSpPr>
        <p:sp>
          <p:nvSpPr>
            <p:cNvPr id="91" name="Google Shape;91;p25"/>
            <p:cNvSpPr/>
            <p:nvPr/>
          </p:nvSpPr>
          <p:spPr>
            <a:xfrm>
              <a:off x="3676650" y="4197351"/>
              <a:ext cx="160337" cy="196850"/>
            </a:xfrm>
            <a:custGeom>
              <a:avLst/>
              <a:gdLst/>
              <a:ahLst/>
              <a:cxnLst/>
              <a:rect l="l" t="t" r="r" b="b"/>
              <a:pathLst>
                <a:path w="101" h="124" extrusionOk="0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2" name="Google Shape;92;p25"/>
            <p:cNvSpPr/>
            <p:nvPr/>
          </p:nvSpPr>
          <p:spPr>
            <a:xfrm>
              <a:off x="3886200" y="4197351"/>
              <a:ext cx="130175" cy="196850"/>
            </a:xfrm>
            <a:custGeom>
              <a:avLst/>
              <a:gdLst/>
              <a:ahLst/>
              <a:cxnLst/>
              <a:rect l="l" t="t" r="r" b="b"/>
              <a:pathLst>
                <a:path w="82" h="124" extrusionOk="0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3" name="Google Shape;93;p25"/>
            <p:cNvSpPr/>
            <p:nvPr/>
          </p:nvSpPr>
          <p:spPr>
            <a:xfrm>
              <a:off x="4048125" y="4197351"/>
              <a:ext cx="166687" cy="196850"/>
            </a:xfrm>
            <a:custGeom>
              <a:avLst/>
              <a:gdLst/>
              <a:ahLst/>
              <a:cxnLst/>
              <a:rect l="l" t="t" r="r" b="b"/>
              <a:pathLst>
                <a:path w="105" h="124" extrusionOk="0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4" name="Google Shape;94;p25"/>
            <p:cNvSpPr/>
            <p:nvPr/>
          </p:nvSpPr>
          <p:spPr>
            <a:xfrm>
              <a:off x="4241800" y="4197351"/>
              <a:ext cx="268287" cy="196850"/>
            </a:xfrm>
            <a:custGeom>
              <a:avLst/>
              <a:gdLst/>
              <a:ahLst/>
              <a:cxnLst/>
              <a:rect l="l" t="t" r="r" b="b"/>
              <a:pathLst>
                <a:path w="169" h="124" extrusionOk="0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5" name="Google Shape;95;p25"/>
            <p:cNvSpPr/>
            <p:nvPr/>
          </p:nvSpPr>
          <p:spPr>
            <a:xfrm>
              <a:off x="4527550" y="4192588"/>
              <a:ext cx="198437" cy="204788"/>
            </a:xfrm>
            <a:custGeom>
              <a:avLst/>
              <a:gdLst/>
              <a:ahLst/>
              <a:cxnLst/>
              <a:rect l="l" t="t" r="r" b="b"/>
              <a:pathLst>
                <a:path w="83" h="85" extrusionOk="0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6" name="Google Shape;96;p25"/>
            <p:cNvSpPr/>
            <p:nvPr/>
          </p:nvSpPr>
          <p:spPr>
            <a:xfrm>
              <a:off x="4768850" y="4197351"/>
              <a:ext cx="150812" cy="196850"/>
            </a:xfrm>
            <a:custGeom>
              <a:avLst/>
              <a:gdLst/>
              <a:ahLst/>
              <a:cxnLst/>
              <a:rect l="l" t="t" r="r" b="b"/>
              <a:pathLst>
                <a:path w="63" h="82" extrusionOk="0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7" name="Google Shape;97;p25"/>
            <p:cNvSpPr/>
            <p:nvPr/>
          </p:nvSpPr>
          <p:spPr>
            <a:xfrm>
              <a:off x="4962525" y="4197351"/>
              <a:ext cx="153987" cy="196850"/>
            </a:xfrm>
            <a:custGeom>
              <a:avLst/>
              <a:gdLst/>
              <a:ahLst/>
              <a:cxnLst/>
              <a:rect l="l" t="t" r="r" b="b"/>
              <a:pathLst>
                <a:path w="97" h="124" extrusionOk="0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8" name="Google Shape;98;p25"/>
            <p:cNvSpPr/>
            <p:nvPr/>
          </p:nvSpPr>
          <p:spPr>
            <a:xfrm>
              <a:off x="5133975" y="4192588"/>
              <a:ext cx="160337" cy="204788"/>
            </a:xfrm>
            <a:custGeom>
              <a:avLst/>
              <a:gdLst/>
              <a:ahLst/>
              <a:cxnLst/>
              <a:rect l="l" t="t" r="r" b="b"/>
              <a:pathLst>
                <a:path w="67" h="85" extrusionOk="0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99" name="Google Shape;99;p25"/>
            <p:cNvSpPr/>
            <p:nvPr/>
          </p:nvSpPr>
          <p:spPr>
            <a:xfrm>
              <a:off x="5213350" y="3379788"/>
              <a:ext cx="352425" cy="730250"/>
            </a:xfrm>
            <a:custGeom>
              <a:avLst/>
              <a:gdLst/>
              <a:ahLst/>
              <a:cxnLst/>
              <a:rect l="l" t="t" r="r" b="b"/>
              <a:pathLst>
                <a:path w="147" h="303" extrusionOk="0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0" name="Google Shape;100;p25"/>
            <p:cNvSpPr/>
            <p:nvPr/>
          </p:nvSpPr>
          <p:spPr>
            <a:xfrm>
              <a:off x="2281238" y="3394076"/>
              <a:ext cx="582612" cy="730250"/>
            </a:xfrm>
            <a:custGeom>
              <a:avLst/>
              <a:gdLst/>
              <a:ahLst/>
              <a:cxnLst/>
              <a:rect l="l" t="t" r="r" b="b"/>
              <a:pathLst>
                <a:path w="243" h="303" extrusionOk="0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1" name="Google Shape;101;p25"/>
            <p:cNvSpPr/>
            <p:nvPr/>
          </p:nvSpPr>
          <p:spPr>
            <a:xfrm>
              <a:off x="2973388" y="3379788"/>
              <a:ext cx="581025" cy="730250"/>
            </a:xfrm>
            <a:custGeom>
              <a:avLst/>
              <a:gdLst/>
              <a:ahLst/>
              <a:cxnLst/>
              <a:rect l="l" t="t" r="r" b="b"/>
              <a:pathLst>
                <a:path w="242" h="303" extrusionOk="0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2" name="Google Shape;102;p25"/>
            <p:cNvSpPr/>
            <p:nvPr/>
          </p:nvSpPr>
          <p:spPr>
            <a:xfrm>
              <a:off x="3676650" y="3397251"/>
              <a:ext cx="61912" cy="71278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3" name="Google Shape;103;p25"/>
            <p:cNvSpPr/>
            <p:nvPr/>
          </p:nvSpPr>
          <p:spPr>
            <a:xfrm>
              <a:off x="3857625" y="3397251"/>
              <a:ext cx="573087" cy="712788"/>
            </a:xfrm>
            <a:custGeom>
              <a:avLst/>
              <a:gdLst/>
              <a:ahLst/>
              <a:cxnLst/>
              <a:rect l="l" t="t" r="r" b="b"/>
              <a:pathLst>
                <a:path w="239" h="296" extrusionOk="0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4" name="Google Shape;104;p25"/>
            <p:cNvSpPr/>
            <p:nvPr/>
          </p:nvSpPr>
          <p:spPr>
            <a:xfrm>
              <a:off x="4505325" y="3378201"/>
              <a:ext cx="614362" cy="746125"/>
            </a:xfrm>
            <a:custGeom>
              <a:avLst/>
              <a:gdLst/>
              <a:ahLst/>
              <a:cxnLst/>
              <a:rect l="l" t="t" r="r" b="b"/>
              <a:pathLst>
                <a:path w="256" h="310" extrusionOk="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5" name="Google Shape;105;p25"/>
            <p:cNvSpPr/>
            <p:nvPr/>
          </p:nvSpPr>
          <p:spPr>
            <a:xfrm>
              <a:off x="1855788" y="3394076"/>
              <a:ext cx="312737" cy="873125"/>
            </a:xfrm>
            <a:custGeom>
              <a:avLst/>
              <a:gdLst/>
              <a:ahLst/>
              <a:cxnLst/>
              <a:rect l="l" t="t" r="r" b="b"/>
              <a:pathLst>
                <a:path w="130" h="362" extrusionOk="0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6" name="Google Shape;106;p25"/>
            <p:cNvSpPr/>
            <p:nvPr/>
          </p:nvSpPr>
          <p:spPr>
            <a:xfrm>
              <a:off x="5373688" y="4022726"/>
              <a:ext cx="90487" cy="92075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07" name="Google Shape;107;p25"/>
            <p:cNvSpPr/>
            <p:nvPr/>
          </p:nvSpPr>
          <p:spPr>
            <a:xfrm>
              <a:off x="5402263" y="4041776"/>
              <a:ext cx="41275" cy="539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08" name="Google Shape;108;p25"/>
          <p:cNvSpPr txBox="1">
            <a:spLocks noGrp="1"/>
          </p:cNvSpPr>
          <p:nvPr>
            <p:ph type="body" idx="1"/>
          </p:nvPr>
        </p:nvSpPr>
        <p:spPr>
          <a:xfrm>
            <a:off x="572698" y="1929633"/>
            <a:ext cx="4937078" cy="419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EFFFF"/>
              </a:buClr>
              <a:buSzPts val="2400"/>
              <a:buNone/>
              <a:defRPr sz="2400">
                <a:solidFill>
                  <a:srgbClr val="FE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FFFF"/>
              </a:buClr>
              <a:buSzPts val="1800"/>
              <a:buChar char="–"/>
              <a:defRPr sz="1800">
                <a:solidFill>
                  <a:srgbClr val="FE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FFFF"/>
              </a:buClr>
              <a:buSzPts val="1800"/>
              <a:buChar char="•"/>
              <a:defRPr sz="1800">
                <a:solidFill>
                  <a:srgbClr val="FEFFF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FFFF"/>
              </a:buClr>
              <a:buSzPts val="1800"/>
              <a:buChar char="–"/>
              <a:defRPr sz="1800">
                <a:solidFill>
                  <a:srgbClr val="FEFFFF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FFFF"/>
              </a:buClr>
              <a:buSzPts val="1800"/>
              <a:buChar char="–"/>
              <a:defRPr sz="1800">
                <a:solidFill>
                  <a:srgbClr val="FE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genda - 2">
  <p:cSld name="Agenda - 2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00750" y="0"/>
            <a:ext cx="6191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26"/>
          <p:cNvSpPr/>
          <p:nvPr/>
        </p:nvSpPr>
        <p:spPr>
          <a:xfrm>
            <a:off x="-1588" y="-9525"/>
            <a:ext cx="6097588" cy="6873875"/>
          </a:xfrm>
          <a:prstGeom prst="rect">
            <a:avLst/>
          </a:prstGeom>
          <a:solidFill>
            <a:srgbClr val="82AE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12" name="Google Shape;112;p26"/>
          <p:cNvSpPr txBox="1"/>
          <p:nvPr/>
        </p:nvSpPr>
        <p:spPr>
          <a:xfrm>
            <a:off x="571500" y="723900"/>
            <a:ext cx="2984500" cy="677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FEFFFF"/>
                </a:solidFill>
                <a:latin typeface="Lato"/>
                <a:ea typeface="Lato"/>
                <a:cs typeface="Lato"/>
                <a:sym typeface="Lato"/>
              </a:rPr>
              <a:t>Agenda</a:t>
            </a:r>
            <a:endParaRPr/>
          </a:p>
        </p:txBody>
      </p:sp>
      <p:grpSp>
        <p:nvGrpSpPr>
          <p:cNvPr id="113" name="Google Shape;113;p26"/>
          <p:cNvGrpSpPr/>
          <p:nvPr/>
        </p:nvGrpSpPr>
        <p:grpSpPr>
          <a:xfrm>
            <a:off x="10610277" y="6639079"/>
            <a:ext cx="639703" cy="175734"/>
            <a:chOff x="1855788" y="3378201"/>
            <a:chExt cx="3709987" cy="1019175"/>
          </a:xfrm>
        </p:grpSpPr>
        <p:sp>
          <p:nvSpPr>
            <p:cNvPr id="114" name="Google Shape;114;p26"/>
            <p:cNvSpPr/>
            <p:nvPr/>
          </p:nvSpPr>
          <p:spPr>
            <a:xfrm>
              <a:off x="3676650" y="4197351"/>
              <a:ext cx="160337" cy="196850"/>
            </a:xfrm>
            <a:custGeom>
              <a:avLst/>
              <a:gdLst/>
              <a:ahLst/>
              <a:cxnLst/>
              <a:rect l="l" t="t" r="r" b="b"/>
              <a:pathLst>
                <a:path w="101" h="124" extrusionOk="0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5" name="Google Shape;115;p26"/>
            <p:cNvSpPr/>
            <p:nvPr/>
          </p:nvSpPr>
          <p:spPr>
            <a:xfrm>
              <a:off x="3886200" y="4197351"/>
              <a:ext cx="130175" cy="196850"/>
            </a:xfrm>
            <a:custGeom>
              <a:avLst/>
              <a:gdLst/>
              <a:ahLst/>
              <a:cxnLst/>
              <a:rect l="l" t="t" r="r" b="b"/>
              <a:pathLst>
                <a:path w="82" h="124" extrusionOk="0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6" name="Google Shape;116;p26"/>
            <p:cNvSpPr/>
            <p:nvPr/>
          </p:nvSpPr>
          <p:spPr>
            <a:xfrm>
              <a:off x="4048125" y="4197351"/>
              <a:ext cx="166687" cy="196850"/>
            </a:xfrm>
            <a:custGeom>
              <a:avLst/>
              <a:gdLst/>
              <a:ahLst/>
              <a:cxnLst/>
              <a:rect l="l" t="t" r="r" b="b"/>
              <a:pathLst>
                <a:path w="105" h="124" extrusionOk="0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7" name="Google Shape;117;p26"/>
            <p:cNvSpPr/>
            <p:nvPr/>
          </p:nvSpPr>
          <p:spPr>
            <a:xfrm>
              <a:off x="4241800" y="4197351"/>
              <a:ext cx="268287" cy="196850"/>
            </a:xfrm>
            <a:custGeom>
              <a:avLst/>
              <a:gdLst/>
              <a:ahLst/>
              <a:cxnLst/>
              <a:rect l="l" t="t" r="r" b="b"/>
              <a:pathLst>
                <a:path w="169" h="124" extrusionOk="0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>
              <a:off x="4527550" y="4192588"/>
              <a:ext cx="198437" cy="204788"/>
            </a:xfrm>
            <a:custGeom>
              <a:avLst/>
              <a:gdLst/>
              <a:ahLst/>
              <a:cxnLst/>
              <a:rect l="l" t="t" r="r" b="b"/>
              <a:pathLst>
                <a:path w="83" h="85" extrusionOk="0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>
              <a:off x="4768850" y="4197351"/>
              <a:ext cx="150812" cy="196850"/>
            </a:xfrm>
            <a:custGeom>
              <a:avLst/>
              <a:gdLst/>
              <a:ahLst/>
              <a:cxnLst/>
              <a:rect l="l" t="t" r="r" b="b"/>
              <a:pathLst>
                <a:path w="63" h="82" extrusionOk="0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4962525" y="4197351"/>
              <a:ext cx="153987" cy="196850"/>
            </a:xfrm>
            <a:custGeom>
              <a:avLst/>
              <a:gdLst/>
              <a:ahLst/>
              <a:cxnLst/>
              <a:rect l="l" t="t" r="r" b="b"/>
              <a:pathLst>
                <a:path w="97" h="124" extrusionOk="0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5133975" y="4192588"/>
              <a:ext cx="160337" cy="204788"/>
            </a:xfrm>
            <a:custGeom>
              <a:avLst/>
              <a:gdLst/>
              <a:ahLst/>
              <a:cxnLst/>
              <a:rect l="l" t="t" r="r" b="b"/>
              <a:pathLst>
                <a:path w="67" h="85" extrusionOk="0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>
              <a:off x="5213350" y="3379788"/>
              <a:ext cx="352425" cy="730250"/>
            </a:xfrm>
            <a:custGeom>
              <a:avLst/>
              <a:gdLst/>
              <a:ahLst/>
              <a:cxnLst/>
              <a:rect l="l" t="t" r="r" b="b"/>
              <a:pathLst>
                <a:path w="147" h="303" extrusionOk="0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2281238" y="3394076"/>
              <a:ext cx="582612" cy="730250"/>
            </a:xfrm>
            <a:custGeom>
              <a:avLst/>
              <a:gdLst/>
              <a:ahLst/>
              <a:cxnLst/>
              <a:rect l="l" t="t" r="r" b="b"/>
              <a:pathLst>
                <a:path w="243" h="303" extrusionOk="0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2973388" y="3379788"/>
              <a:ext cx="581025" cy="730250"/>
            </a:xfrm>
            <a:custGeom>
              <a:avLst/>
              <a:gdLst/>
              <a:ahLst/>
              <a:cxnLst/>
              <a:rect l="l" t="t" r="r" b="b"/>
              <a:pathLst>
                <a:path w="242" h="303" extrusionOk="0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>
              <a:off x="3676650" y="3397251"/>
              <a:ext cx="61912" cy="712788"/>
            </a:xfrm>
            <a:prstGeom prst="rect">
              <a:avLst/>
            </a:pr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3857625" y="3397251"/>
              <a:ext cx="573087" cy="712788"/>
            </a:xfrm>
            <a:custGeom>
              <a:avLst/>
              <a:gdLst/>
              <a:ahLst/>
              <a:cxnLst/>
              <a:rect l="l" t="t" r="r" b="b"/>
              <a:pathLst>
                <a:path w="239" h="296" extrusionOk="0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7" name="Google Shape;127;p26"/>
            <p:cNvSpPr/>
            <p:nvPr/>
          </p:nvSpPr>
          <p:spPr>
            <a:xfrm>
              <a:off x="4505325" y="3378201"/>
              <a:ext cx="614362" cy="746125"/>
            </a:xfrm>
            <a:custGeom>
              <a:avLst/>
              <a:gdLst/>
              <a:ahLst/>
              <a:cxnLst/>
              <a:rect l="l" t="t" r="r" b="b"/>
              <a:pathLst>
                <a:path w="256" h="310" extrusionOk="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8" name="Google Shape;128;p26"/>
            <p:cNvSpPr/>
            <p:nvPr/>
          </p:nvSpPr>
          <p:spPr>
            <a:xfrm>
              <a:off x="1855788" y="3394076"/>
              <a:ext cx="312737" cy="873125"/>
            </a:xfrm>
            <a:custGeom>
              <a:avLst/>
              <a:gdLst/>
              <a:ahLst/>
              <a:cxnLst/>
              <a:rect l="l" t="t" r="r" b="b"/>
              <a:pathLst>
                <a:path w="130" h="362" extrusionOk="0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29" name="Google Shape;129;p26"/>
            <p:cNvSpPr/>
            <p:nvPr/>
          </p:nvSpPr>
          <p:spPr>
            <a:xfrm>
              <a:off x="5373688" y="4022726"/>
              <a:ext cx="90487" cy="92075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0" name="Google Shape;130;p26"/>
            <p:cNvSpPr/>
            <p:nvPr/>
          </p:nvSpPr>
          <p:spPr>
            <a:xfrm>
              <a:off x="5402263" y="4041776"/>
              <a:ext cx="41275" cy="539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FE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31" name="Google Shape;131;p26"/>
          <p:cNvSpPr txBox="1">
            <a:spLocks noGrp="1"/>
          </p:cNvSpPr>
          <p:nvPr>
            <p:ph type="body" idx="1"/>
          </p:nvPr>
        </p:nvSpPr>
        <p:spPr>
          <a:xfrm>
            <a:off x="571110" y="1929633"/>
            <a:ext cx="4937078" cy="4191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rgbClr val="FEFFFF"/>
              </a:buClr>
              <a:buSzPts val="2400"/>
              <a:buNone/>
              <a:defRPr sz="2400">
                <a:solidFill>
                  <a:srgbClr val="FEFFFF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FFFF"/>
              </a:buClr>
              <a:buSzPts val="1800"/>
              <a:buChar char="–"/>
              <a:defRPr sz="1800">
                <a:solidFill>
                  <a:srgbClr val="FEFFFF"/>
                </a:solidFill>
              </a:defRPr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FFFF"/>
              </a:buClr>
              <a:buSzPts val="1800"/>
              <a:buChar char="•"/>
              <a:defRPr sz="1800">
                <a:solidFill>
                  <a:srgbClr val="FEFFFF"/>
                </a:solidFill>
              </a:defRPr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FFFF"/>
              </a:buClr>
              <a:buSzPts val="1800"/>
              <a:buChar char="–"/>
              <a:defRPr sz="1800">
                <a:solidFill>
                  <a:srgbClr val="FEFFFF"/>
                </a:solidFill>
              </a:defRPr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EFFFF"/>
              </a:buClr>
              <a:buSzPts val="1800"/>
              <a:buChar char="–"/>
              <a:defRPr sz="1800">
                <a:solidFill>
                  <a:srgbClr val="FEFFFF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sion - 1">
  <p:cSld name="Division - 1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27"/>
          <p:cNvPicPr preferRelativeResize="0"/>
          <p:nvPr/>
        </p:nvPicPr>
        <p:blipFill rotWithShape="1">
          <a:blip r:embed="rId2">
            <a:alphaModFix/>
          </a:blip>
          <a:srcRect l="2327" t="-23" r="1724" b="22"/>
          <a:stretch/>
        </p:blipFill>
        <p:spPr>
          <a:xfrm>
            <a:off x="5830888" y="-9525"/>
            <a:ext cx="6361112" cy="6873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27"/>
          <p:cNvSpPr/>
          <p:nvPr/>
        </p:nvSpPr>
        <p:spPr>
          <a:xfrm>
            <a:off x="0" y="0"/>
            <a:ext cx="6097588" cy="6864350"/>
          </a:xfrm>
          <a:prstGeom prst="rect">
            <a:avLst/>
          </a:prstGeom>
          <a:solidFill>
            <a:srgbClr val="82AE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35" name="Google Shape;135;p27"/>
          <p:cNvGrpSpPr/>
          <p:nvPr/>
        </p:nvGrpSpPr>
        <p:grpSpPr>
          <a:xfrm>
            <a:off x="10610277" y="6639079"/>
            <a:ext cx="639703" cy="175734"/>
            <a:chOff x="1855788" y="3378201"/>
            <a:chExt cx="3709987" cy="1019175"/>
          </a:xfrm>
        </p:grpSpPr>
        <p:sp>
          <p:nvSpPr>
            <p:cNvPr id="136" name="Google Shape;136;p27"/>
            <p:cNvSpPr/>
            <p:nvPr/>
          </p:nvSpPr>
          <p:spPr>
            <a:xfrm>
              <a:off x="3676650" y="4197351"/>
              <a:ext cx="160337" cy="196850"/>
            </a:xfrm>
            <a:custGeom>
              <a:avLst/>
              <a:gdLst/>
              <a:ahLst/>
              <a:cxnLst/>
              <a:rect l="l" t="t" r="r" b="b"/>
              <a:pathLst>
                <a:path w="101" h="124" extrusionOk="0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7" name="Google Shape;137;p27"/>
            <p:cNvSpPr/>
            <p:nvPr/>
          </p:nvSpPr>
          <p:spPr>
            <a:xfrm>
              <a:off x="3886200" y="4197351"/>
              <a:ext cx="130175" cy="196850"/>
            </a:xfrm>
            <a:custGeom>
              <a:avLst/>
              <a:gdLst/>
              <a:ahLst/>
              <a:cxnLst/>
              <a:rect l="l" t="t" r="r" b="b"/>
              <a:pathLst>
                <a:path w="82" h="124" extrusionOk="0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8" name="Google Shape;138;p27"/>
            <p:cNvSpPr/>
            <p:nvPr/>
          </p:nvSpPr>
          <p:spPr>
            <a:xfrm>
              <a:off x="4048125" y="4197351"/>
              <a:ext cx="166687" cy="196850"/>
            </a:xfrm>
            <a:custGeom>
              <a:avLst/>
              <a:gdLst/>
              <a:ahLst/>
              <a:cxnLst/>
              <a:rect l="l" t="t" r="r" b="b"/>
              <a:pathLst>
                <a:path w="105" h="124" extrusionOk="0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39" name="Google Shape;139;p27"/>
            <p:cNvSpPr/>
            <p:nvPr/>
          </p:nvSpPr>
          <p:spPr>
            <a:xfrm>
              <a:off x="4241800" y="4197351"/>
              <a:ext cx="268287" cy="196850"/>
            </a:xfrm>
            <a:custGeom>
              <a:avLst/>
              <a:gdLst/>
              <a:ahLst/>
              <a:cxnLst/>
              <a:rect l="l" t="t" r="r" b="b"/>
              <a:pathLst>
                <a:path w="169" h="124" extrusionOk="0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0" name="Google Shape;140;p27"/>
            <p:cNvSpPr/>
            <p:nvPr/>
          </p:nvSpPr>
          <p:spPr>
            <a:xfrm>
              <a:off x="4527550" y="4192588"/>
              <a:ext cx="198437" cy="204788"/>
            </a:xfrm>
            <a:custGeom>
              <a:avLst/>
              <a:gdLst/>
              <a:ahLst/>
              <a:cxnLst/>
              <a:rect l="l" t="t" r="r" b="b"/>
              <a:pathLst>
                <a:path w="83" h="85" extrusionOk="0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1" name="Google Shape;141;p27"/>
            <p:cNvSpPr/>
            <p:nvPr/>
          </p:nvSpPr>
          <p:spPr>
            <a:xfrm>
              <a:off x="4768850" y="4197351"/>
              <a:ext cx="150812" cy="196850"/>
            </a:xfrm>
            <a:custGeom>
              <a:avLst/>
              <a:gdLst/>
              <a:ahLst/>
              <a:cxnLst/>
              <a:rect l="l" t="t" r="r" b="b"/>
              <a:pathLst>
                <a:path w="63" h="82" extrusionOk="0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2" name="Google Shape;142;p27"/>
            <p:cNvSpPr/>
            <p:nvPr/>
          </p:nvSpPr>
          <p:spPr>
            <a:xfrm>
              <a:off x="4962525" y="4197351"/>
              <a:ext cx="153987" cy="196850"/>
            </a:xfrm>
            <a:custGeom>
              <a:avLst/>
              <a:gdLst/>
              <a:ahLst/>
              <a:cxnLst/>
              <a:rect l="l" t="t" r="r" b="b"/>
              <a:pathLst>
                <a:path w="97" h="124" extrusionOk="0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3" name="Google Shape;143;p27"/>
            <p:cNvSpPr/>
            <p:nvPr/>
          </p:nvSpPr>
          <p:spPr>
            <a:xfrm>
              <a:off x="5133975" y="4192588"/>
              <a:ext cx="160337" cy="204788"/>
            </a:xfrm>
            <a:custGeom>
              <a:avLst/>
              <a:gdLst/>
              <a:ahLst/>
              <a:cxnLst/>
              <a:rect l="l" t="t" r="r" b="b"/>
              <a:pathLst>
                <a:path w="67" h="85" extrusionOk="0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4" name="Google Shape;144;p27"/>
            <p:cNvSpPr/>
            <p:nvPr/>
          </p:nvSpPr>
          <p:spPr>
            <a:xfrm>
              <a:off x="5213350" y="3379788"/>
              <a:ext cx="352425" cy="730250"/>
            </a:xfrm>
            <a:custGeom>
              <a:avLst/>
              <a:gdLst/>
              <a:ahLst/>
              <a:cxnLst/>
              <a:rect l="l" t="t" r="r" b="b"/>
              <a:pathLst>
                <a:path w="147" h="303" extrusionOk="0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5" name="Google Shape;145;p27"/>
            <p:cNvSpPr/>
            <p:nvPr/>
          </p:nvSpPr>
          <p:spPr>
            <a:xfrm>
              <a:off x="2281238" y="3394076"/>
              <a:ext cx="582612" cy="730250"/>
            </a:xfrm>
            <a:custGeom>
              <a:avLst/>
              <a:gdLst/>
              <a:ahLst/>
              <a:cxnLst/>
              <a:rect l="l" t="t" r="r" b="b"/>
              <a:pathLst>
                <a:path w="243" h="303" extrusionOk="0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6" name="Google Shape;146;p27"/>
            <p:cNvSpPr/>
            <p:nvPr/>
          </p:nvSpPr>
          <p:spPr>
            <a:xfrm>
              <a:off x="2973388" y="3379788"/>
              <a:ext cx="581025" cy="730250"/>
            </a:xfrm>
            <a:custGeom>
              <a:avLst/>
              <a:gdLst/>
              <a:ahLst/>
              <a:cxnLst/>
              <a:rect l="l" t="t" r="r" b="b"/>
              <a:pathLst>
                <a:path w="242" h="303" extrusionOk="0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7" name="Google Shape;147;p27"/>
            <p:cNvSpPr/>
            <p:nvPr/>
          </p:nvSpPr>
          <p:spPr>
            <a:xfrm>
              <a:off x="3676650" y="3397251"/>
              <a:ext cx="61912" cy="71278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8" name="Google Shape;148;p27"/>
            <p:cNvSpPr/>
            <p:nvPr/>
          </p:nvSpPr>
          <p:spPr>
            <a:xfrm>
              <a:off x="3857625" y="3397251"/>
              <a:ext cx="573087" cy="712788"/>
            </a:xfrm>
            <a:custGeom>
              <a:avLst/>
              <a:gdLst/>
              <a:ahLst/>
              <a:cxnLst/>
              <a:rect l="l" t="t" r="r" b="b"/>
              <a:pathLst>
                <a:path w="239" h="296" extrusionOk="0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49" name="Google Shape;149;p27"/>
            <p:cNvSpPr/>
            <p:nvPr/>
          </p:nvSpPr>
          <p:spPr>
            <a:xfrm>
              <a:off x="4505325" y="3378201"/>
              <a:ext cx="614362" cy="746125"/>
            </a:xfrm>
            <a:custGeom>
              <a:avLst/>
              <a:gdLst/>
              <a:ahLst/>
              <a:cxnLst/>
              <a:rect l="l" t="t" r="r" b="b"/>
              <a:pathLst>
                <a:path w="256" h="310" extrusionOk="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0" name="Google Shape;150;p27"/>
            <p:cNvSpPr/>
            <p:nvPr/>
          </p:nvSpPr>
          <p:spPr>
            <a:xfrm>
              <a:off x="1855788" y="3394076"/>
              <a:ext cx="312737" cy="873125"/>
            </a:xfrm>
            <a:custGeom>
              <a:avLst/>
              <a:gdLst/>
              <a:ahLst/>
              <a:cxnLst/>
              <a:rect l="l" t="t" r="r" b="b"/>
              <a:pathLst>
                <a:path w="130" h="362" extrusionOk="0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1" name="Google Shape;151;p27"/>
            <p:cNvSpPr/>
            <p:nvPr/>
          </p:nvSpPr>
          <p:spPr>
            <a:xfrm>
              <a:off x="5373688" y="4022726"/>
              <a:ext cx="90487" cy="92075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2" name="Google Shape;152;p27"/>
            <p:cNvSpPr/>
            <p:nvPr/>
          </p:nvSpPr>
          <p:spPr>
            <a:xfrm>
              <a:off x="5402263" y="4041776"/>
              <a:ext cx="41275" cy="539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53" name="Google Shape;153;p27"/>
          <p:cNvSpPr txBox="1">
            <a:spLocks noGrp="1"/>
          </p:cNvSpPr>
          <p:nvPr>
            <p:ph type="body" idx="1"/>
          </p:nvPr>
        </p:nvSpPr>
        <p:spPr>
          <a:xfrm>
            <a:off x="657225" y="1619249"/>
            <a:ext cx="5019675" cy="348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4800"/>
              <a:buNone/>
              <a:defRPr sz="4800">
                <a:solidFill>
                  <a:srgbClr val="FEFEFE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4318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FEFEFE"/>
              </a:buClr>
              <a:buSzPts val="3200"/>
              <a:buChar char="–"/>
              <a:defRPr sz="3200">
                <a:solidFill>
                  <a:srgbClr val="FEFEFE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048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FEFEFE"/>
              </a:buClr>
              <a:buSzPts val="1200"/>
              <a:buChar char="•"/>
              <a:defRPr>
                <a:solidFill>
                  <a:srgbClr val="FEFEFE"/>
                </a:solidFill>
              </a:defRPr>
            </a:lvl3pPr>
            <a:lvl4pPr marL="1828800" lvl="3" indent="-29845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FEFEFE"/>
              </a:buClr>
              <a:buSzPts val="1100"/>
              <a:buChar char="–"/>
              <a:defRPr>
                <a:solidFill>
                  <a:srgbClr val="FEFEFE"/>
                </a:solidFill>
              </a:defRPr>
            </a:lvl4pPr>
            <a:lvl5pPr marL="2286000" lvl="4" indent="-29845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FEFEFE"/>
              </a:buClr>
              <a:buSzPts val="1100"/>
              <a:buChar char="–"/>
              <a:defRPr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sion - 2">
  <p:cSld name="Division - 2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00750" y="0"/>
            <a:ext cx="61912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28"/>
          <p:cNvSpPr/>
          <p:nvPr/>
        </p:nvSpPr>
        <p:spPr>
          <a:xfrm>
            <a:off x="-1588" y="0"/>
            <a:ext cx="6097588" cy="6864350"/>
          </a:xfrm>
          <a:prstGeom prst="rect">
            <a:avLst/>
          </a:prstGeom>
          <a:solidFill>
            <a:srgbClr val="82AE3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157" name="Google Shape;157;p28"/>
          <p:cNvGrpSpPr/>
          <p:nvPr/>
        </p:nvGrpSpPr>
        <p:grpSpPr>
          <a:xfrm>
            <a:off x="10610277" y="6639079"/>
            <a:ext cx="639703" cy="175734"/>
            <a:chOff x="1855788" y="3378201"/>
            <a:chExt cx="3709987" cy="1019175"/>
          </a:xfrm>
        </p:grpSpPr>
        <p:sp>
          <p:nvSpPr>
            <p:cNvPr id="158" name="Google Shape;158;p28"/>
            <p:cNvSpPr/>
            <p:nvPr/>
          </p:nvSpPr>
          <p:spPr>
            <a:xfrm>
              <a:off x="3676650" y="4197351"/>
              <a:ext cx="160337" cy="196850"/>
            </a:xfrm>
            <a:custGeom>
              <a:avLst/>
              <a:gdLst/>
              <a:ahLst/>
              <a:cxnLst/>
              <a:rect l="l" t="t" r="r" b="b"/>
              <a:pathLst>
                <a:path w="101" h="124" extrusionOk="0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9" name="Google Shape;159;p28"/>
            <p:cNvSpPr/>
            <p:nvPr/>
          </p:nvSpPr>
          <p:spPr>
            <a:xfrm>
              <a:off x="3886200" y="4197351"/>
              <a:ext cx="130175" cy="196850"/>
            </a:xfrm>
            <a:custGeom>
              <a:avLst/>
              <a:gdLst/>
              <a:ahLst/>
              <a:cxnLst/>
              <a:rect l="l" t="t" r="r" b="b"/>
              <a:pathLst>
                <a:path w="82" h="124" extrusionOk="0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0" name="Google Shape;160;p28"/>
            <p:cNvSpPr/>
            <p:nvPr/>
          </p:nvSpPr>
          <p:spPr>
            <a:xfrm>
              <a:off x="4048125" y="4197351"/>
              <a:ext cx="166687" cy="196850"/>
            </a:xfrm>
            <a:custGeom>
              <a:avLst/>
              <a:gdLst/>
              <a:ahLst/>
              <a:cxnLst/>
              <a:rect l="l" t="t" r="r" b="b"/>
              <a:pathLst>
                <a:path w="105" h="124" extrusionOk="0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1" name="Google Shape;161;p28"/>
            <p:cNvSpPr/>
            <p:nvPr/>
          </p:nvSpPr>
          <p:spPr>
            <a:xfrm>
              <a:off x="4241800" y="4197351"/>
              <a:ext cx="268287" cy="196850"/>
            </a:xfrm>
            <a:custGeom>
              <a:avLst/>
              <a:gdLst/>
              <a:ahLst/>
              <a:cxnLst/>
              <a:rect l="l" t="t" r="r" b="b"/>
              <a:pathLst>
                <a:path w="169" h="124" extrusionOk="0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2" name="Google Shape;162;p28"/>
            <p:cNvSpPr/>
            <p:nvPr/>
          </p:nvSpPr>
          <p:spPr>
            <a:xfrm>
              <a:off x="4527550" y="4192588"/>
              <a:ext cx="198437" cy="204788"/>
            </a:xfrm>
            <a:custGeom>
              <a:avLst/>
              <a:gdLst/>
              <a:ahLst/>
              <a:cxnLst/>
              <a:rect l="l" t="t" r="r" b="b"/>
              <a:pathLst>
                <a:path w="83" h="85" extrusionOk="0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3" name="Google Shape;163;p28"/>
            <p:cNvSpPr/>
            <p:nvPr/>
          </p:nvSpPr>
          <p:spPr>
            <a:xfrm>
              <a:off x="4768850" y="4197351"/>
              <a:ext cx="150812" cy="196850"/>
            </a:xfrm>
            <a:custGeom>
              <a:avLst/>
              <a:gdLst/>
              <a:ahLst/>
              <a:cxnLst/>
              <a:rect l="l" t="t" r="r" b="b"/>
              <a:pathLst>
                <a:path w="63" h="82" extrusionOk="0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4" name="Google Shape;164;p28"/>
            <p:cNvSpPr/>
            <p:nvPr/>
          </p:nvSpPr>
          <p:spPr>
            <a:xfrm>
              <a:off x="4962525" y="4197351"/>
              <a:ext cx="153987" cy="196850"/>
            </a:xfrm>
            <a:custGeom>
              <a:avLst/>
              <a:gdLst/>
              <a:ahLst/>
              <a:cxnLst/>
              <a:rect l="l" t="t" r="r" b="b"/>
              <a:pathLst>
                <a:path w="97" h="124" extrusionOk="0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5" name="Google Shape;165;p28"/>
            <p:cNvSpPr/>
            <p:nvPr/>
          </p:nvSpPr>
          <p:spPr>
            <a:xfrm>
              <a:off x="5133975" y="4192588"/>
              <a:ext cx="160337" cy="204788"/>
            </a:xfrm>
            <a:custGeom>
              <a:avLst/>
              <a:gdLst/>
              <a:ahLst/>
              <a:cxnLst/>
              <a:rect l="l" t="t" r="r" b="b"/>
              <a:pathLst>
                <a:path w="67" h="85" extrusionOk="0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6" name="Google Shape;166;p28"/>
            <p:cNvSpPr/>
            <p:nvPr/>
          </p:nvSpPr>
          <p:spPr>
            <a:xfrm>
              <a:off x="5213350" y="3379788"/>
              <a:ext cx="352425" cy="730250"/>
            </a:xfrm>
            <a:custGeom>
              <a:avLst/>
              <a:gdLst/>
              <a:ahLst/>
              <a:cxnLst/>
              <a:rect l="l" t="t" r="r" b="b"/>
              <a:pathLst>
                <a:path w="147" h="303" extrusionOk="0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7" name="Google Shape;167;p28"/>
            <p:cNvSpPr/>
            <p:nvPr/>
          </p:nvSpPr>
          <p:spPr>
            <a:xfrm>
              <a:off x="2281238" y="3394076"/>
              <a:ext cx="582612" cy="730250"/>
            </a:xfrm>
            <a:custGeom>
              <a:avLst/>
              <a:gdLst/>
              <a:ahLst/>
              <a:cxnLst/>
              <a:rect l="l" t="t" r="r" b="b"/>
              <a:pathLst>
                <a:path w="243" h="303" extrusionOk="0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8" name="Google Shape;168;p28"/>
            <p:cNvSpPr/>
            <p:nvPr/>
          </p:nvSpPr>
          <p:spPr>
            <a:xfrm>
              <a:off x="2973388" y="3379788"/>
              <a:ext cx="581025" cy="730250"/>
            </a:xfrm>
            <a:custGeom>
              <a:avLst/>
              <a:gdLst/>
              <a:ahLst/>
              <a:cxnLst/>
              <a:rect l="l" t="t" r="r" b="b"/>
              <a:pathLst>
                <a:path w="242" h="303" extrusionOk="0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9" name="Google Shape;169;p28"/>
            <p:cNvSpPr/>
            <p:nvPr/>
          </p:nvSpPr>
          <p:spPr>
            <a:xfrm>
              <a:off x="3676650" y="3397251"/>
              <a:ext cx="61912" cy="712788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0" name="Google Shape;170;p28"/>
            <p:cNvSpPr/>
            <p:nvPr/>
          </p:nvSpPr>
          <p:spPr>
            <a:xfrm>
              <a:off x="3857625" y="3397251"/>
              <a:ext cx="573087" cy="712788"/>
            </a:xfrm>
            <a:custGeom>
              <a:avLst/>
              <a:gdLst/>
              <a:ahLst/>
              <a:cxnLst/>
              <a:rect l="l" t="t" r="r" b="b"/>
              <a:pathLst>
                <a:path w="239" h="296" extrusionOk="0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1" name="Google Shape;171;p28"/>
            <p:cNvSpPr/>
            <p:nvPr/>
          </p:nvSpPr>
          <p:spPr>
            <a:xfrm>
              <a:off x="4505325" y="3378201"/>
              <a:ext cx="614362" cy="746125"/>
            </a:xfrm>
            <a:custGeom>
              <a:avLst/>
              <a:gdLst/>
              <a:ahLst/>
              <a:cxnLst/>
              <a:rect l="l" t="t" r="r" b="b"/>
              <a:pathLst>
                <a:path w="256" h="310" extrusionOk="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2" name="Google Shape;172;p28"/>
            <p:cNvSpPr/>
            <p:nvPr/>
          </p:nvSpPr>
          <p:spPr>
            <a:xfrm>
              <a:off x="1855788" y="3394076"/>
              <a:ext cx="312737" cy="873125"/>
            </a:xfrm>
            <a:custGeom>
              <a:avLst/>
              <a:gdLst/>
              <a:ahLst/>
              <a:cxnLst/>
              <a:rect l="l" t="t" r="r" b="b"/>
              <a:pathLst>
                <a:path w="130" h="362" extrusionOk="0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3" name="Google Shape;173;p28"/>
            <p:cNvSpPr/>
            <p:nvPr/>
          </p:nvSpPr>
          <p:spPr>
            <a:xfrm>
              <a:off x="5373688" y="4022726"/>
              <a:ext cx="90487" cy="92075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4" name="Google Shape;174;p28"/>
            <p:cNvSpPr/>
            <p:nvPr/>
          </p:nvSpPr>
          <p:spPr>
            <a:xfrm>
              <a:off x="5402263" y="4041776"/>
              <a:ext cx="41275" cy="539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175" name="Google Shape;175;p28"/>
          <p:cNvSpPr txBox="1">
            <a:spLocks noGrp="1"/>
          </p:cNvSpPr>
          <p:nvPr>
            <p:ph type="body" idx="1"/>
          </p:nvPr>
        </p:nvSpPr>
        <p:spPr>
          <a:xfrm>
            <a:off x="655637" y="1619249"/>
            <a:ext cx="5019675" cy="3486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4800"/>
              <a:buNone/>
              <a:defRPr sz="4800">
                <a:solidFill>
                  <a:srgbClr val="FEFEFE"/>
                </a:solidFill>
                <a:latin typeface="Lato Light"/>
                <a:ea typeface="Lato Light"/>
                <a:cs typeface="Lato Light"/>
                <a:sym typeface="Lato Light"/>
              </a:defRPr>
            </a:lvl1pPr>
            <a:lvl2pPr marL="914400" lvl="1" indent="-4318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FEFEFE"/>
              </a:buClr>
              <a:buSzPts val="3200"/>
              <a:buChar char="–"/>
              <a:defRPr sz="3200">
                <a:solidFill>
                  <a:srgbClr val="FEFEFE"/>
                </a:solidFill>
                <a:latin typeface="Lato Light"/>
                <a:ea typeface="Lato Light"/>
                <a:cs typeface="Lato Light"/>
                <a:sym typeface="Lato Light"/>
              </a:defRPr>
            </a:lvl2pPr>
            <a:lvl3pPr marL="1371600" lvl="2" indent="-3048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FEFEFE"/>
              </a:buClr>
              <a:buSzPts val="1200"/>
              <a:buChar char="•"/>
              <a:defRPr>
                <a:solidFill>
                  <a:srgbClr val="FEFEFE"/>
                </a:solidFill>
              </a:defRPr>
            </a:lvl3pPr>
            <a:lvl4pPr marL="1828800" lvl="3" indent="-29845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FEFEFE"/>
              </a:buClr>
              <a:buSzPts val="1100"/>
              <a:buChar char="–"/>
              <a:defRPr>
                <a:solidFill>
                  <a:srgbClr val="FEFEFE"/>
                </a:solidFill>
              </a:defRPr>
            </a:lvl4pPr>
            <a:lvl5pPr marL="2286000" lvl="4" indent="-29845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rgbClr val="FEFEFE"/>
              </a:buClr>
              <a:buSzPts val="1100"/>
              <a:buChar char="–"/>
              <a:defRPr>
                <a:solidFill>
                  <a:srgbClr val="FEFEFE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">
  <p:cSld name="Title 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29"/>
          <p:cNvSpPr txBox="1">
            <a:spLocks noGrp="1"/>
          </p:cNvSpPr>
          <p:nvPr>
            <p:ph type="title"/>
          </p:nvPr>
        </p:nvSpPr>
        <p:spPr>
          <a:xfrm>
            <a:off x="603250" y="125413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">
  <p:cSld name="Title and Subtitle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30"/>
          <p:cNvSpPr txBox="1">
            <a:spLocks noGrp="1"/>
          </p:cNvSpPr>
          <p:nvPr>
            <p:ph type="title"/>
          </p:nvPr>
        </p:nvSpPr>
        <p:spPr>
          <a:xfrm>
            <a:off x="603250" y="125413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30"/>
          <p:cNvSpPr txBox="1">
            <a:spLocks noGrp="1"/>
          </p:cNvSpPr>
          <p:nvPr>
            <p:ph type="body" idx="1"/>
          </p:nvPr>
        </p:nvSpPr>
        <p:spPr>
          <a:xfrm>
            <a:off x="604011" y="1121730"/>
            <a:ext cx="11081528" cy="460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615F61"/>
              </a:buClr>
              <a:buSzPts val="2000"/>
              <a:buNone/>
              <a:defRPr sz="2000" b="1">
                <a:solidFill>
                  <a:srgbClr val="615F6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content" type="obj">
  <p:cSld name="OBJEC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31"/>
          <p:cNvSpPr txBox="1">
            <a:spLocks noGrp="1"/>
          </p:cNvSpPr>
          <p:nvPr>
            <p:ph type="title"/>
          </p:nvPr>
        </p:nvSpPr>
        <p:spPr>
          <a:xfrm>
            <a:off x="603250" y="125413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31"/>
          <p:cNvSpPr txBox="1">
            <a:spLocks noGrp="1"/>
          </p:cNvSpPr>
          <p:nvPr>
            <p:ph type="body" idx="1"/>
          </p:nvPr>
        </p:nvSpPr>
        <p:spPr>
          <a:xfrm>
            <a:off x="604011" y="1495254"/>
            <a:ext cx="11071242" cy="4398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175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">
  <p:cSld name="1_Title 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>
            <a:spLocks noGrp="1"/>
          </p:cNvSpPr>
          <p:nvPr>
            <p:ph type="title"/>
          </p:nvPr>
        </p:nvSpPr>
        <p:spPr>
          <a:xfrm>
            <a:off x="603250" y="125413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body" idx="1"/>
          </p:nvPr>
        </p:nvSpPr>
        <p:spPr>
          <a:xfrm>
            <a:off x="604444" y="1787499"/>
            <a:ext cx="4790375" cy="418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0" bIns="27425" anchor="t" anchorCtr="0">
            <a:noAutofit/>
          </a:bodyPr>
          <a:lstStyle>
            <a:lvl1pPr marL="457200" lvl="0" indent="-3302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sz="1600"/>
            </a:lvl1pPr>
            <a:lvl2pPr marL="914400" lvl="1" indent="-3048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–"/>
              <a:defRPr sz="1200"/>
            </a:lvl2pPr>
            <a:lvl3pPr marL="1371600" lvl="2" indent="-29845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921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marL="2286000" lvl="4" indent="-2921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body" idx="2"/>
          </p:nvPr>
        </p:nvSpPr>
        <p:spPr>
          <a:xfrm>
            <a:off x="604444" y="1397219"/>
            <a:ext cx="4803775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0" bIns="27425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15"/>
          <p:cNvSpPr txBox="1">
            <a:spLocks noGrp="1"/>
          </p:cNvSpPr>
          <p:nvPr>
            <p:ph type="body" idx="3"/>
          </p:nvPr>
        </p:nvSpPr>
        <p:spPr>
          <a:xfrm>
            <a:off x="6858001" y="1397219"/>
            <a:ext cx="4817252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0" bIns="27425" anchor="t" anchorCtr="0">
            <a:no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00" b="1">
                <a:solidFill>
                  <a:schemeClr val="accent2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tatment">
  <p:cSld name="Title and Statment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3"/>
          <p:cNvSpPr/>
          <p:nvPr/>
        </p:nvSpPr>
        <p:spPr>
          <a:xfrm>
            <a:off x="0" y="0"/>
            <a:ext cx="12192000" cy="32385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7" name="Google Shape;187;p33"/>
          <p:cNvSpPr/>
          <p:nvPr/>
        </p:nvSpPr>
        <p:spPr>
          <a:xfrm>
            <a:off x="0" y="1585913"/>
            <a:ext cx="12192000" cy="3892550"/>
          </a:xfrm>
          <a:prstGeom prst="rect">
            <a:avLst/>
          </a:prstGeom>
          <a:solidFill>
            <a:srgbClr val="83B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88" name="Google Shape;188;p33"/>
          <p:cNvSpPr txBox="1">
            <a:spLocks noGrp="1"/>
          </p:cNvSpPr>
          <p:nvPr>
            <p:ph type="body" idx="1"/>
          </p:nvPr>
        </p:nvSpPr>
        <p:spPr>
          <a:xfrm>
            <a:off x="827088" y="722813"/>
            <a:ext cx="10850562" cy="748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hort Statment">
  <p:cSld name="Short Statment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4"/>
          <p:cNvSpPr/>
          <p:nvPr/>
        </p:nvSpPr>
        <p:spPr>
          <a:xfrm>
            <a:off x="0" y="0"/>
            <a:ext cx="12192000" cy="317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1" name="Google Shape;191;p34"/>
          <p:cNvSpPr/>
          <p:nvPr/>
        </p:nvSpPr>
        <p:spPr>
          <a:xfrm>
            <a:off x="2443163" y="1458913"/>
            <a:ext cx="7339012" cy="3892550"/>
          </a:xfrm>
          <a:prstGeom prst="rect">
            <a:avLst/>
          </a:prstGeom>
          <a:solidFill>
            <a:srgbClr val="83B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92" name="Google Shape;192;p34"/>
          <p:cNvSpPr txBox="1">
            <a:spLocks noGrp="1"/>
          </p:cNvSpPr>
          <p:nvPr>
            <p:ph type="body" idx="1"/>
          </p:nvPr>
        </p:nvSpPr>
        <p:spPr>
          <a:xfrm>
            <a:off x="2962429" y="2046436"/>
            <a:ext cx="6296298" cy="2673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228600" algn="ctr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FFF"/>
              </a:buClr>
              <a:buSzPts val="3200"/>
              <a:buNone/>
              <a:defRPr sz="3200" cap="none">
                <a:solidFill>
                  <a:srgbClr val="FEFFFF"/>
                </a:solidFill>
              </a:defRPr>
            </a:lvl1pPr>
            <a:lvl2pPr marL="914400" lvl="1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en slide">
  <p:cSld name="greeen slide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5"/>
          <p:cNvSpPr/>
          <p:nvPr/>
        </p:nvSpPr>
        <p:spPr>
          <a:xfrm>
            <a:off x="0" y="7938"/>
            <a:ext cx="12192000" cy="6858000"/>
          </a:xfrm>
          <a:prstGeom prst="rect">
            <a:avLst/>
          </a:prstGeom>
          <a:solidFill>
            <a:srgbClr val="83B13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- 1">
  <p:cSld name="Closing - 1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4763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6"/>
          <p:cNvSpPr txBox="1"/>
          <p:nvPr/>
        </p:nvSpPr>
        <p:spPr>
          <a:xfrm>
            <a:off x="3381375" y="2257425"/>
            <a:ext cx="5429250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EFFFF"/>
                </a:solidFill>
                <a:latin typeface="Lato Light"/>
                <a:ea typeface="Lato Light"/>
                <a:cs typeface="Lato Light"/>
                <a:sym typeface="Lato Light"/>
              </a:rPr>
              <a:t>Thank you</a:t>
            </a:r>
            <a:endParaRPr/>
          </a:p>
        </p:txBody>
      </p:sp>
      <p:cxnSp>
        <p:nvCxnSpPr>
          <p:cNvPr id="198" name="Google Shape;198;p36"/>
          <p:cNvCxnSpPr/>
          <p:nvPr/>
        </p:nvCxnSpPr>
        <p:spPr>
          <a:xfrm>
            <a:off x="4619625" y="3276600"/>
            <a:ext cx="2952750" cy="0"/>
          </a:xfrm>
          <a:prstGeom prst="straightConnector1">
            <a:avLst/>
          </a:prstGeom>
          <a:noFill/>
          <a:ln w="15875" cap="flat" cmpd="sng">
            <a:solidFill>
              <a:srgbClr val="FEFF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199" name="Google Shape;199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9625" y="3648075"/>
            <a:ext cx="2952750" cy="455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losing - 2">
  <p:cSld name="Closing - 2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37"/>
          <p:cNvSpPr txBox="1"/>
          <p:nvPr/>
        </p:nvSpPr>
        <p:spPr>
          <a:xfrm>
            <a:off x="3381375" y="2257425"/>
            <a:ext cx="5429250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EFFFF"/>
                </a:solidFill>
                <a:latin typeface="Lato Light"/>
                <a:ea typeface="Lato Light"/>
                <a:cs typeface="Lato Light"/>
                <a:sym typeface="Lato Light"/>
              </a:rPr>
              <a:t>Thank you</a:t>
            </a:r>
            <a:endParaRPr/>
          </a:p>
        </p:txBody>
      </p:sp>
      <p:cxnSp>
        <p:nvCxnSpPr>
          <p:cNvPr id="203" name="Google Shape;203;p37"/>
          <p:cNvCxnSpPr/>
          <p:nvPr/>
        </p:nvCxnSpPr>
        <p:spPr>
          <a:xfrm>
            <a:off x="4619625" y="3276600"/>
            <a:ext cx="2952750" cy="0"/>
          </a:xfrm>
          <a:prstGeom prst="straightConnector1">
            <a:avLst/>
          </a:prstGeom>
          <a:noFill/>
          <a:ln w="15875" cap="flat" cmpd="sng">
            <a:solidFill>
              <a:srgbClr val="FEFF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4" name="Google Shape;204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9625" y="3648075"/>
            <a:ext cx="2952750" cy="455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losing - 3">
  <p:cSld name="1_Closing - 3"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3025" y="4763"/>
            <a:ext cx="12260263" cy="6897687"/>
          </a:xfrm>
          <a:prstGeom prst="rect">
            <a:avLst/>
          </a:prstGeom>
          <a:noFill/>
          <a:ln>
            <a:noFill/>
          </a:ln>
        </p:spPr>
      </p:pic>
      <p:sp>
        <p:nvSpPr>
          <p:cNvPr id="207" name="Google Shape;207;p38"/>
          <p:cNvSpPr txBox="1"/>
          <p:nvPr/>
        </p:nvSpPr>
        <p:spPr>
          <a:xfrm>
            <a:off x="3381375" y="2257425"/>
            <a:ext cx="5429250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>
                <a:solidFill>
                  <a:srgbClr val="FEFFFF"/>
                </a:solidFill>
                <a:latin typeface="Lato Light"/>
                <a:ea typeface="Lato Light"/>
                <a:cs typeface="Lato Light"/>
                <a:sym typeface="Lato Light"/>
              </a:rPr>
              <a:t>Thank you</a:t>
            </a:r>
            <a:endParaRPr/>
          </a:p>
        </p:txBody>
      </p:sp>
      <p:cxnSp>
        <p:nvCxnSpPr>
          <p:cNvPr id="208" name="Google Shape;208;p38"/>
          <p:cNvCxnSpPr/>
          <p:nvPr/>
        </p:nvCxnSpPr>
        <p:spPr>
          <a:xfrm>
            <a:off x="4619625" y="3276600"/>
            <a:ext cx="2952750" cy="0"/>
          </a:xfrm>
          <a:prstGeom prst="straightConnector1">
            <a:avLst/>
          </a:prstGeom>
          <a:noFill/>
          <a:ln w="15875" cap="flat" cmpd="sng">
            <a:solidFill>
              <a:srgbClr val="FEFFFF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09" name="Google Shape;209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19625" y="3648075"/>
            <a:ext cx="2952750" cy="455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up layout">
  <p:cSld name="backup layout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9"/>
          <p:cNvSpPr txBox="1">
            <a:spLocks noGrp="1"/>
          </p:cNvSpPr>
          <p:nvPr>
            <p:ph type="title"/>
          </p:nvPr>
        </p:nvSpPr>
        <p:spPr>
          <a:xfrm>
            <a:off x="603250" y="125413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39"/>
          <p:cNvSpPr txBox="1">
            <a:spLocks noGrp="1"/>
          </p:cNvSpPr>
          <p:nvPr>
            <p:ph type="body" idx="1"/>
          </p:nvPr>
        </p:nvSpPr>
        <p:spPr>
          <a:xfrm>
            <a:off x="606425" y="1450975"/>
            <a:ext cx="11068050" cy="283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ubtitle ">
  <p:cSld name="Title and Subtitle 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6"/>
          <p:cNvSpPr txBox="1">
            <a:spLocks noGrp="1"/>
          </p:cNvSpPr>
          <p:nvPr>
            <p:ph type="title"/>
          </p:nvPr>
        </p:nvSpPr>
        <p:spPr>
          <a:xfrm>
            <a:off x="603250" y="125413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7"/>
          <p:cNvSpPr txBox="1">
            <a:spLocks noGrp="1"/>
          </p:cNvSpPr>
          <p:nvPr>
            <p:ph type="body" idx="1"/>
          </p:nvPr>
        </p:nvSpPr>
        <p:spPr>
          <a:xfrm>
            <a:off x="322572" y="1388031"/>
            <a:ext cx="11412229" cy="47446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429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Lato"/>
              <a:buChar char="•"/>
              <a:defRPr sz="2400">
                <a:solidFill>
                  <a:schemeClr val="dk2"/>
                </a:solidFill>
              </a:defRPr>
            </a:lvl1pPr>
            <a:lvl2pPr marL="914400" lvl="1" indent="-309867" algn="l">
              <a:lnSpc>
                <a:spcPct val="95000"/>
              </a:lnSpc>
              <a:spcBef>
                <a:spcPts val="533"/>
              </a:spcBef>
              <a:spcAft>
                <a:spcPts val="0"/>
              </a:spcAft>
              <a:buClr>
                <a:schemeClr val="accent3"/>
              </a:buClr>
              <a:buSzPts val="1280"/>
              <a:buFont typeface="Lato"/>
              <a:buChar char="•"/>
              <a:defRPr sz="2133">
                <a:solidFill>
                  <a:schemeClr val="dk2"/>
                </a:solidFill>
              </a:defRPr>
            </a:lvl2pPr>
            <a:lvl3pPr marL="1371600" lvl="2" indent="-323443" algn="l">
              <a:lnSpc>
                <a:spcPct val="95000"/>
              </a:lnSpc>
              <a:spcBef>
                <a:spcPts val="533"/>
              </a:spcBef>
              <a:spcAft>
                <a:spcPts val="0"/>
              </a:spcAft>
              <a:buClr>
                <a:schemeClr val="accent4"/>
              </a:buClr>
              <a:buSzPts val="1494"/>
              <a:buFont typeface="Arial"/>
              <a:buChar char="•"/>
              <a:defRPr sz="1867">
                <a:solidFill>
                  <a:schemeClr val="dk2"/>
                </a:solidFill>
              </a:defRPr>
            </a:lvl3pPr>
            <a:lvl4pPr marL="1828800" lvl="3" indent="-309880" algn="l">
              <a:lnSpc>
                <a:spcPct val="95000"/>
              </a:lnSpc>
              <a:spcBef>
                <a:spcPts val="533"/>
              </a:spcBef>
              <a:spcAft>
                <a:spcPts val="0"/>
              </a:spcAft>
              <a:buClr>
                <a:schemeClr val="accent4"/>
              </a:buClr>
              <a:buSzPts val="1280"/>
              <a:buFont typeface="Arial"/>
              <a:buChar char="•"/>
              <a:defRPr sz="1600">
                <a:solidFill>
                  <a:schemeClr val="dk2"/>
                </a:solidFill>
              </a:defRPr>
            </a:lvl4pPr>
            <a:lvl5pPr marL="2286000" lvl="4" indent="-303123" algn="l">
              <a:lnSpc>
                <a:spcPct val="95000"/>
              </a:lnSpc>
              <a:spcBef>
                <a:spcPts val="533"/>
              </a:spcBef>
              <a:spcAft>
                <a:spcPts val="0"/>
              </a:spcAft>
              <a:buClr>
                <a:schemeClr val="accent4"/>
              </a:buClr>
              <a:buSzPts val="1174"/>
              <a:buFont typeface="Arial"/>
              <a:buChar char="•"/>
              <a:defRPr sz="1467">
                <a:solidFill>
                  <a:schemeClr val="dk2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title"/>
          </p:nvPr>
        </p:nvSpPr>
        <p:spPr>
          <a:xfrm>
            <a:off x="603250" y="125413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8"/>
          <p:cNvSpPr txBox="1">
            <a:spLocks noGrp="1"/>
          </p:cNvSpPr>
          <p:nvPr>
            <p:ph type="body" idx="1"/>
          </p:nvPr>
        </p:nvSpPr>
        <p:spPr>
          <a:xfrm>
            <a:off x="460375" y="1325565"/>
            <a:ext cx="11272800" cy="46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6195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432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460375" y="197823"/>
            <a:ext cx="11272800" cy="56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Arial Black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9"/>
          <p:cNvSpPr txBox="1">
            <a:spLocks noGrp="1"/>
          </p:cNvSpPr>
          <p:nvPr>
            <p:ph type="title"/>
          </p:nvPr>
        </p:nvSpPr>
        <p:spPr>
          <a:xfrm>
            <a:off x="560380" y="171491"/>
            <a:ext cx="11071241" cy="8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Enterprise">
  <p:cSld name="Title - Enterprise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2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588" y="4999038"/>
            <a:ext cx="2366962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20"/>
          <p:cNvSpPr txBox="1">
            <a:spLocks noGrp="1"/>
          </p:cNvSpPr>
          <p:nvPr>
            <p:ph type="body" idx="1"/>
          </p:nvPr>
        </p:nvSpPr>
        <p:spPr>
          <a:xfrm>
            <a:off x="2217842" y="4243757"/>
            <a:ext cx="6112621" cy="30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ctrTitle"/>
          </p:nvPr>
        </p:nvSpPr>
        <p:spPr>
          <a:xfrm>
            <a:off x="2217839" y="1711570"/>
            <a:ext cx="7716735" cy="168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0"/>
          <p:cNvSpPr txBox="1">
            <a:spLocks noGrp="1"/>
          </p:cNvSpPr>
          <p:nvPr>
            <p:ph type="subTitle" idx="2"/>
          </p:nvPr>
        </p:nvSpPr>
        <p:spPr>
          <a:xfrm>
            <a:off x="2217842" y="3651352"/>
            <a:ext cx="7716732" cy="43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800"/>
              <a:buNone/>
              <a:defRPr sz="2800" b="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- 5G ">
  <p:cSld name="1_Title - 5G 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2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350" y="1588"/>
            <a:ext cx="12184063" cy="6856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588" y="4999038"/>
            <a:ext cx="2366962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21"/>
          <p:cNvSpPr txBox="1">
            <a:spLocks noGrp="1"/>
          </p:cNvSpPr>
          <p:nvPr>
            <p:ph type="body" idx="1"/>
          </p:nvPr>
        </p:nvSpPr>
        <p:spPr>
          <a:xfrm>
            <a:off x="2217842" y="4243757"/>
            <a:ext cx="6112621" cy="30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ctrTitle"/>
          </p:nvPr>
        </p:nvSpPr>
        <p:spPr>
          <a:xfrm>
            <a:off x="2217839" y="1711570"/>
            <a:ext cx="7716735" cy="168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ubTitle" idx="2"/>
          </p:nvPr>
        </p:nvSpPr>
        <p:spPr>
          <a:xfrm>
            <a:off x="2217842" y="3651352"/>
            <a:ext cx="7716732" cy="43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800"/>
              <a:buNone/>
              <a:defRPr sz="2800" b="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Cloud">
  <p:cSld name="Title - Cloud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Google Shape;6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8882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02588" y="4999038"/>
            <a:ext cx="2366962" cy="365125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22"/>
          <p:cNvSpPr txBox="1">
            <a:spLocks noGrp="1"/>
          </p:cNvSpPr>
          <p:nvPr>
            <p:ph type="body" idx="1"/>
          </p:nvPr>
        </p:nvSpPr>
        <p:spPr>
          <a:xfrm>
            <a:off x="2217842" y="4243757"/>
            <a:ext cx="6112621" cy="308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>
            <a:lvl1pPr marL="457200" lvl="0" indent="-22860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000"/>
              <a:buNone/>
              <a:defRPr sz="20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2286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marL="1371600" lvl="2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ctrTitle"/>
          </p:nvPr>
        </p:nvSpPr>
        <p:spPr>
          <a:xfrm>
            <a:off x="2217839" y="1711570"/>
            <a:ext cx="7716735" cy="16881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ubTitle" idx="2"/>
          </p:nvPr>
        </p:nvSpPr>
        <p:spPr>
          <a:xfrm>
            <a:off x="2217842" y="3651352"/>
            <a:ext cx="7716732" cy="4319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spAutoFit/>
          </a:bodyPr>
          <a:lstStyle>
            <a:lvl1pPr lvl="0" algn="l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rgbClr val="FEFEFE"/>
              </a:buClr>
              <a:buSzPts val="2800"/>
              <a:buNone/>
              <a:defRPr sz="2800" b="0">
                <a:solidFill>
                  <a:srgbClr val="FEFEFE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3"/>
          <p:cNvSpPr/>
          <p:nvPr/>
        </p:nvSpPr>
        <p:spPr>
          <a:xfrm>
            <a:off x="0" y="0"/>
            <a:ext cx="12192000" cy="109538"/>
          </a:xfrm>
          <a:prstGeom prst="rect">
            <a:avLst/>
          </a:prstGeom>
          <a:solidFill>
            <a:srgbClr val="83B136"/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67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13"/>
          <p:cNvSpPr txBox="1">
            <a:spLocks noGrp="1"/>
          </p:cNvSpPr>
          <p:nvPr>
            <p:ph type="title"/>
          </p:nvPr>
        </p:nvSpPr>
        <p:spPr>
          <a:xfrm>
            <a:off x="603250" y="125413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 b="1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2" name="Google Shape;12;p13"/>
          <p:cNvSpPr txBox="1">
            <a:spLocks noGrp="1"/>
          </p:cNvSpPr>
          <p:nvPr>
            <p:ph type="body" idx="1"/>
          </p:nvPr>
        </p:nvSpPr>
        <p:spPr>
          <a:xfrm>
            <a:off x="606425" y="1450975"/>
            <a:ext cx="11068050" cy="2838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34290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ato"/>
              <a:buChar char="–"/>
              <a:defRPr sz="1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04800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–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9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Lato"/>
              <a:buChar char="–"/>
              <a:defRPr sz="11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grpSp>
        <p:nvGrpSpPr>
          <p:cNvPr id="13" name="Google Shape;13;p13"/>
          <p:cNvGrpSpPr/>
          <p:nvPr/>
        </p:nvGrpSpPr>
        <p:grpSpPr>
          <a:xfrm>
            <a:off x="10610277" y="6609099"/>
            <a:ext cx="639703" cy="175734"/>
            <a:chOff x="1855788" y="3378201"/>
            <a:chExt cx="3709987" cy="1019175"/>
          </a:xfrm>
        </p:grpSpPr>
        <p:sp>
          <p:nvSpPr>
            <p:cNvPr id="14" name="Google Shape;14;p13"/>
            <p:cNvSpPr/>
            <p:nvPr/>
          </p:nvSpPr>
          <p:spPr>
            <a:xfrm>
              <a:off x="3676650" y="4197351"/>
              <a:ext cx="160337" cy="196850"/>
            </a:xfrm>
            <a:custGeom>
              <a:avLst/>
              <a:gdLst/>
              <a:ahLst/>
              <a:cxnLst/>
              <a:rect l="l" t="t" r="r" b="b"/>
              <a:pathLst>
                <a:path w="101" h="124" extrusionOk="0">
                  <a:moveTo>
                    <a:pt x="0" y="0"/>
                  </a:moveTo>
                  <a:lnTo>
                    <a:pt x="13" y="0"/>
                  </a:lnTo>
                  <a:lnTo>
                    <a:pt x="87" y="101"/>
                  </a:lnTo>
                  <a:lnTo>
                    <a:pt x="87" y="0"/>
                  </a:lnTo>
                  <a:lnTo>
                    <a:pt x="101" y="0"/>
                  </a:lnTo>
                  <a:lnTo>
                    <a:pt x="101" y="124"/>
                  </a:lnTo>
                  <a:lnTo>
                    <a:pt x="89" y="124"/>
                  </a:lnTo>
                  <a:lnTo>
                    <a:pt x="12" y="18"/>
                  </a:lnTo>
                  <a:lnTo>
                    <a:pt x="1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5" name="Google Shape;15;p13"/>
            <p:cNvSpPr/>
            <p:nvPr/>
          </p:nvSpPr>
          <p:spPr>
            <a:xfrm>
              <a:off x="3886200" y="4197351"/>
              <a:ext cx="130175" cy="196850"/>
            </a:xfrm>
            <a:custGeom>
              <a:avLst/>
              <a:gdLst/>
              <a:ahLst/>
              <a:cxnLst/>
              <a:rect l="l" t="t" r="r" b="b"/>
              <a:pathLst>
                <a:path w="82" h="124" extrusionOk="0">
                  <a:moveTo>
                    <a:pt x="0" y="0"/>
                  </a:moveTo>
                  <a:lnTo>
                    <a:pt x="82" y="0"/>
                  </a:lnTo>
                  <a:lnTo>
                    <a:pt x="82" y="12"/>
                  </a:lnTo>
                  <a:lnTo>
                    <a:pt x="13" y="12"/>
                  </a:lnTo>
                  <a:lnTo>
                    <a:pt x="13" y="53"/>
                  </a:lnTo>
                  <a:lnTo>
                    <a:pt x="80" y="53"/>
                  </a:lnTo>
                  <a:lnTo>
                    <a:pt x="80" y="65"/>
                  </a:lnTo>
                  <a:lnTo>
                    <a:pt x="13" y="65"/>
                  </a:lnTo>
                  <a:lnTo>
                    <a:pt x="13" y="112"/>
                  </a:lnTo>
                  <a:lnTo>
                    <a:pt x="82" y="112"/>
                  </a:lnTo>
                  <a:lnTo>
                    <a:pt x="82" y="124"/>
                  </a:lnTo>
                  <a:lnTo>
                    <a:pt x="0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6" name="Google Shape;16;p13"/>
            <p:cNvSpPr/>
            <p:nvPr/>
          </p:nvSpPr>
          <p:spPr>
            <a:xfrm>
              <a:off x="4048125" y="4197351"/>
              <a:ext cx="166687" cy="196850"/>
            </a:xfrm>
            <a:custGeom>
              <a:avLst/>
              <a:gdLst/>
              <a:ahLst/>
              <a:cxnLst/>
              <a:rect l="l" t="t" r="r" b="b"/>
              <a:pathLst>
                <a:path w="105" h="124" extrusionOk="0">
                  <a:moveTo>
                    <a:pt x="46" y="12"/>
                  </a:moveTo>
                  <a:lnTo>
                    <a:pt x="0" y="12"/>
                  </a:lnTo>
                  <a:lnTo>
                    <a:pt x="0" y="0"/>
                  </a:lnTo>
                  <a:lnTo>
                    <a:pt x="105" y="0"/>
                  </a:lnTo>
                  <a:lnTo>
                    <a:pt x="105" y="12"/>
                  </a:lnTo>
                  <a:lnTo>
                    <a:pt x="59" y="12"/>
                  </a:lnTo>
                  <a:lnTo>
                    <a:pt x="59" y="124"/>
                  </a:lnTo>
                  <a:lnTo>
                    <a:pt x="46" y="124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7" name="Google Shape;17;p13"/>
            <p:cNvSpPr/>
            <p:nvPr/>
          </p:nvSpPr>
          <p:spPr>
            <a:xfrm>
              <a:off x="4241800" y="4197351"/>
              <a:ext cx="268287" cy="196850"/>
            </a:xfrm>
            <a:custGeom>
              <a:avLst/>
              <a:gdLst/>
              <a:ahLst/>
              <a:cxnLst/>
              <a:rect l="l" t="t" r="r" b="b"/>
              <a:pathLst>
                <a:path w="169" h="124" extrusionOk="0">
                  <a:moveTo>
                    <a:pt x="0" y="0"/>
                  </a:moveTo>
                  <a:lnTo>
                    <a:pt x="14" y="0"/>
                  </a:lnTo>
                  <a:lnTo>
                    <a:pt x="45" y="101"/>
                  </a:lnTo>
                  <a:lnTo>
                    <a:pt x="78" y="0"/>
                  </a:lnTo>
                  <a:lnTo>
                    <a:pt x="91" y="0"/>
                  </a:lnTo>
                  <a:lnTo>
                    <a:pt x="124" y="101"/>
                  </a:lnTo>
                  <a:lnTo>
                    <a:pt x="155" y="0"/>
                  </a:lnTo>
                  <a:lnTo>
                    <a:pt x="169" y="0"/>
                  </a:lnTo>
                  <a:lnTo>
                    <a:pt x="128" y="124"/>
                  </a:lnTo>
                  <a:lnTo>
                    <a:pt x="118" y="124"/>
                  </a:lnTo>
                  <a:lnTo>
                    <a:pt x="85" y="21"/>
                  </a:lnTo>
                  <a:lnTo>
                    <a:pt x="51" y="124"/>
                  </a:lnTo>
                  <a:lnTo>
                    <a:pt x="39" y="12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8" name="Google Shape;18;p13"/>
            <p:cNvSpPr/>
            <p:nvPr/>
          </p:nvSpPr>
          <p:spPr>
            <a:xfrm>
              <a:off x="4527550" y="4192588"/>
              <a:ext cx="198437" cy="204788"/>
            </a:xfrm>
            <a:custGeom>
              <a:avLst/>
              <a:gdLst/>
              <a:ahLst/>
              <a:cxnLst/>
              <a:rect l="l" t="t" r="r" b="b"/>
              <a:pathLst>
                <a:path w="83" h="85" extrusionOk="0">
                  <a:moveTo>
                    <a:pt x="0" y="43"/>
                  </a:moveTo>
                  <a:cubicBezTo>
                    <a:pt x="0" y="13"/>
                    <a:pt x="15" y="0"/>
                    <a:pt x="42" y="0"/>
                  </a:cubicBezTo>
                  <a:cubicBezTo>
                    <a:pt x="68" y="0"/>
                    <a:pt x="83" y="13"/>
                    <a:pt x="83" y="43"/>
                  </a:cubicBezTo>
                  <a:cubicBezTo>
                    <a:pt x="83" y="72"/>
                    <a:pt x="68" y="85"/>
                    <a:pt x="42" y="85"/>
                  </a:cubicBezTo>
                  <a:cubicBezTo>
                    <a:pt x="15" y="85"/>
                    <a:pt x="0" y="72"/>
                    <a:pt x="0" y="43"/>
                  </a:cubicBezTo>
                  <a:close/>
                  <a:moveTo>
                    <a:pt x="74" y="43"/>
                  </a:moveTo>
                  <a:cubicBezTo>
                    <a:pt x="74" y="21"/>
                    <a:pt x="64" y="9"/>
                    <a:pt x="42" y="9"/>
                  </a:cubicBezTo>
                  <a:cubicBezTo>
                    <a:pt x="19" y="9"/>
                    <a:pt x="9" y="21"/>
                    <a:pt x="9" y="43"/>
                  </a:cubicBezTo>
                  <a:cubicBezTo>
                    <a:pt x="9" y="65"/>
                    <a:pt x="19" y="77"/>
                    <a:pt x="42" y="77"/>
                  </a:cubicBezTo>
                  <a:cubicBezTo>
                    <a:pt x="64" y="77"/>
                    <a:pt x="74" y="65"/>
                    <a:pt x="74" y="4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19" name="Google Shape;19;p13"/>
            <p:cNvSpPr/>
            <p:nvPr/>
          </p:nvSpPr>
          <p:spPr>
            <a:xfrm>
              <a:off x="4768850" y="4197351"/>
              <a:ext cx="150812" cy="196850"/>
            </a:xfrm>
            <a:custGeom>
              <a:avLst/>
              <a:gdLst/>
              <a:ahLst/>
              <a:cxnLst/>
              <a:rect l="l" t="t" r="r" b="b"/>
              <a:pathLst>
                <a:path w="63" h="82" extrusionOk="0">
                  <a:moveTo>
                    <a:pt x="33" y="48"/>
                  </a:moveTo>
                  <a:cubicBezTo>
                    <a:pt x="8" y="48"/>
                    <a:pt x="8" y="48"/>
                    <a:pt x="8" y="48"/>
                  </a:cubicBezTo>
                  <a:cubicBezTo>
                    <a:pt x="8" y="82"/>
                    <a:pt x="8" y="82"/>
                    <a:pt x="8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54" y="0"/>
                    <a:pt x="63" y="7"/>
                    <a:pt x="63" y="24"/>
                  </a:cubicBezTo>
                  <a:cubicBezTo>
                    <a:pt x="63" y="38"/>
                    <a:pt x="56" y="46"/>
                    <a:pt x="42" y="48"/>
                  </a:cubicBezTo>
                  <a:cubicBezTo>
                    <a:pt x="61" y="82"/>
                    <a:pt x="61" y="82"/>
                    <a:pt x="61" y="82"/>
                  </a:cubicBezTo>
                  <a:cubicBezTo>
                    <a:pt x="52" y="82"/>
                    <a:pt x="52" y="82"/>
                    <a:pt x="52" y="82"/>
                  </a:cubicBezTo>
                  <a:lnTo>
                    <a:pt x="33" y="48"/>
                  </a:lnTo>
                  <a:close/>
                  <a:moveTo>
                    <a:pt x="35" y="40"/>
                  </a:moveTo>
                  <a:cubicBezTo>
                    <a:pt x="47" y="40"/>
                    <a:pt x="54" y="37"/>
                    <a:pt x="54" y="24"/>
                  </a:cubicBezTo>
                  <a:cubicBezTo>
                    <a:pt x="54" y="11"/>
                    <a:pt x="47" y="8"/>
                    <a:pt x="35" y="8"/>
                  </a:cubicBezTo>
                  <a:cubicBezTo>
                    <a:pt x="8" y="8"/>
                    <a:pt x="8" y="8"/>
                    <a:pt x="8" y="8"/>
                  </a:cubicBezTo>
                  <a:cubicBezTo>
                    <a:pt x="8" y="40"/>
                    <a:pt x="8" y="40"/>
                    <a:pt x="8" y="40"/>
                  </a:cubicBezTo>
                  <a:lnTo>
                    <a:pt x="35" y="4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0" name="Google Shape;20;p13"/>
            <p:cNvSpPr/>
            <p:nvPr/>
          </p:nvSpPr>
          <p:spPr>
            <a:xfrm>
              <a:off x="4962525" y="4197351"/>
              <a:ext cx="153987" cy="196850"/>
            </a:xfrm>
            <a:custGeom>
              <a:avLst/>
              <a:gdLst/>
              <a:ahLst/>
              <a:cxnLst/>
              <a:rect l="l" t="t" r="r" b="b"/>
              <a:pathLst>
                <a:path w="97" h="124" extrusionOk="0">
                  <a:moveTo>
                    <a:pt x="38" y="57"/>
                  </a:moveTo>
                  <a:lnTo>
                    <a:pt x="14" y="85"/>
                  </a:lnTo>
                  <a:lnTo>
                    <a:pt x="14" y="124"/>
                  </a:lnTo>
                  <a:lnTo>
                    <a:pt x="0" y="124"/>
                  </a:lnTo>
                  <a:lnTo>
                    <a:pt x="0" y="0"/>
                  </a:lnTo>
                  <a:lnTo>
                    <a:pt x="14" y="0"/>
                  </a:lnTo>
                  <a:lnTo>
                    <a:pt x="14" y="68"/>
                  </a:lnTo>
                  <a:lnTo>
                    <a:pt x="76" y="0"/>
                  </a:lnTo>
                  <a:lnTo>
                    <a:pt x="91" y="0"/>
                  </a:lnTo>
                  <a:lnTo>
                    <a:pt x="47" y="48"/>
                  </a:lnTo>
                  <a:lnTo>
                    <a:pt x="97" y="124"/>
                  </a:lnTo>
                  <a:lnTo>
                    <a:pt x="82" y="124"/>
                  </a:lnTo>
                  <a:lnTo>
                    <a:pt x="38" y="5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1" name="Google Shape;21;p13"/>
            <p:cNvSpPr/>
            <p:nvPr/>
          </p:nvSpPr>
          <p:spPr>
            <a:xfrm>
              <a:off x="5133975" y="4192588"/>
              <a:ext cx="160337" cy="204788"/>
            </a:xfrm>
            <a:custGeom>
              <a:avLst/>
              <a:gdLst/>
              <a:ahLst/>
              <a:cxnLst/>
              <a:rect l="l" t="t" r="r" b="b"/>
              <a:pathLst>
                <a:path w="67" h="85" extrusionOk="0">
                  <a:moveTo>
                    <a:pt x="0" y="75"/>
                  </a:moveTo>
                  <a:cubicBezTo>
                    <a:pt x="5" y="69"/>
                    <a:pt x="5" y="69"/>
                    <a:pt x="5" y="69"/>
                  </a:cubicBezTo>
                  <a:cubicBezTo>
                    <a:pt x="15" y="75"/>
                    <a:pt x="24" y="77"/>
                    <a:pt x="34" y="77"/>
                  </a:cubicBezTo>
                  <a:cubicBezTo>
                    <a:pt x="51" y="77"/>
                    <a:pt x="59" y="72"/>
                    <a:pt x="59" y="61"/>
                  </a:cubicBezTo>
                  <a:cubicBezTo>
                    <a:pt x="59" y="49"/>
                    <a:pt x="49" y="48"/>
                    <a:pt x="34" y="45"/>
                  </a:cubicBezTo>
                  <a:cubicBezTo>
                    <a:pt x="16" y="42"/>
                    <a:pt x="5" y="39"/>
                    <a:pt x="5" y="22"/>
                  </a:cubicBezTo>
                  <a:cubicBezTo>
                    <a:pt x="5" y="7"/>
                    <a:pt x="15" y="0"/>
                    <a:pt x="34" y="0"/>
                  </a:cubicBezTo>
                  <a:cubicBezTo>
                    <a:pt x="47" y="0"/>
                    <a:pt x="56" y="3"/>
                    <a:pt x="63" y="8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2" y="11"/>
                    <a:pt x="43" y="8"/>
                    <a:pt x="34" y="8"/>
                  </a:cubicBezTo>
                  <a:cubicBezTo>
                    <a:pt x="19" y="8"/>
                    <a:pt x="13" y="12"/>
                    <a:pt x="13" y="22"/>
                  </a:cubicBezTo>
                  <a:cubicBezTo>
                    <a:pt x="13" y="33"/>
                    <a:pt x="22" y="35"/>
                    <a:pt x="36" y="37"/>
                  </a:cubicBezTo>
                  <a:cubicBezTo>
                    <a:pt x="54" y="40"/>
                    <a:pt x="67" y="43"/>
                    <a:pt x="67" y="61"/>
                  </a:cubicBezTo>
                  <a:cubicBezTo>
                    <a:pt x="67" y="77"/>
                    <a:pt x="57" y="85"/>
                    <a:pt x="34" y="85"/>
                  </a:cubicBezTo>
                  <a:cubicBezTo>
                    <a:pt x="22" y="85"/>
                    <a:pt x="11" y="82"/>
                    <a:pt x="0" y="7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2" name="Google Shape;22;p13"/>
            <p:cNvSpPr/>
            <p:nvPr/>
          </p:nvSpPr>
          <p:spPr>
            <a:xfrm>
              <a:off x="5213350" y="3379788"/>
              <a:ext cx="352425" cy="730250"/>
            </a:xfrm>
            <a:custGeom>
              <a:avLst/>
              <a:gdLst/>
              <a:ahLst/>
              <a:cxnLst/>
              <a:rect l="l" t="t" r="r" b="b"/>
              <a:pathLst>
                <a:path w="147" h="303" extrusionOk="0">
                  <a:moveTo>
                    <a:pt x="120" y="0"/>
                  </a:moveTo>
                  <a:cubicBezTo>
                    <a:pt x="5" y="0"/>
                    <a:pt x="0" y="52"/>
                    <a:pt x="0" y="125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27" y="125"/>
                    <a:pt x="27" y="125"/>
                    <a:pt x="27" y="125"/>
                  </a:cubicBezTo>
                  <a:cubicBezTo>
                    <a:pt x="27" y="70"/>
                    <a:pt x="25" y="26"/>
                    <a:pt x="120" y="26"/>
                  </a:cubicBezTo>
                  <a:cubicBezTo>
                    <a:pt x="130" y="26"/>
                    <a:pt x="139" y="26"/>
                    <a:pt x="147" y="27"/>
                  </a:cubicBezTo>
                  <a:cubicBezTo>
                    <a:pt x="147" y="1"/>
                    <a:pt x="147" y="1"/>
                    <a:pt x="147" y="1"/>
                  </a:cubicBezTo>
                  <a:cubicBezTo>
                    <a:pt x="139" y="1"/>
                    <a:pt x="130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" name="Google Shape;23;p13"/>
            <p:cNvSpPr/>
            <p:nvPr/>
          </p:nvSpPr>
          <p:spPr>
            <a:xfrm>
              <a:off x="2281238" y="3394076"/>
              <a:ext cx="582612" cy="730250"/>
            </a:xfrm>
            <a:custGeom>
              <a:avLst/>
              <a:gdLst/>
              <a:ahLst/>
              <a:cxnLst/>
              <a:rect l="l" t="t" r="r" b="b"/>
              <a:pathLst>
                <a:path w="243" h="303" extrusionOk="0">
                  <a:moveTo>
                    <a:pt x="0" y="181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28" y="0"/>
                    <a:pt x="28" y="0"/>
                    <a:pt x="28" y="0"/>
                  </a:cubicBezTo>
                  <a:cubicBezTo>
                    <a:pt x="28" y="182"/>
                    <a:pt x="28" y="182"/>
                    <a:pt x="28" y="182"/>
                  </a:cubicBezTo>
                  <a:cubicBezTo>
                    <a:pt x="28" y="234"/>
                    <a:pt x="27" y="278"/>
                    <a:pt x="123" y="278"/>
                  </a:cubicBezTo>
                  <a:cubicBezTo>
                    <a:pt x="218" y="278"/>
                    <a:pt x="216" y="234"/>
                    <a:pt x="216" y="179"/>
                  </a:cubicBezTo>
                  <a:cubicBezTo>
                    <a:pt x="216" y="0"/>
                    <a:pt x="216" y="0"/>
                    <a:pt x="216" y="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243" y="179"/>
                    <a:pt x="243" y="179"/>
                    <a:pt x="243" y="179"/>
                  </a:cubicBezTo>
                  <a:cubicBezTo>
                    <a:pt x="243" y="252"/>
                    <a:pt x="238" y="303"/>
                    <a:pt x="123" y="303"/>
                  </a:cubicBezTo>
                  <a:cubicBezTo>
                    <a:pt x="7" y="303"/>
                    <a:pt x="0" y="252"/>
                    <a:pt x="0" y="18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" name="Google Shape;24;p13"/>
            <p:cNvSpPr/>
            <p:nvPr/>
          </p:nvSpPr>
          <p:spPr>
            <a:xfrm>
              <a:off x="2973388" y="3379788"/>
              <a:ext cx="581025" cy="730250"/>
            </a:xfrm>
            <a:custGeom>
              <a:avLst/>
              <a:gdLst/>
              <a:ahLst/>
              <a:cxnLst/>
              <a:rect l="l" t="t" r="r" b="b"/>
              <a:pathLst>
                <a:path w="242" h="303" extrusionOk="0">
                  <a:moveTo>
                    <a:pt x="242" y="122"/>
                  </a:moveTo>
                  <a:cubicBezTo>
                    <a:pt x="242" y="303"/>
                    <a:pt x="242" y="303"/>
                    <a:pt x="242" y="303"/>
                  </a:cubicBezTo>
                  <a:cubicBezTo>
                    <a:pt x="215" y="303"/>
                    <a:pt x="215" y="303"/>
                    <a:pt x="215" y="303"/>
                  </a:cubicBezTo>
                  <a:cubicBezTo>
                    <a:pt x="215" y="122"/>
                    <a:pt x="215" y="122"/>
                    <a:pt x="215" y="122"/>
                  </a:cubicBezTo>
                  <a:cubicBezTo>
                    <a:pt x="215" y="70"/>
                    <a:pt x="215" y="26"/>
                    <a:pt x="120" y="26"/>
                  </a:cubicBezTo>
                  <a:cubicBezTo>
                    <a:pt x="25" y="26"/>
                    <a:pt x="27" y="70"/>
                    <a:pt x="27" y="125"/>
                  </a:cubicBezTo>
                  <a:cubicBezTo>
                    <a:pt x="27" y="303"/>
                    <a:pt x="27" y="303"/>
                    <a:pt x="27" y="303"/>
                  </a:cubicBezTo>
                  <a:cubicBezTo>
                    <a:pt x="0" y="303"/>
                    <a:pt x="0" y="303"/>
                    <a:pt x="0" y="303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52"/>
                    <a:pt x="5" y="0"/>
                    <a:pt x="120" y="0"/>
                  </a:cubicBezTo>
                  <a:cubicBezTo>
                    <a:pt x="235" y="0"/>
                    <a:pt x="242" y="52"/>
                    <a:pt x="242" y="12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5" name="Google Shape;25;p13"/>
            <p:cNvSpPr/>
            <p:nvPr/>
          </p:nvSpPr>
          <p:spPr>
            <a:xfrm>
              <a:off x="3676650" y="3397251"/>
              <a:ext cx="61912" cy="712788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6" name="Google Shape;26;p13"/>
            <p:cNvSpPr/>
            <p:nvPr/>
          </p:nvSpPr>
          <p:spPr>
            <a:xfrm>
              <a:off x="3857625" y="3397251"/>
              <a:ext cx="573087" cy="712788"/>
            </a:xfrm>
            <a:custGeom>
              <a:avLst/>
              <a:gdLst/>
              <a:ahLst/>
              <a:cxnLst/>
              <a:rect l="l" t="t" r="r" b="b"/>
              <a:pathLst>
                <a:path w="239" h="296" extrusionOk="0">
                  <a:moveTo>
                    <a:pt x="0" y="0"/>
                  </a:moveTo>
                  <a:cubicBezTo>
                    <a:pt x="139" y="0"/>
                    <a:pt x="139" y="0"/>
                    <a:pt x="139" y="0"/>
                  </a:cubicBezTo>
                  <a:cubicBezTo>
                    <a:pt x="208" y="0"/>
                    <a:pt x="239" y="34"/>
                    <a:pt x="239" y="95"/>
                  </a:cubicBezTo>
                  <a:cubicBezTo>
                    <a:pt x="239" y="156"/>
                    <a:pt x="208" y="193"/>
                    <a:pt x="139" y="193"/>
                  </a:cubicBezTo>
                  <a:cubicBezTo>
                    <a:pt x="27" y="193"/>
                    <a:pt x="27" y="193"/>
                    <a:pt x="27" y="193"/>
                  </a:cubicBezTo>
                  <a:cubicBezTo>
                    <a:pt x="27" y="296"/>
                    <a:pt x="27" y="296"/>
                    <a:pt x="27" y="296"/>
                  </a:cubicBezTo>
                  <a:cubicBezTo>
                    <a:pt x="0" y="296"/>
                    <a:pt x="0" y="296"/>
                    <a:pt x="0" y="296"/>
                  </a:cubicBezTo>
                  <a:lnTo>
                    <a:pt x="0" y="0"/>
                  </a:lnTo>
                  <a:close/>
                  <a:moveTo>
                    <a:pt x="139" y="167"/>
                  </a:moveTo>
                  <a:cubicBezTo>
                    <a:pt x="187" y="167"/>
                    <a:pt x="211" y="143"/>
                    <a:pt x="211" y="96"/>
                  </a:cubicBezTo>
                  <a:cubicBezTo>
                    <a:pt x="211" y="49"/>
                    <a:pt x="185" y="26"/>
                    <a:pt x="138" y="26"/>
                  </a:cubicBezTo>
                  <a:cubicBezTo>
                    <a:pt x="27" y="26"/>
                    <a:pt x="27" y="26"/>
                    <a:pt x="27" y="26"/>
                  </a:cubicBezTo>
                  <a:cubicBezTo>
                    <a:pt x="27" y="167"/>
                    <a:pt x="27" y="167"/>
                    <a:pt x="27" y="167"/>
                  </a:cubicBezTo>
                  <a:lnTo>
                    <a:pt x="139" y="167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7" name="Google Shape;27;p13"/>
            <p:cNvSpPr/>
            <p:nvPr/>
          </p:nvSpPr>
          <p:spPr>
            <a:xfrm>
              <a:off x="4505325" y="3378201"/>
              <a:ext cx="614362" cy="746125"/>
            </a:xfrm>
            <a:custGeom>
              <a:avLst/>
              <a:gdLst/>
              <a:ahLst/>
              <a:cxnLst/>
              <a:rect l="l" t="t" r="r" b="b"/>
              <a:pathLst>
                <a:path w="256" h="310" extrusionOk="0">
                  <a:moveTo>
                    <a:pt x="0" y="155"/>
                  </a:moveTo>
                  <a:cubicBezTo>
                    <a:pt x="0" y="68"/>
                    <a:pt x="25" y="0"/>
                    <a:pt x="137" y="0"/>
                  </a:cubicBezTo>
                  <a:cubicBezTo>
                    <a:pt x="252" y="0"/>
                    <a:pt x="256" y="78"/>
                    <a:pt x="256" y="160"/>
                  </a:cubicBezTo>
                  <a:cubicBezTo>
                    <a:pt x="27" y="160"/>
                    <a:pt x="27" y="160"/>
                    <a:pt x="27" y="160"/>
                  </a:cubicBezTo>
                  <a:cubicBezTo>
                    <a:pt x="27" y="232"/>
                    <a:pt x="45" y="286"/>
                    <a:pt x="139" y="286"/>
                  </a:cubicBezTo>
                  <a:cubicBezTo>
                    <a:pt x="189" y="286"/>
                    <a:pt x="212" y="272"/>
                    <a:pt x="236" y="254"/>
                  </a:cubicBezTo>
                  <a:cubicBezTo>
                    <a:pt x="251" y="274"/>
                    <a:pt x="251" y="274"/>
                    <a:pt x="251" y="274"/>
                  </a:cubicBezTo>
                  <a:cubicBezTo>
                    <a:pt x="224" y="294"/>
                    <a:pt x="192" y="310"/>
                    <a:pt x="139" y="310"/>
                  </a:cubicBezTo>
                  <a:cubicBezTo>
                    <a:pt x="22" y="310"/>
                    <a:pt x="0" y="242"/>
                    <a:pt x="0" y="155"/>
                  </a:cubicBezTo>
                  <a:close/>
                  <a:moveTo>
                    <a:pt x="27" y="135"/>
                  </a:moveTo>
                  <a:cubicBezTo>
                    <a:pt x="229" y="135"/>
                    <a:pt x="229" y="135"/>
                    <a:pt x="229" y="135"/>
                  </a:cubicBezTo>
                  <a:cubicBezTo>
                    <a:pt x="226" y="76"/>
                    <a:pt x="223" y="25"/>
                    <a:pt x="136" y="25"/>
                  </a:cubicBezTo>
                  <a:cubicBezTo>
                    <a:pt x="53" y="25"/>
                    <a:pt x="30" y="70"/>
                    <a:pt x="27" y="13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8" name="Google Shape;28;p13"/>
            <p:cNvSpPr/>
            <p:nvPr/>
          </p:nvSpPr>
          <p:spPr>
            <a:xfrm>
              <a:off x="1855788" y="3394076"/>
              <a:ext cx="312737" cy="873125"/>
            </a:xfrm>
            <a:custGeom>
              <a:avLst/>
              <a:gdLst/>
              <a:ahLst/>
              <a:cxnLst/>
              <a:rect l="l" t="t" r="r" b="b"/>
              <a:pathLst>
                <a:path w="130" h="362" extrusionOk="0">
                  <a:moveTo>
                    <a:pt x="10" y="362"/>
                  </a:moveTo>
                  <a:cubicBezTo>
                    <a:pt x="126" y="362"/>
                    <a:pt x="130" y="310"/>
                    <a:pt x="130" y="237"/>
                  </a:cubicBezTo>
                  <a:cubicBezTo>
                    <a:pt x="130" y="0"/>
                    <a:pt x="130" y="0"/>
                    <a:pt x="130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03" y="237"/>
                    <a:pt x="103" y="237"/>
                    <a:pt x="103" y="237"/>
                  </a:cubicBezTo>
                  <a:cubicBezTo>
                    <a:pt x="103" y="292"/>
                    <a:pt x="105" y="336"/>
                    <a:pt x="10" y="336"/>
                  </a:cubicBezTo>
                  <a:cubicBezTo>
                    <a:pt x="7" y="336"/>
                    <a:pt x="3" y="336"/>
                    <a:pt x="0" y="336"/>
                  </a:cubicBezTo>
                  <a:cubicBezTo>
                    <a:pt x="0" y="361"/>
                    <a:pt x="0" y="361"/>
                    <a:pt x="0" y="361"/>
                  </a:cubicBezTo>
                  <a:cubicBezTo>
                    <a:pt x="3" y="362"/>
                    <a:pt x="7" y="362"/>
                    <a:pt x="10" y="36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9" name="Google Shape;29;p13"/>
            <p:cNvSpPr/>
            <p:nvPr/>
          </p:nvSpPr>
          <p:spPr>
            <a:xfrm>
              <a:off x="5373688" y="4022726"/>
              <a:ext cx="90487" cy="92075"/>
            </a:xfrm>
            <a:custGeom>
              <a:avLst/>
              <a:gdLst/>
              <a:ahLst/>
              <a:cxnLst/>
              <a:rect l="l" t="t" r="r" b="b"/>
              <a:pathLst>
                <a:path w="38" h="38" extrusionOk="0">
                  <a:moveTo>
                    <a:pt x="19" y="38"/>
                  </a:moveTo>
                  <a:cubicBezTo>
                    <a:pt x="9" y="38"/>
                    <a:pt x="0" y="29"/>
                    <a:pt x="0" y="19"/>
                  </a:cubicBezTo>
                  <a:cubicBezTo>
                    <a:pt x="0" y="8"/>
                    <a:pt x="9" y="0"/>
                    <a:pt x="19" y="0"/>
                  </a:cubicBezTo>
                  <a:cubicBezTo>
                    <a:pt x="30" y="0"/>
                    <a:pt x="38" y="8"/>
                    <a:pt x="38" y="19"/>
                  </a:cubicBezTo>
                  <a:cubicBezTo>
                    <a:pt x="38" y="29"/>
                    <a:pt x="30" y="38"/>
                    <a:pt x="19" y="38"/>
                  </a:cubicBezTo>
                  <a:close/>
                  <a:moveTo>
                    <a:pt x="19" y="2"/>
                  </a:moveTo>
                  <a:cubicBezTo>
                    <a:pt x="10" y="2"/>
                    <a:pt x="3" y="10"/>
                    <a:pt x="3" y="19"/>
                  </a:cubicBezTo>
                  <a:cubicBezTo>
                    <a:pt x="3" y="28"/>
                    <a:pt x="10" y="35"/>
                    <a:pt x="19" y="35"/>
                  </a:cubicBezTo>
                  <a:cubicBezTo>
                    <a:pt x="28" y="35"/>
                    <a:pt x="36" y="28"/>
                    <a:pt x="36" y="19"/>
                  </a:cubicBezTo>
                  <a:cubicBezTo>
                    <a:pt x="36" y="10"/>
                    <a:pt x="28" y="2"/>
                    <a:pt x="19" y="2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0" name="Google Shape;30;p13"/>
            <p:cNvSpPr/>
            <p:nvPr/>
          </p:nvSpPr>
          <p:spPr>
            <a:xfrm>
              <a:off x="5402263" y="4041776"/>
              <a:ext cx="41275" cy="53975"/>
            </a:xfrm>
            <a:custGeom>
              <a:avLst/>
              <a:gdLst/>
              <a:ahLst/>
              <a:cxnLst/>
              <a:rect l="l" t="t" r="r" b="b"/>
              <a:pathLst>
                <a:path w="17" h="22" extrusionOk="0">
                  <a:moveTo>
                    <a:pt x="8" y="13"/>
                  </a:moveTo>
                  <a:cubicBezTo>
                    <a:pt x="2" y="13"/>
                    <a:pt x="2" y="13"/>
                    <a:pt x="2" y="13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0" y="22"/>
                    <a:pt x="0" y="22"/>
                    <a:pt x="0" y="2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15" y="0"/>
                    <a:pt x="17" y="2"/>
                    <a:pt x="17" y="7"/>
                  </a:cubicBezTo>
                  <a:cubicBezTo>
                    <a:pt x="17" y="10"/>
                    <a:pt x="15" y="12"/>
                    <a:pt x="12" y="1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3" y="22"/>
                    <a:pt x="13" y="22"/>
                    <a:pt x="13" y="22"/>
                  </a:cubicBezTo>
                  <a:lnTo>
                    <a:pt x="8" y="13"/>
                  </a:lnTo>
                  <a:close/>
                  <a:moveTo>
                    <a:pt x="9" y="11"/>
                  </a:moveTo>
                  <a:cubicBezTo>
                    <a:pt x="12" y="11"/>
                    <a:pt x="14" y="10"/>
                    <a:pt x="14" y="7"/>
                  </a:cubicBezTo>
                  <a:cubicBezTo>
                    <a:pt x="14" y="4"/>
                    <a:pt x="12" y="3"/>
                    <a:pt x="9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11"/>
                    <a:pt x="2" y="11"/>
                    <a:pt x="2" y="11"/>
                  </a:cubicBezTo>
                  <a:lnTo>
                    <a:pt x="9" y="1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sp>
        <p:nvSpPr>
          <p:cNvPr id="31" name="Google Shape;31;p13"/>
          <p:cNvSpPr txBox="1"/>
          <p:nvPr/>
        </p:nvSpPr>
        <p:spPr>
          <a:xfrm>
            <a:off x="603250" y="6640513"/>
            <a:ext cx="2495550" cy="968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© 2020 Juniper Networks</a:t>
            </a:r>
            <a:endParaRPr/>
          </a:p>
        </p:txBody>
      </p:sp>
      <p:sp>
        <p:nvSpPr>
          <p:cNvPr id="32" name="Google Shape;32;p13"/>
          <p:cNvSpPr txBox="1"/>
          <p:nvPr/>
        </p:nvSpPr>
        <p:spPr>
          <a:xfrm>
            <a:off x="11537950" y="6615113"/>
            <a:ext cx="195263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7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‹#›</a:t>
            </a:fld>
            <a:endParaRPr sz="700" b="0" i="0" u="none" strike="noStrike" cap="none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33" name="Google Shape;33;p13"/>
          <p:cNvCxnSpPr/>
          <p:nvPr/>
        </p:nvCxnSpPr>
        <p:spPr>
          <a:xfrm>
            <a:off x="11445875" y="6599238"/>
            <a:ext cx="0" cy="141287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4" name="Google Shape;34;p13"/>
          <p:cNvSpPr txBox="1"/>
          <p:nvPr/>
        </p:nvSpPr>
        <p:spPr>
          <a:xfrm>
            <a:off x="5535613" y="6751638"/>
            <a:ext cx="957262" cy="1063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Juniper Business Use Only</a:t>
            </a: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bit.ly/mfd-mis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"/>
          <p:cNvSpPr txBox="1">
            <a:spLocks noGrp="1"/>
          </p:cNvSpPr>
          <p:nvPr>
            <p:ph type="ctrTitle"/>
          </p:nvPr>
        </p:nvSpPr>
        <p:spPr>
          <a:xfrm>
            <a:off x="2076450" y="1243013"/>
            <a:ext cx="8361363" cy="168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>
                <a:solidFill>
                  <a:srgbClr val="FFFFFF"/>
                </a:solidFill>
              </a:rPr>
              <a:t>Juniper Wi-Fi 6 Access Point</a:t>
            </a:r>
            <a:br>
              <a:rPr lang="en-US" sz="4800">
                <a:solidFill>
                  <a:srgbClr val="FFFFFF"/>
                </a:solidFill>
              </a:rPr>
            </a:br>
            <a:r>
              <a:rPr lang="en-US" sz="4800">
                <a:solidFill>
                  <a:srgbClr val="FFFFFF"/>
                </a:solidFill>
              </a:rPr>
              <a:t>Portfolio &amp; Positioning</a:t>
            </a:r>
            <a:endParaRPr sz="4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D44DB69-55E3-3E45-932A-022D42D2B5BD}"/>
              </a:ext>
            </a:extLst>
          </p:cNvPr>
          <p:cNvSpPr>
            <a:spLocks noGrp="1"/>
          </p:cNvSpPr>
          <p:nvPr>
            <p:ph type="subTitle" idx="2"/>
          </p:nvPr>
        </p:nvSpPr>
        <p:spPr>
          <a:xfrm>
            <a:off x="2217842" y="3572249"/>
            <a:ext cx="7716732" cy="543739"/>
          </a:xfrm>
        </p:spPr>
        <p:txBody>
          <a:bodyPr/>
          <a:lstStyle/>
          <a:p>
            <a:r>
              <a:rPr lang="en-US" sz="2000" dirty="0"/>
              <a:t>July, 2020</a:t>
            </a:r>
          </a:p>
        </p:txBody>
      </p: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10"/>
          <p:cNvSpPr txBox="1">
            <a:spLocks noGrp="1"/>
          </p:cNvSpPr>
          <p:nvPr>
            <p:ph type="title"/>
          </p:nvPr>
        </p:nvSpPr>
        <p:spPr>
          <a:xfrm>
            <a:off x="258763" y="250825"/>
            <a:ext cx="11272837" cy="56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Font typeface="Arial Black"/>
              <a:buNone/>
            </a:pPr>
            <a:r>
              <a:rPr lang="en-US"/>
              <a:t>Extending Wi-Fi 6 to New Verticals and Use Cases</a:t>
            </a:r>
            <a:endParaRPr/>
          </a:p>
        </p:txBody>
      </p:sp>
      <p:grpSp>
        <p:nvGrpSpPr>
          <p:cNvPr id="401" name="Google Shape;401;p10"/>
          <p:cNvGrpSpPr/>
          <p:nvPr/>
        </p:nvGrpSpPr>
        <p:grpSpPr>
          <a:xfrm>
            <a:off x="4100513" y="3895725"/>
            <a:ext cx="3956050" cy="2919413"/>
            <a:chOff x="2164913" y="4786260"/>
            <a:chExt cx="2585044" cy="1684785"/>
          </a:xfrm>
        </p:grpSpPr>
        <p:sp>
          <p:nvSpPr>
            <p:cNvPr id="402" name="Google Shape;402;p10"/>
            <p:cNvSpPr/>
            <p:nvPr/>
          </p:nvSpPr>
          <p:spPr>
            <a:xfrm>
              <a:off x="2164913" y="5037703"/>
              <a:ext cx="2585044" cy="1231458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8850" tIns="137150" rIns="0" bIns="0" anchor="t" anchorCtr="0">
              <a:noAutofit/>
            </a:bodyPr>
            <a:lstStyle/>
            <a:p>
              <a:pPr marL="171450" marR="0" lvl="0" indent="-9525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>
                <a:solidFill>
                  <a:srgbClr val="64646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03" name="Google Shape;403;p1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528216" y="5148826"/>
              <a:ext cx="351182" cy="45299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4" name="Google Shape;404;p10"/>
            <p:cNvSpPr txBox="1"/>
            <p:nvPr/>
          </p:nvSpPr>
          <p:spPr>
            <a:xfrm>
              <a:off x="2164913" y="5673085"/>
              <a:ext cx="2585044" cy="797960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25" tIns="0" rIns="0" bIns="0" anchor="ctr" anchorCtr="0">
              <a:noAutofit/>
            </a:bodyPr>
            <a:lstStyle/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High performance AI-powered Wi-Fi with cloud services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Automated operation and insights for soaring IT/IoT devices in high density office environments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Easy guess access, fast roaming and the best SLE across  all devices and applications 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Location services with turn by turn direction, meeting room booking, and company notification push</a:t>
              </a:r>
              <a:endParaRPr sz="1000" b="1">
                <a:solidFill>
                  <a:srgbClr val="83838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05" name="Google Shape;405;p10"/>
            <p:cNvSpPr txBox="1"/>
            <p:nvPr/>
          </p:nvSpPr>
          <p:spPr>
            <a:xfrm>
              <a:off x="2164913" y="4786260"/>
              <a:ext cx="2585044" cy="293388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84B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CORPORATE OFFICE</a:t>
              </a:r>
              <a:endParaRPr/>
            </a:p>
          </p:txBody>
        </p:sp>
        <p:pic>
          <p:nvPicPr>
            <p:cNvPr id="406" name="Google Shape;406;p10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485341" y="5098478"/>
              <a:ext cx="531624" cy="56558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07" name="Google Shape;407;p10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797001" y="5311825"/>
              <a:ext cx="613000" cy="33799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08" name="Google Shape;408;p10"/>
          <p:cNvGrpSpPr/>
          <p:nvPr/>
        </p:nvGrpSpPr>
        <p:grpSpPr>
          <a:xfrm>
            <a:off x="6645275" y="1198563"/>
            <a:ext cx="3954463" cy="2605087"/>
            <a:chOff x="3444873" y="1302622"/>
            <a:chExt cx="2585044" cy="1684785"/>
          </a:xfrm>
        </p:grpSpPr>
        <p:sp>
          <p:nvSpPr>
            <p:cNvPr id="409" name="Google Shape;409;p10"/>
            <p:cNvSpPr/>
            <p:nvPr/>
          </p:nvSpPr>
          <p:spPr>
            <a:xfrm>
              <a:off x="3444873" y="1554065"/>
              <a:ext cx="2585044" cy="1231458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8850" tIns="137150" rIns="0" bIns="0" anchor="t" anchorCtr="0">
              <a:noAutofit/>
            </a:bodyPr>
            <a:lstStyle/>
            <a:p>
              <a:pPr marL="171450" marR="0" lvl="0" indent="-9525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>
                <a:solidFill>
                  <a:srgbClr val="64646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0" name="Google Shape;410;p10"/>
            <p:cNvSpPr txBox="1"/>
            <p:nvPr/>
          </p:nvSpPr>
          <p:spPr>
            <a:xfrm>
              <a:off x="3444873" y="2189675"/>
              <a:ext cx="2585044" cy="797732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25" tIns="0" rIns="0" bIns="0" anchor="ctr" anchorCtr="0">
              <a:noAutofit/>
            </a:bodyPr>
            <a:lstStyle/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High performance AI-powered Wi-Fi for high density learning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Best-in-class user experience with  easy guess access,  detailed network/device insights,  and automated operation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Optimized resources across campus with Mist cloud services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Location services with event/sport ads, campus tour…etc.</a:t>
              </a:r>
              <a:endParaRPr sz="1000" b="1">
                <a:solidFill>
                  <a:srgbClr val="83838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1" name="Google Shape;411;p10"/>
            <p:cNvSpPr txBox="1"/>
            <p:nvPr/>
          </p:nvSpPr>
          <p:spPr>
            <a:xfrm>
              <a:off x="3444873" y="1302622"/>
              <a:ext cx="2585044" cy="293388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84B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EDUCATION</a:t>
              </a:r>
              <a:endParaRPr sz="9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12" name="Google Shape;412;p1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143087" y="1606102"/>
              <a:ext cx="953133" cy="5407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13" name="Google Shape;413;p10"/>
          <p:cNvGrpSpPr/>
          <p:nvPr/>
        </p:nvGrpSpPr>
        <p:grpSpPr>
          <a:xfrm>
            <a:off x="2103438" y="1189038"/>
            <a:ext cx="4087812" cy="2630487"/>
            <a:chOff x="669044" y="1300166"/>
            <a:chExt cx="2585044" cy="1684785"/>
          </a:xfrm>
        </p:grpSpPr>
        <p:sp>
          <p:nvSpPr>
            <p:cNvPr id="414" name="Google Shape;414;p10"/>
            <p:cNvSpPr/>
            <p:nvPr/>
          </p:nvSpPr>
          <p:spPr>
            <a:xfrm>
              <a:off x="669044" y="1551609"/>
              <a:ext cx="2585044" cy="1231458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8850" tIns="137150" rIns="0" bIns="0" anchor="t" anchorCtr="0">
              <a:noAutofit/>
            </a:bodyPr>
            <a:lstStyle/>
            <a:p>
              <a:pPr marL="171450" marR="0" lvl="0" indent="-9525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>
                <a:solidFill>
                  <a:srgbClr val="64646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15" name="Google Shape;415;p10"/>
            <p:cNvSpPr txBox="1"/>
            <p:nvPr/>
          </p:nvSpPr>
          <p:spPr>
            <a:xfrm>
              <a:off x="669044" y="2187805"/>
              <a:ext cx="2585044" cy="797146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25" tIns="0" rIns="0" bIns="0" anchor="ctr" anchorCtr="0">
              <a:noAutofit/>
            </a:bodyPr>
            <a:lstStyle/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High performance AI-powered Wi-Fi  with cloud services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Turn by turn location services with 1-3 meter accuracy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Mobile ad/offer notification to boost store revenues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Outdoor Wi-Fi for order prep time and curbside pick up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Detailed analytics and automated store IT operation</a:t>
              </a:r>
              <a:endParaRPr/>
            </a:p>
          </p:txBody>
        </p:sp>
        <p:sp>
          <p:nvSpPr>
            <p:cNvPr id="416" name="Google Shape;416;p10"/>
            <p:cNvSpPr txBox="1"/>
            <p:nvPr/>
          </p:nvSpPr>
          <p:spPr>
            <a:xfrm>
              <a:off x="669044" y="1300166"/>
              <a:ext cx="2585044" cy="293388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84B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RETAIL, LOGISTICS</a:t>
              </a:r>
              <a:endParaRPr/>
            </a:p>
          </p:txBody>
        </p:sp>
        <p:pic>
          <p:nvPicPr>
            <p:cNvPr id="417" name="Google Shape;417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60029" y="1728828"/>
              <a:ext cx="578091" cy="220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8" name="Google Shape;418;p1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2268915" y="1721407"/>
              <a:ext cx="578091" cy="22096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19" name="Google Shape;419;p1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919768" y="1858569"/>
              <a:ext cx="649857" cy="27232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0" name="Google Shape;420;p10"/>
          <p:cNvGrpSpPr/>
          <p:nvPr/>
        </p:nvGrpSpPr>
        <p:grpSpPr>
          <a:xfrm>
            <a:off x="8134350" y="3906838"/>
            <a:ext cx="4030663" cy="2930525"/>
            <a:chOff x="7724437" y="4779110"/>
            <a:chExt cx="2620989" cy="1691309"/>
          </a:xfrm>
        </p:grpSpPr>
        <p:sp>
          <p:nvSpPr>
            <p:cNvPr id="421" name="Google Shape;421;p10"/>
            <p:cNvSpPr/>
            <p:nvPr/>
          </p:nvSpPr>
          <p:spPr>
            <a:xfrm>
              <a:off x="7741694" y="5076192"/>
              <a:ext cx="2585044" cy="1231458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8850" tIns="137150" rIns="0" bIns="0" anchor="t" anchorCtr="0">
              <a:noAutofit/>
            </a:bodyPr>
            <a:lstStyle/>
            <a:p>
              <a:pPr marL="171450" marR="0" lvl="0" indent="-9525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>
                <a:solidFill>
                  <a:srgbClr val="64646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2" name="Google Shape;422;p10"/>
            <p:cNvSpPr txBox="1"/>
            <p:nvPr/>
          </p:nvSpPr>
          <p:spPr>
            <a:xfrm>
              <a:off x="7724437" y="5673323"/>
              <a:ext cx="2620989" cy="797096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25" tIns="0" rIns="0" bIns="0" anchor="ctr" anchorCtr="0">
              <a:noAutofit/>
            </a:bodyPr>
            <a:lstStyle/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High performance AI-powered Wi-Fi for better connected health with soaring IoT/IoMT/IT devices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Location services with mobile check-in, direction, messages/alert notification, assistant finding, and door lock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Network and device insights for simplified troubleshooting and automated operation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The best SLE across the entire health org with IT/IoT/IoMT devices </a:t>
              </a:r>
              <a:endParaRPr sz="1000" b="1">
                <a:solidFill>
                  <a:srgbClr val="83838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3" name="Google Shape;423;p10"/>
            <p:cNvSpPr txBox="1"/>
            <p:nvPr/>
          </p:nvSpPr>
          <p:spPr>
            <a:xfrm>
              <a:off x="7742125" y="4779110"/>
              <a:ext cx="2585044" cy="293388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84B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HEALTHCARE</a:t>
              </a:r>
              <a:endParaRPr sz="900" b="1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24" name="Google Shape;424;p10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426314" y="5113391"/>
              <a:ext cx="980320" cy="512108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425" name="Google Shape;425;p10"/>
          <p:cNvGrpSpPr/>
          <p:nvPr/>
        </p:nvGrpSpPr>
        <p:grpSpPr>
          <a:xfrm>
            <a:off x="61914" y="3906838"/>
            <a:ext cx="3862387" cy="2941637"/>
            <a:chOff x="4940742" y="4779110"/>
            <a:chExt cx="2585475" cy="1684785"/>
          </a:xfrm>
        </p:grpSpPr>
        <p:sp>
          <p:nvSpPr>
            <p:cNvPr id="426" name="Google Shape;426;p10"/>
            <p:cNvSpPr/>
            <p:nvPr/>
          </p:nvSpPr>
          <p:spPr>
            <a:xfrm>
              <a:off x="4940742" y="5076192"/>
              <a:ext cx="2585044" cy="1231458"/>
            </a:xfrm>
            <a:prstGeom prst="rect">
              <a:avLst/>
            </a:prstGeom>
            <a:noFill/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18850" tIns="137150" rIns="0" bIns="0" anchor="t" anchorCtr="0">
              <a:noAutofit/>
            </a:bodyPr>
            <a:lstStyle/>
            <a:p>
              <a:pPr marL="171450" marR="0" lvl="0" indent="-95250" algn="l" rtl="0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</a:pPr>
              <a:endParaRPr sz="1200">
                <a:solidFill>
                  <a:srgbClr val="646464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pic>
          <p:nvPicPr>
            <p:cNvPr id="427" name="Google Shape;427;p1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5579546" y="5162133"/>
              <a:ext cx="325142" cy="4194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28" name="Google Shape;428;p10"/>
            <p:cNvSpPr txBox="1"/>
            <p:nvPr/>
          </p:nvSpPr>
          <p:spPr>
            <a:xfrm>
              <a:off x="4940742" y="5666509"/>
              <a:ext cx="2585475" cy="797386"/>
            </a:xfrm>
            <a:prstGeom prst="rect">
              <a:avLst/>
            </a:prstGeom>
            <a:solidFill>
              <a:srgbClr val="F2F2F2"/>
            </a:solidFill>
            <a:ln w="9525" cap="flat" cmpd="sng">
              <a:solidFill>
                <a:srgbClr val="BFBFB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25" tIns="0" rIns="0" bIns="0" anchor="ctr" anchorCtr="0">
              <a:noAutofit/>
            </a:bodyPr>
            <a:lstStyle/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Reliable high-performance outdoor Wi-Fi  with AI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Client level visibility and automated troubleshooting for unprecedented user experience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100% API – based programmability and ZTP for scale and easy deployment</a:t>
              </a:r>
              <a:endParaRPr/>
            </a:p>
            <a:p>
              <a:pPr marL="171450" marR="0" lvl="0" indent="-171450" algn="l" rtl="0">
                <a:lnSpc>
                  <a:spcPct val="9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646464"/>
                </a:buClr>
                <a:buSzPts val="1200"/>
                <a:buFont typeface="Arial"/>
                <a:buChar char="•"/>
              </a:pPr>
              <a:r>
                <a:rPr lang="en-US" sz="1000" b="1">
                  <a:solidFill>
                    <a:srgbClr val="838383"/>
                  </a:solidFill>
                  <a:latin typeface="Lato"/>
                  <a:ea typeface="Lato"/>
                  <a:cs typeface="Lato"/>
                  <a:sym typeface="Lato"/>
                </a:rPr>
                <a:t>Location services for direction and push notification</a:t>
              </a:r>
              <a:endParaRPr sz="1000" b="1">
                <a:solidFill>
                  <a:srgbClr val="838383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29" name="Google Shape;429;p10"/>
            <p:cNvSpPr txBox="1"/>
            <p:nvPr/>
          </p:nvSpPr>
          <p:spPr>
            <a:xfrm>
              <a:off x="4941173" y="4779110"/>
              <a:ext cx="2585044" cy="293388"/>
            </a:xfrm>
            <a:prstGeom prst="rect">
              <a:avLst/>
            </a:prstGeom>
            <a:solidFill>
              <a:srgbClr val="0070C0"/>
            </a:solidFill>
            <a:ln w="9525" cap="flat" cmpd="sng">
              <a:solidFill>
                <a:srgbClr val="84B13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600"/>
                <a:buFont typeface="Arial"/>
                <a:buNone/>
              </a:pPr>
              <a:r>
                <a:rPr lang="en-US" sz="1600" b="1">
                  <a:solidFill>
                    <a:srgbClr val="FFFFFF"/>
                  </a:solidFill>
                  <a:latin typeface="Lato"/>
                  <a:ea typeface="Lato"/>
                  <a:cs typeface="Lato"/>
                  <a:sym typeface="Lato"/>
                </a:rPr>
                <a:t>PUBLIC SECTOR</a:t>
              </a:r>
              <a:endParaRPr sz="1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430" name="Google Shape;430;p1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023599" y="5162133"/>
              <a:ext cx="325142" cy="4194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1" name="Google Shape;431;p10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6467652" y="5162133"/>
              <a:ext cx="325142" cy="41940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11"/>
          <p:cNvSpPr txBox="1">
            <a:spLocks noGrp="1"/>
          </p:cNvSpPr>
          <p:nvPr>
            <p:ph type="title"/>
          </p:nvPr>
        </p:nvSpPr>
        <p:spPr>
          <a:xfrm>
            <a:off x="414338" y="19050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How To Position the AP’s When Selling</a:t>
            </a:r>
            <a:endParaRPr/>
          </a:p>
        </p:txBody>
      </p:sp>
      <p:graphicFrame>
        <p:nvGraphicFramePr>
          <p:cNvPr id="437" name="Google Shape;437;p11"/>
          <p:cNvGraphicFramePr/>
          <p:nvPr>
            <p:extLst>
              <p:ext uri="{D42A27DB-BD31-4B8C-83A1-F6EECF244321}">
                <p14:modId xmlns:p14="http://schemas.microsoft.com/office/powerpoint/2010/main" val="1094450466"/>
              </p:ext>
            </p:extLst>
          </p:nvPr>
        </p:nvGraphicFramePr>
        <p:xfrm>
          <a:off x="900470" y="1577050"/>
          <a:ext cx="10391050" cy="4487690"/>
        </p:xfrm>
        <a:graphic>
          <a:graphicData uri="http://schemas.openxmlformats.org/drawingml/2006/table">
            <a:tbl>
              <a:tblPr firstRow="1" bandRow="1">
                <a:noFill/>
                <a:tableStyleId>{5E38154C-102C-4816-9488-BB88D9ACE0DC}</a:tableStyleId>
              </a:tblPr>
              <a:tblGrid>
                <a:gridCol w="2245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9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29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290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290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2905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840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AP43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b="1" u="none" strike="noStrike" cap="none">
                          <a:latin typeface="Lato"/>
                          <a:ea typeface="Lato"/>
                          <a:cs typeface="Lato"/>
                          <a:sym typeface="Lato"/>
                        </a:rPr>
                        <a:t>AP33</a:t>
                      </a:r>
                      <a:endParaRPr sz="1600" b="1" u="none" strike="noStrike" cap="none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AP32</a:t>
                      </a:r>
                      <a:endParaRPr sz="1600" b="1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AP12</a:t>
                      </a:r>
                      <a:endParaRPr sz="1600" b="1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/>
                        <a:t>AP63</a:t>
                      </a:r>
                      <a:endParaRPr sz="1600" b="1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2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Primary Environment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Office, Retail, University, Hospital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Retail, Primary Education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ato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Branch Office, Clinics, Professional Services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ato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Dorms, Home, Hotel (wall)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ato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Outdoor, Warehouse, Factory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2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Density Need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Highest Density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 Density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ato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 Density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 Density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ato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Highest Density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2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Performance Needs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Highest Performance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 Performance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 Performance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Moderate Performance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Highest Performance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2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Need for Location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 Accuracy Engagement, Assets, Proximity</a:t>
                      </a:r>
                      <a:endParaRPr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 Accuracy Engagement, Assets, Proximity</a:t>
                      </a:r>
                      <a:endParaRPr lang="en-US" sz="1200"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 Accuracy</a:t>
                      </a:r>
                      <a:endParaRPr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Low Accuracy</a:t>
                      </a:r>
                      <a:endParaRPr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High Accuracy Engagement, Assets, Proximity</a:t>
                      </a:r>
                      <a:endParaRPr lang="en-US" sz="1200"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2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Need for IoT Integration or Sensors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Yes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26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lt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Relative Cost</a:t>
                      </a:r>
                      <a:endParaRPr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****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***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**</a:t>
                      </a:r>
                      <a:endParaRPr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*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800" b="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*****</a:t>
                      </a:r>
                      <a:endParaRPr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2"/>
          <p:cNvSpPr txBox="1">
            <a:spLocks noGrp="1"/>
          </p:cNvSpPr>
          <p:nvPr>
            <p:ph type="title"/>
          </p:nvPr>
        </p:nvSpPr>
        <p:spPr>
          <a:xfrm>
            <a:off x="560380" y="171491"/>
            <a:ext cx="11071241" cy="8564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ato"/>
              <a:buNone/>
            </a:pPr>
            <a:r>
              <a:rPr lang="en-US"/>
              <a:t>Resources</a:t>
            </a:r>
            <a:endParaRPr/>
          </a:p>
        </p:txBody>
      </p:sp>
      <p:pic>
        <p:nvPicPr>
          <p:cNvPr id="443" name="Google Shape;443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36580" y="1333500"/>
            <a:ext cx="2398720" cy="2398720"/>
          </a:xfrm>
          <a:prstGeom prst="rect">
            <a:avLst/>
          </a:prstGeom>
          <a:noFill/>
          <a:ln>
            <a:noFill/>
          </a:ln>
        </p:spPr>
      </p:pic>
      <p:sp>
        <p:nvSpPr>
          <p:cNvPr id="444" name="Google Shape;444;p12"/>
          <p:cNvSpPr txBox="1"/>
          <p:nvPr/>
        </p:nvSpPr>
        <p:spPr>
          <a:xfrm>
            <a:off x="940662" y="3732220"/>
            <a:ext cx="1790554" cy="800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July 29</a:t>
            </a:r>
            <a:r>
              <a:rPr lang="en-US" sz="1400" baseline="300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th</a:t>
            </a:r>
            <a:r>
              <a:rPr lang="en-US" sz="14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 @ 8am PDT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Watch Live/Replay: </a:t>
            </a:r>
            <a:endParaRPr/>
          </a:p>
          <a:p>
            <a:pPr marL="0" marR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400" u="sng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https://bit.ly/mfd-mist</a:t>
            </a:r>
            <a:endParaRPr sz="1400">
              <a:solidFill>
                <a:srgbClr val="0070C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5" name="Google Shape;445;p12"/>
          <p:cNvSpPr txBox="1"/>
          <p:nvPr/>
        </p:nvSpPr>
        <p:spPr>
          <a:xfrm>
            <a:off x="5709572" y="168522"/>
            <a:ext cx="2378857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New and Updated Content on</a:t>
            </a:r>
            <a:br>
              <a:rPr lang="en-US" sz="14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lang="en-US" sz="14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juniper.net and mist.com</a:t>
            </a:r>
            <a:endParaRPr sz="1400">
              <a:solidFill>
                <a:srgbClr val="0070C0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446" name="Google Shape;446;p12"/>
          <p:cNvSpPr txBox="1"/>
          <p:nvPr/>
        </p:nvSpPr>
        <p:spPr>
          <a:xfrm>
            <a:off x="8864713" y="6205358"/>
            <a:ext cx="3023264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Datasheets for the new Access Points </a:t>
            </a:r>
            <a:endParaRPr/>
          </a:p>
        </p:txBody>
      </p:sp>
      <p:pic>
        <p:nvPicPr>
          <p:cNvPr id="447" name="Google Shape;447;p12" descr="A screenshot of a cell phon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120293" y="2725114"/>
            <a:ext cx="2618205" cy="3380913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8" name="Google Shape;448;p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2294" y="774141"/>
            <a:ext cx="3104682" cy="2757558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49" name="Google Shape;449;p1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637738" y="2050221"/>
            <a:ext cx="3085052" cy="2757558"/>
          </a:xfrm>
          <a:prstGeom prst="rect">
            <a:avLst/>
          </a:pr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50" name="Google Shape;450;p1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327288" y="3914360"/>
            <a:ext cx="1648041" cy="2398720"/>
          </a:xfrm>
          <a:custGeom>
            <a:avLst/>
            <a:gdLst/>
            <a:ahLst/>
            <a:cxnLst/>
            <a:rect l="l" t="t" r="r" b="b"/>
            <a:pathLst>
              <a:path w="2322857" h="3380913" extrusionOk="0">
                <a:moveTo>
                  <a:pt x="0" y="0"/>
                </a:moveTo>
                <a:lnTo>
                  <a:pt x="2322857" y="0"/>
                </a:lnTo>
                <a:lnTo>
                  <a:pt x="2322857" y="3211086"/>
                </a:lnTo>
                <a:lnTo>
                  <a:pt x="2221979" y="3056406"/>
                </a:lnTo>
                <a:lnTo>
                  <a:pt x="2177219" y="3380913"/>
                </a:lnTo>
                <a:lnTo>
                  <a:pt x="2169508" y="3380913"/>
                </a:lnTo>
                <a:lnTo>
                  <a:pt x="2103225" y="3115783"/>
                </a:lnTo>
                <a:lnTo>
                  <a:pt x="2055724" y="3353290"/>
                </a:lnTo>
                <a:lnTo>
                  <a:pt x="1960721" y="3151409"/>
                </a:lnTo>
                <a:lnTo>
                  <a:pt x="1913220" y="3246412"/>
                </a:lnTo>
                <a:lnTo>
                  <a:pt x="1865719" y="3139534"/>
                </a:lnTo>
                <a:lnTo>
                  <a:pt x="1729287" y="3380913"/>
                </a:lnTo>
                <a:lnTo>
                  <a:pt x="1699580" y="3380913"/>
                </a:lnTo>
                <a:lnTo>
                  <a:pt x="1592586" y="3092032"/>
                </a:lnTo>
                <a:lnTo>
                  <a:pt x="1521334" y="3305788"/>
                </a:lnTo>
                <a:lnTo>
                  <a:pt x="1390706" y="3092032"/>
                </a:lnTo>
                <a:lnTo>
                  <a:pt x="1271953" y="3139534"/>
                </a:lnTo>
                <a:lnTo>
                  <a:pt x="1224451" y="3282038"/>
                </a:lnTo>
                <a:lnTo>
                  <a:pt x="1070072" y="3103908"/>
                </a:lnTo>
                <a:lnTo>
                  <a:pt x="986945" y="3317664"/>
                </a:lnTo>
                <a:lnTo>
                  <a:pt x="880067" y="3103908"/>
                </a:lnTo>
                <a:lnTo>
                  <a:pt x="785064" y="3198910"/>
                </a:lnTo>
                <a:lnTo>
                  <a:pt x="737563" y="3032656"/>
                </a:lnTo>
                <a:lnTo>
                  <a:pt x="618810" y="3092032"/>
                </a:lnTo>
                <a:lnTo>
                  <a:pt x="488181" y="3210786"/>
                </a:lnTo>
                <a:lnTo>
                  <a:pt x="416929" y="3092032"/>
                </a:lnTo>
                <a:lnTo>
                  <a:pt x="298176" y="3163284"/>
                </a:lnTo>
                <a:lnTo>
                  <a:pt x="274425" y="3056406"/>
                </a:lnTo>
                <a:lnTo>
                  <a:pt x="120046" y="3222661"/>
                </a:lnTo>
                <a:lnTo>
                  <a:pt x="25044" y="3127658"/>
                </a:lnTo>
                <a:lnTo>
                  <a:pt x="0" y="3213921"/>
                </a:lnTo>
                <a:close/>
              </a:path>
            </a:pathLst>
          </a:custGeom>
          <a:noFill/>
          <a:ln w="9525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51" name="Google Shape;451;p12"/>
          <p:cNvSpPr txBox="1"/>
          <p:nvPr/>
        </p:nvSpPr>
        <p:spPr>
          <a:xfrm>
            <a:off x="3386255" y="6397171"/>
            <a:ext cx="1529265" cy="2154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>
                <a:solidFill>
                  <a:srgbClr val="0070C0"/>
                </a:solidFill>
                <a:latin typeface="Lato"/>
                <a:ea typeface="Lato"/>
                <a:cs typeface="Lato"/>
                <a:sym typeface="Lato"/>
              </a:rPr>
              <a:t>Wi-Fi 6 Infographic</a:t>
            </a:r>
            <a:endParaRPr/>
          </a:p>
        </p:txBody>
      </p:sp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"/>
          <p:cNvSpPr txBox="1">
            <a:spLocks noGrp="1"/>
          </p:cNvSpPr>
          <p:nvPr>
            <p:ph type="title"/>
          </p:nvPr>
        </p:nvSpPr>
        <p:spPr>
          <a:xfrm>
            <a:off x="414338" y="19050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Juniper Wi-Fi 6 Access Point Portfolio </a:t>
            </a:r>
            <a:endParaRPr/>
          </a:p>
        </p:txBody>
      </p:sp>
      <p:graphicFrame>
        <p:nvGraphicFramePr>
          <p:cNvPr id="225" name="Google Shape;225;p2"/>
          <p:cNvGraphicFramePr/>
          <p:nvPr>
            <p:extLst>
              <p:ext uri="{D42A27DB-BD31-4B8C-83A1-F6EECF244321}">
                <p14:modId xmlns:p14="http://schemas.microsoft.com/office/powerpoint/2010/main" val="3850261150"/>
              </p:ext>
            </p:extLst>
          </p:nvPr>
        </p:nvGraphicFramePr>
        <p:xfrm>
          <a:off x="691896" y="1152883"/>
          <a:ext cx="10588550" cy="5356275"/>
        </p:xfrm>
        <a:graphic>
          <a:graphicData uri="http://schemas.openxmlformats.org/drawingml/2006/table">
            <a:tbl>
              <a:tblPr firstRow="1" bandRow="1">
                <a:noFill/>
                <a:tableStyleId>{5E38154C-102C-4816-9488-BB88D9ACE0DC}</a:tableStyleId>
              </a:tblPr>
              <a:tblGrid>
                <a:gridCol w="17275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18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93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8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869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7442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5988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400" b="1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/>
                        <a:t>AP43</a:t>
                      </a:r>
                      <a:endParaRPr sz="1400" b="1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AP63</a:t>
                      </a:r>
                      <a:endParaRPr sz="1600" b="1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b="1" u="none" strike="noStrike" cap="none" dirty="0">
                          <a:latin typeface="Lato"/>
                          <a:ea typeface="Lato"/>
                          <a:cs typeface="Lato"/>
                          <a:sym typeface="Lato"/>
                        </a:rPr>
                        <a:t>AP33</a:t>
                      </a:r>
                      <a:endParaRPr sz="1600" b="1" u="none" strike="noStrike" cap="none" dirty="0"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b="1" u="none" strike="noStrike" cap="none" dirty="0"/>
                        <a:t>AP32</a:t>
                      </a:r>
                      <a:endParaRPr sz="1600" b="1" u="none" strike="noStrike" cap="none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b="1" u="none" strike="noStrike" cap="none" dirty="0"/>
                        <a:t>AP12</a:t>
                      </a:r>
                      <a:endParaRPr sz="1600" b="1" u="none" strike="noStrike" cap="none" dirty="0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8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Deployment</a:t>
                      </a:r>
                      <a:endParaRPr b="1"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Indoor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Outdoor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Indoor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Indoor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Indoor</a:t>
                      </a:r>
                      <a:endParaRPr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400"/>
                        <a:buFont typeface="Lato"/>
                        <a:buNone/>
                      </a:pPr>
                      <a:r>
                        <a:rPr lang="en-US" sz="14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Wall Plate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336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Wi-Fi Standard</a:t>
                      </a:r>
                      <a:endParaRPr b="1"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802.11ax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(Wi-Fi 6)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4x4:4SS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802.11ax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(Wi-Fi 6)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4x4:4SS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802.11ax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(Wi-Fi 6)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5GHz: 4x4:4SS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2.4GHz: 2x2:2SS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802.11ax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(Wi-Fi 6)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5GHz: 4x4:4SS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2.4GHz: 2x2:2SS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802.11ax 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(Wi-Fi 6)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1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2x2:2SS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8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Wi-Fi </a:t>
                      </a:r>
                      <a:endParaRPr b="1" dirty="0"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Tri-Radio</a:t>
                      </a:r>
                      <a:endParaRPr b="1"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48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Antenna Options</a:t>
                      </a:r>
                      <a:endParaRPr b="1"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Internal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External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Internal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External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Internal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Internal</a:t>
                      </a:r>
                      <a:endParaRPr/>
                    </a:p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External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Internal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11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Virtual BLE</a:t>
                      </a:r>
                      <a:endParaRPr b="1"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486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IoT Interface</a:t>
                      </a:r>
                      <a:endParaRPr b="1"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200" u="none" strike="noStrike" cap="none">
                        <a:solidFill>
                          <a:schemeClr val="dk1"/>
                        </a:solidFill>
                        <a:latin typeface="Lato"/>
                        <a:ea typeface="Lato"/>
                        <a:cs typeface="Lato"/>
                        <a:sym typeface="Lato"/>
                      </a:endParaRPr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052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IoT Sensors</a:t>
                      </a:r>
                      <a:endParaRPr b="1"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Humidity, Pressure, Temperature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---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65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1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Warranty</a:t>
                      </a:r>
                      <a:endParaRPr b="1"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Limited Lifetime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200"/>
                        <a:buFont typeface="Lato"/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One Year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Limited Lifetime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Limited Lifetime</a:t>
                      </a:r>
                      <a:endParaRPr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u="none" strike="noStrike" cap="none" dirty="0">
                          <a:solidFill>
                            <a:schemeClr val="dk1"/>
                          </a:solidFill>
                          <a:latin typeface="Lato"/>
                          <a:ea typeface="Lato"/>
                          <a:cs typeface="Lato"/>
                          <a:sym typeface="Lato"/>
                        </a:rPr>
                        <a:t>Limited Lifetime</a:t>
                      </a:r>
                      <a:endParaRPr dirty="0"/>
                    </a:p>
                  </a:txBody>
                  <a:tcPr marL="60950" marR="60950" marT="60950" marB="60950" anchor="ctr">
                    <a:lnL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grpSp>
        <p:nvGrpSpPr>
          <p:cNvPr id="226" name="Google Shape;226;p2"/>
          <p:cNvGrpSpPr/>
          <p:nvPr/>
        </p:nvGrpSpPr>
        <p:grpSpPr>
          <a:xfrm>
            <a:off x="3152985" y="3543300"/>
            <a:ext cx="7423485" cy="1651000"/>
            <a:chOff x="1797641" y="2376346"/>
            <a:chExt cx="5138999" cy="1698257"/>
          </a:xfrm>
        </p:grpSpPr>
        <p:pic>
          <p:nvPicPr>
            <p:cNvPr id="227" name="Google Shape;227;p2" descr="Checkmar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821599" y="2394309"/>
              <a:ext cx="193375" cy="194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8" name="Google Shape;228;p2" descr="Checkmar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97641" y="3400200"/>
              <a:ext cx="193375" cy="194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9" name="Google Shape;229;p2" descr="Checkmar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1797641" y="3881916"/>
              <a:ext cx="193375" cy="192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0" name="Google Shape;230;p2" descr="Checkmar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6078" y="3405098"/>
              <a:ext cx="193375" cy="19268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1" name="Google Shape;231;p2" descr="Checkmar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16078" y="2404106"/>
              <a:ext cx="193375" cy="194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2" name="Google Shape;232;p2" descr="Checkmar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516" y="2377979"/>
              <a:ext cx="193375" cy="194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3" name="Google Shape;233;p2" descr="Checkmar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67030" y="3400200"/>
              <a:ext cx="195087" cy="194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4" name="Google Shape;234;p2" descr="Checkmar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461509" y="2404106"/>
              <a:ext cx="195087" cy="19431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2" descr="Checkmark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6743265" y="2376346"/>
              <a:ext cx="193375" cy="19432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236" name="Google Shape;236;p2"/>
          <p:cNvGrpSpPr/>
          <p:nvPr/>
        </p:nvGrpSpPr>
        <p:grpSpPr>
          <a:xfrm>
            <a:off x="8836693" y="1111190"/>
            <a:ext cx="479425" cy="466725"/>
            <a:chOff x="4456113" y="1022350"/>
            <a:chExt cx="479425" cy="466725"/>
          </a:xfrm>
        </p:grpSpPr>
        <p:sp>
          <p:nvSpPr>
            <p:cNvPr id="237" name="Google Shape;237;p2"/>
            <p:cNvSpPr/>
            <p:nvPr/>
          </p:nvSpPr>
          <p:spPr>
            <a:xfrm>
              <a:off x="4456113" y="1022350"/>
              <a:ext cx="479425" cy="466725"/>
            </a:xfrm>
            <a:prstGeom prst="irregularSeal1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38" name="Google Shape;238;p2"/>
            <p:cNvSpPr txBox="1"/>
            <p:nvPr/>
          </p:nvSpPr>
          <p:spPr>
            <a:xfrm>
              <a:off x="4555042" y="1182767"/>
              <a:ext cx="280615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NEW</a:t>
              </a:r>
              <a:endParaRPr/>
            </a:p>
          </p:txBody>
        </p:sp>
      </p:grpSp>
      <p:grpSp>
        <p:nvGrpSpPr>
          <p:cNvPr id="239" name="Google Shape;239;p2"/>
          <p:cNvGrpSpPr/>
          <p:nvPr/>
        </p:nvGrpSpPr>
        <p:grpSpPr>
          <a:xfrm>
            <a:off x="10608900" y="1120032"/>
            <a:ext cx="481013" cy="466725"/>
            <a:chOff x="3263900" y="1008063"/>
            <a:chExt cx="481013" cy="466725"/>
          </a:xfrm>
        </p:grpSpPr>
        <p:sp>
          <p:nvSpPr>
            <p:cNvPr id="240" name="Google Shape;240;p2"/>
            <p:cNvSpPr/>
            <p:nvPr/>
          </p:nvSpPr>
          <p:spPr>
            <a:xfrm>
              <a:off x="3263900" y="1008063"/>
              <a:ext cx="481013" cy="466725"/>
            </a:xfrm>
            <a:prstGeom prst="irregularSeal1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1" name="Google Shape;241;p2"/>
            <p:cNvSpPr txBox="1"/>
            <p:nvPr/>
          </p:nvSpPr>
          <p:spPr>
            <a:xfrm>
              <a:off x="3363157" y="1168480"/>
              <a:ext cx="281545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NEW</a:t>
              </a:r>
              <a:endParaRPr/>
            </a:p>
          </p:txBody>
        </p:sp>
      </p:grpSp>
      <p:grpSp>
        <p:nvGrpSpPr>
          <p:cNvPr id="242" name="Google Shape;242;p2"/>
          <p:cNvGrpSpPr/>
          <p:nvPr/>
        </p:nvGrpSpPr>
        <p:grpSpPr>
          <a:xfrm>
            <a:off x="5063605" y="1079937"/>
            <a:ext cx="479425" cy="466725"/>
            <a:chOff x="5667375" y="1000125"/>
            <a:chExt cx="479425" cy="466725"/>
          </a:xfrm>
        </p:grpSpPr>
        <p:sp>
          <p:nvSpPr>
            <p:cNvPr id="243" name="Google Shape;243;p2"/>
            <p:cNvSpPr/>
            <p:nvPr/>
          </p:nvSpPr>
          <p:spPr>
            <a:xfrm>
              <a:off x="5667375" y="1000125"/>
              <a:ext cx="479425" cy="466725"/>
            </a:xfrm>
            <a:prstGeom prst="irregularSeal1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4" name="Google Shape;244;p2"/>
            <p:cNvSpPr txBox="1"/>
            <p:nvPr/>
          </p:nvSpPr>
          <p:spPr>
            <a:xfrm>
              <a:off x="5766304" y="1160542"/>
              <a:ext cx="280615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NEW</a:t>
              </a:r>
              <a:endParaRPr/>
            </a:p>
          </p:txBody>
        </p:sp>
      </p:grpSp>
      <p:grpSp>
        <p:nvGrpSpPr>
          <p:cNvPr id="245" name="Google Shape;245;p2"/>
          <p:cNvGrpSpPr/>
          <p:nvPr/>
        </p:nvGrpSpPr>
        <p:grpSpPr>
          <a:xfrm>
            <a:off x="6872333" y="1131423"/>
            <a:ext cx="481013" cy="466725"/>
            <a:chOff x="6858000" y="1022350"/>
            <a:chExt cx="481013" cy="466725"/>
          </a:xfrm>
        </p:grpSpPr>
        <p:sp>
          <p:nvSpPr>
            <p:cNvPr id="246" name="Google Shape;246;p2"/>
            <p:cNvSpPr/>
            <p:nvPr/>
          </p:nvSpPr>
          <p:spPr>
            <a:xfrm>
              <a:off x="6858000" y="1022350"/>
              <a:ext cx="481013" cy="466725"/>
            </a:xfrm>
            <a:prstGeom prst="irregularSeal1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247" name="Google Shape;247;p2"/>
            <p:cNvSpPr txBox="1"/>
            <p:nvPr/>
          </p:nvSpPr>
          <p:spPr>
            <a:xfrm>
              <a:off x="6957257" y="1182767"/>
              <a:ext cx="281545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 b="0" i="0" u="none" strike="noStrike" cap="none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NEW</a:t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"/>
          <p:cNvSpPr txBox="1">
            <a:spLocks noGrp="1"/>
          </p:cNvSpPr>
          <p:nvPr>
            <p:ph type="title"/>
          </p:nvPr>
        </p:nvSpPr>
        <p:spPr>
          <a:xfrm>
            <a:off x="603250" y="125413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Juniper Wi-Fi 6 APs Driven by Mist AI</a:t>
            </a:r>
            <a:endParaRPr/>
          </a:p>
        </p:txBody>
      </p:sp>
      <p:sp>
        <p:nvSpPr>
          <p:cNvPr id="253" name="Google Shape;253;p3"/>
          <p:cNvSpPr txBox="1">
            <a:spLocks noGrp="1"/>
          </p:cNvSpPr>
          <p:nvPr>
            <p:ph type="body" idx="1"/>
          </p:nvPr>
        </p:nvSpPr>
        <p:spPr>
          <a:xfrm>
            <a:off x="603250" y="1878939"/>
            <a:ext cx="4790375" cy="4180641"/>
          </a:xfrm>
          <a:prstGeom prst="rect">
            <a:avLst/>
          </a:prstGeom>
          <a:noFill/>
          <a:ln w="127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0" bIns="27425" anchor="ctr" anchorCtr="0">
            <a:noAutofit/>
          </a:bodyPr>
          <a:lstStyle/>
          <a:p>
            <a:pPr marL="28575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-"/>
            </a:pPr>
            <a:r>
              <a:rPr lang="en-US" b="1">
                <a:solidFill>
                  <a:schemeClr val="accent1"/>
                </a:solidFill>
              </a:rPr>
              <a:t>OFDMA</a:t>
            </a:r>
            <a:r>
              <a:rPr lang="en-US"/>
              <a:t> – improves RF efficiency by centralizing scheduling</a:t>
            </a:r>
            <a:endParaRPr/>
          </a:p>
          <a:p>
            <a:pPr marL="285750" lvl="0" indent="-28575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-"/>
            </a:pPr>
            <a:r>
              <a:rPr lang="en-US" b="1">
                <a:solidFill>
                  <a:schemeClr val="accent1"/>
                </a:solidFill>
              </a:rPr>
              <a:t>1024-QAM</a:t>
            </a:r>
            <a:r>
              <a:rPr lang="en-US"/>
              <a:t> – improves data rate with 25% more efficiency</a:t>
            </a:r>
            <a:endParaRPr/>
          </a:p>
          <a:p>
            <a:pPr marL="285750" lvl="0" indent="-28575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-"/>
            </a:pPr>
            <a:r>
              <a:rPr lang="en-US" b="1">
                <a:solidFill>
                  <a:schemeClr val="accent1"/>
                </a:solidFill>
              </a:rPr>
              <a:t>MU-MIMO </a:t>
            </a:r>
            <a:r>
              <a:rPr lang="en-US"/>
              <a:t>-  supports higher density with increased group size from 4-8 users</a:t>
            </a:r>
            <a:endParaRPr/>
          </a:p>
          <a:p>
            <a:pPr marL="285750" lvl="0" indent="-28575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-"/>
            </a:pPr>
            <a:r>
              <a:rPr lang="en-US" b="1">
                <a:solidFill>
                  <a:schemeClr val="accent1"/>
                </a:solidFill>
              </a:rPr>
              <a:t>Target Wake Time (TWT) </a:t>
            </a:r>
            <a:r>
              <a:rPr lang="en-US"/>
              <a:t>– reduces power usage and contention for IoT devices</a:t>
            </a:r>
            <a:endParaRPr/>
          </a:p>
          <a:p>
            <a:pPr marL="285750" lvl="0" indent="-28575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Lato"/>
              <a:buChar char="-"/>
            </a:pPr>
            <a:r>
              <a:rPr lang="en-US" b="1">
                <a:solidFill>
                  <a:schemeClr val="accent1"/>
                </a:solidFill>
              </a:rPr>
              <a:t>BSS Coloring </a:t>
            </a:r>
            <a:r>
              <a:rPr lang="en-US"/>
              <a:t>– adds spatial reuse for better efficiency in dense networks</a:t>
            </a:r>
            <a:endParaRPr/>
          </a:p>
        </p:txBody>
      </p:sp>
      <p:sp>
        <p:nvSpPr>
          <p:cNvPr id="254" name="Google Shape;254;p3"/>
          <p:cNvSpPr txBox="1">
            <a:spLocks noGrp="1"/>
          </p:cNvSpPr>
          <p:nvPr>
            <p:ph type="body" idx="2"/>
          </p:nvPr>
        </p:nvSpPr>
        <p:spPr>
          <a:xfrm>
            <a:off x="1333313" y="1397219"/>
            <a:ext cx="3106165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0" bIns="27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en-US"/>
              <a:t>Wi-Fi 6 Standard Features </a:t>
            </a:r>
            <a:endParaRPr/>
          </a:p>
        </p:txBody>
      </p:sp>
      <p:sp>
        <p:nvSpPr>
          <p:cNvPr id="255" name="Google Shape;255;p3"/>
          <p:cNvSpPr txBox="1">
            <a:spLocks noGrp="1"/>
          </p:cNvSpPr>
          <p:nvPr>
            <p:ph type="body" idx="3"/>
          </p:nvPr>
        </p:nvSpPr>
        <p:spPr>
          <a:xfrm>
            <a:off x="6809989" y="1416211"/>
            <a:ext cx="4290599" cy="32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27425" rIns="0" bIns="27425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</a:pPr>
            <a:r>
              <a:rPr lang="en-US"/>
              <a:t>Mist AI Empowered Cloud Microservices</a:t>
            </a:r>
            <a:endParaRPr/>
          </a:p>
        </p:txBody>
      </p:sp>
      <p:sp>
        <p:nvSpPr>
          <p:cNvPr id="256" name="Google Shape;256;p3"/>
          <p:cNvSpPr txBox="1"/>
          <p:nvPr/>
        </p:nvSpPr>
        <p:spPr>
          <a:xfrm>
            <a:off x="6560102" y="1878939"/>
            <a:ext cx="4790375" cy="4180641"/>
          </a:xfrm>
          <a:prstGeom prst="rect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0" bIns="27425" anchor="ctr" anchorCtr="0">
            <a:noAutofit/>
          </a:bodyPr>
          <a:lstStyle/>
          <a:p>
            <a:pPr marL="285750" marR="0" lvl="0" indent="-28575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Wi-Fi Assurance</a:t>
            </a: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– enables a predicable, reliable and measurable Wi-Fi</a:t>
            </a:r>
            <a:endParaRPr/>
          </a:p>
          <a:p>
            <a:pPr marL="285750" marR="0" lvl="0" indent="-28575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Marvis Virtual Assistant</a:t>
            </a: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– helps IT teams get to answers in real-time with automated operation</a:t>
            </a:r>
            <a:endParaRPr/>
          </a:p>
          <a:p>
            <a:pPr marL="285750" marR="0" lvl="0" indent="-28575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Premium Analytics</a:t>
            </a: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-  enables end-to-end network visibility with rich insights</a:t>
            </a:r>
            <a:endParaRPr/>
          </a:p>
          <a:p>
            <a:pPr marL="285750" marR="0" lvl="0" indent="-28575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User Engagement</a:t>
            </a: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– Mist patented vBLE enables indoor location services with 1-3 meter accuracy</a:t>
            </a:r>
            <a:endParaRPr/>
          </a:p>
          <a:p>
            <a:pPr marL="285750" marR="0" lvl="0" indent="-28575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Arial"/>
              <a:buChar char="-"/>
            </a:pPr>
            <a:r>
              <a:rPr lang="en-US" sz="1600" b="1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Asset Visibility</a:t>
            </a:r>
            <a:r>
              <a:rPr lang="en-US" sz="1600" b="0" i="0" u="none" strike="noStrike" cap="none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– Gets full visibility into people and things using standard based BLE services</a:t>
            </a:r>
            <a:endParaRPr/>
          </a:p>
        </p:txBody>
      </p:sp>
      <p:sp>
        <p:nvSpPr>
          <p:cNvPr id="257" name="Google Shape;257;p3"/>
          <p:cNvSpPr/>
          <p:nvPr/>
        </p:nvSpPr>
        <p:spPr>
          <a:xfrm>
            <a:off x="5569013" y="3319902"/>
            <a:ext cx="768902" cy="649357"/>
          </a:xfrm>
          <a:prstGeom prst="mathPlus">
            <a:avLst>
              <a:gd name="adj1" fmla="val 23520"/>
            </a:avLst>
          </a:prstGeom>
          <a:solidFill>
            <a:schemeClr val="accent1"/>
          </a:solidFill>
          <a:ln w="12700" cap="flat" cmpd="sng">
            <a:solidFill>
              <a:schemeClr val="accen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4"/>
          <p:cNvSpPr txBox="1">
            <a:spLocks noGrp="1"/>
          </p:cNvSpPr>
          <p:nvPr>
            <p:ph type="title"/>
          </p:nvPr>
        </p:nvSpPr>
        <p:spPr>
          <a:xfrm>
            <a:off x="603250" y="125413"/>
            <a:ext cx="11071225" cy="857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Continuing our RF Innovation: Automatic Band Selection</a:t>
            </a:r>
            <a:endParaRPr/>
          </a:p>
        </p:txBody>
      </p:sp>
      <p:pic>
        <p:nvPicPr>
          <p:cNvPr id="264" name="Google Shape;264;p4" descr="A screen shot of a computer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2151984"/>
            <a:ext cx="4846863" cy="35295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4" descr="A picture containing indoor, clock, different, sitt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34164" y="2894737"/>
            <a:ext cx="4567900" cy="2044003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4"/>
          <p:cNvSpPr/>
          <p:nvPr/>
        </p:nvSpPr>
        <p:spPr>
          <a:xfrm>
            <a:off x="7385957" y="1700810"/>
            <a:ext cx="2775857" cy="54089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Dual 5 GHz -&gt; Auto Conversion</a:t>
            </a:r>
            <a:endParaRPr/>
          </a:p>
        </p:txBody>
      </p:sp>
      <p:sp>
        <p:nvSpPr>
          <p:cNvPr id="267" name="Google Shape;267;p4"/>
          <p:cNvSpPr/>
          <p:nvPr/>
        </p:nvSpPr>
        <p:spPr>
          <a:xfrm>
            <a:off x="1821358" y="1700810"/>
            <a:ext cx="2775857" cy="54089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2.4 GHz -&gt; Auto Cancellation</a:t>
            </a:r>
            <a:endParaRPr/>
          </a:p>
        </p:txBody>
      </p:sp>
      <p:sp>
        <p:nvSpPr>
          <p:cNvPr id="268" name="Google Shape;268;p4"/>
          <p:cNvSpPr/>
          <p:nvPr/>
        </p:nvSpPr>
        <p:spPr>
          <a:xfrm>
            <a:off x="1883228" y="5384419"/>
            <a:ext cx="2775857" cy="29707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Available on all AP models</a:t>
            </a:r>
            <a:endParaRPr/>
          </a:p>
        </p:txBody>
      </p:sp>
      <p:sp>
        <p:nvSpPr>
          <p:cNvPr id="269" name="Google Shape;269;p4"/>
          <p:cNvSpPr/>
          <p:nvPr/>
        </p:nvSpPr>
        <p:spPr>
          <a:xfrm>
            <a:off x="6687910" y="5823273"/>
            <a:ext cx="3663042" cy="297077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Available on all AP43 and AP63</a:t>
            </a:r>
            <a:endParaRPr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" grpId="0" animBg="1"/>
      <p:bldP spid="26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277813" y="254000"/>
            <a:ext cx="116363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Juniper AP43 Access Point</a:t>
            </a:r>
            <a:br>
              <a:rPr lang="en-US"/>
            </a:br>
            <a:endParaRPr sz="2400"/>
          </a:p>
        </p:txBody>
      </p:sp>
      <p:sp>
        <p:nvSpPr>
          <p:cNvPr id="276" name="Google Shape;276;p5"/>
          <p:cNvSpPr/>
          <p:nvPr/>
        </p:nvSpPr>
        <p:spPr>
          <a:xfrm>
            <a:off x="6640513" y="1228725"/>
            <a:ext cx="431800" cy="431800"/>
          </a:xfrm>
          <a:prstGeom prst="ellipse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/>
          </a:p>
        </p:txBody>
      </p:sp>
      <p:sp>
        <p:nvSpPr>
          <p:cNvPr id="277" name="Google Shape;277;p5"/>
          <p:cNvSpPr/>
          <p:nvPr/>
        </p:nvSpPr>
        <p:spPr>
          <a:xfrm>
            <a:off x="6640513" y="2543175"/>
            <a:ext cx="431800" cy="431800"/>
          </a:xfrm>
          <a:prstGeom prst="ellipse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/>
          </a:p>
        </p:txBody>
      </p:sp>
      <p:sp>
        <p:nvSpPr>
          <p:cNvPr id="278" name="Google Shape;278;p5"/>
          <p:cNvSpPr/>
          <p:nvPr/>
        </p:nvSpPr>
        <p:spPr>
          <a:xfrm>
            <a:off x="6640513" y="3619500"/>
            <a:ext cx="431800" cy="431800"/>
          </a:xfrm>
          <a:prstGeom prst="ellipse">
            <a:avLst/>
          </a:prstGeom>
          <a:solidFill>
            <a:srgbClr val="00B050">
              <a:alpha val="89803"/>
            </a:srgb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/>
          </a:p>
        </p:txBody>
      </p:sp>
      <p:sp>
        <p:nvSpPr>
          <p:cNvPr id="279" name="Google Shape;279;p5"/>
          <p:cNvSpPr/>
          <p:nvPr/>
        </p:nvSpPr>
        <p:spPr>
          <a:xfrm>
            <a:off x="7081838" y="1049338"/>
            <a:ext cx="5110162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i="0" u="none" strike="noStrike" cap="none">
                <a:solidFill>
                  <a:srgbClr val="00707B"/>
                </a:solidFill>
                <a:latin typeface="Open Sans"/>
                <a:ea typeface="Open Sans"/>
                <a:cs typeface="Open Sans"/>
                <a:sym typeface="Open Sans"/>
              </a:rPr>
              <a:t>802.11ax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One 4x4:4 2.4GHz radio: up to 1,148 Mbps data rate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One 4x4:4 5GHz radio: up to 2,400 Mbps data rate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Dual-band 3</a:t>
            </a:r>
            <a:r>
              <a:rPr lang="en-US" sz="1333" b="0" i="0" u="none" strike="noStrike" cap="none" baseline="3000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rd</a:t>
            </a:r>
            <a:r>
              <a:rPr lang="en-US" sz="1333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 Radio (Security, Network and Location Sensing)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Internal and External Antenna Models </a:t>
            </a:r>
            <a:endParaRPr/>
          </a:p>
        </p:txBody>
      </p:sp>
      <p:sp>
        <p:nvSpPr>
          <p:cNvPr id="280" name="Google Shape;280;p5"/>
          <p:cNvSpPr/>
          <p:nvPr/>
        </p:nvSpPr>
        <p:spPr>
          <a:xfrm>
            <a:off x="7081838" y="3565525"/>
            <a:ext cx="4413250" cy="107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i="0" u="none" strike="noStrike" cap="none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Enterprise-Grade BLE Service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Bluetooth 5.0 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vBLE 16-element Directional Antenna Array 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0" i="0" u="none" strike="noStrike" cap="none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Engagement and Asset Visibility</a:t>
            </a:r>
            <a:endParaRPr/>
          </a:p>
        </p:txBody>
      </p:sp>
      <p:sp>
        <p:nvSpPr>
          <p:cNvPr id="281" name="Google Shape;281;p5"/>
          <p:cNvSpPr/>
          <p:nvPr/>
        </p:nvSpPr>
        <p:spPr>
          <a:xfrm flipH="1">
            <a:off x="5570538" y="1438275"/>
            <a:ext cx="1057275" cy="503238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2" name="Google Shape;282;p5"/>
          <p:cNvSpPr/>
          <p:nvPr/>
        </p:nvSpPr>
        <p:spPr>
          <a:xfrm rot="10800000">
            <a:off x="5570538" y="3567113"/>
            <a:ext cx="1069975" cy="254000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3" name="Google Shape;283;p5"/>
          <p:cNvSpPr/>
          <p:nvPr/>
        </p:nvSpPr>
        <p:spPr>
          <a:xfrm flipH="1">
            <a:off x="5581650" y="2757488"/>
            <a:ext cx="1058863" cy="200025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4" name="Google Shape;284;p5"/>
          <p:cNvSpPr/>
          <p:nvPr/>
        </p:nvSpPr>
        <p:spPr>
          <a:xfrm>
            <a:off x="7081838" y="2605088"/>
            <a:ext cx="5110162" cy="747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802.3bz Multi-Gigabit Ethernet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2.5Gbps PHY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802.3at PoE, 802.3bt PoE, 12V/3A DC power supply</a:t>
            </a:r>
            <a:endParaRPr/>
          </a:p>
        </p:txBody>
      </p:sp>
      <p:sp>
        <p:nvSpPr>
          <p:cNvPr id="285" name="Google Shape;285;p5"/>
          <p:cNvSpPr/>
          <p:nvPr/>
        </p:nvSpPr>
        <p:spPr>
          <a:xfrm>
            <a:off x="6659563" y="4764088"/>
            <a:ext cx="431800" cy="431800"/>
          </a:xfrm>
          <a:prstGeom prst="ellipse">
            <a:avLst/>
          </a:prstGeom>
          <a:solidFill>
            <a:srgbClr val="717A16">
              <a:alpha val="89803"/>
            </a:srgb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endParaRPr/>
          </a:p>
        </p:txBody>
      </p:sp>
      <p:sp>
        <p:nvSpPr>
          <p:cNvPr id="286" name="Google Shape;286;p5"/>
          <p:cNvSpPr/>
          <p:nvPr/>
        </p:nvSpPr>
        <p:spPr>
          <a:xfrm>
            <a:off x="7129463" y="4772025"/>
            <a:ext cx="5199062" cy="822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717A16"/>
                </a:solidFill>
                <a:latin typeface="Open Sans"/>
                <a:ea typeface="Open Sans"/>
                <a:cs typeface="Open Sans"/>
                <a:sym typeface="Open Sans"/>
              </a:rPr>
              <a:t>IoT Sensors, IoT Port, and USB  Expansion Port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Humidity, Pressure, Temperature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Develop Ecosystem of IoT Devices and Solutions</a:t>
            </a:r>
            <a:endParaRPr/>
          </a:p>
        </p:txBody>
      </p:sp>
      <p:cxnSp>
        <p:nvCxnSpPr>
          <p:cNvPr id="287" name="Google Shape;287;p5"/>
          <p:cNvCxnSpPr/>
          <p:nvPr/>
        </p:nvCxnSpPr>
        <p:spPr>
          <a:xfrm>
            <a:off x="5570538" y="1241425"/>
            <a:ext cx="11112" cy="5448300"/>
          </a:xfrm>
          <a:prstGeom prst="straightConnector1">
            <a:avLst/>
          </a:prstGeom>
          <a:noFill/>
          <a:ln w="793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88" name="Google Shape;288;p5"/>
          <p:cNvSpPr/>
          <p:nvPr/>
        </p:nvSpPr>
        <p:spPr>
          <a:xfrm rot="10800000">
            <a:off x="5581650" y="4713288"/>
            <a:ext cx="1068388" cy="254000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289" name="Google Shape;289;p5"/>
          <p:cNvSpPr txBox="1"/>
          <p:nvPr/>
        </p:nvSpPr>
        <p:spPr>
          <a:xfrm>
            <a:off x="455613" y="3221038"/>
            <a:ext cx="4803775" cy="3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3038" marR="0" lvl="0" indent="-173038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400" b="0" u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The highest performance 802.11ax (Wi-Fi 6) Wi-Fi with Bluetooth® LE and IoT.</a:t>
            </a:r>
            <a:endParaRPr/>
          </a:p>
          <a:p>
            <a:pPr marL="173038" marR="0" lvl="0" indent="-173038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400" b="0" u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Turn by turn location services with 1 to 3 meter accuracy through Mist patented vBLE technology and open APIs. </a:t>
            </a:r>
            <a:endParaRPr/>
          </a:p>
          <a:p>
            <a:pPr marL="173038" marR="0" lvl="0" indent="-173038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400" b="0" u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Integrated IoT sensors and interface ports enable better visibility, improved location context, and support of IoT devices.</a:t>
            </a:r>
            <a:endParaRPr/>
          </a:p>
          <a:p>
            <a:pPr marL="173038" marR="0" lvl="0" indent="-173038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Char char="•"/>
            </a:pPr>
            <a:r>
              <a:rPr lang="en-US" sz="1400" b="0" u="none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Managed by the Mist Cloud, it delivers unprecedented user experiences for high device density environments that often require mobile engaged location services.  </a:t>
            </a:r>
            <a:endParaRPr/>
          </a:p>
          <a:p>
            <a:pPr marL="173038" marR="0" lvl="0" indent="-58737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marL="173038" marR="0" lvl="0" indent="-58737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u="none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90" name="Google Shape;29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4675" y="1049338"/>
            <a:ext cx="2005013" cy="198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857500" y="1087438"/>
            <a:ext cx="1970088" cy="195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6"/>
          <p:cNvSpPr txBox="1">
            <a:spLocks noGrp="1"/>
          </p:cNvSpPr>
          <p:nvPr>
            <p:ph type="title"/>
          </p:nvPr>
        </p:nvSpPr>
        <p:spPr>
          <a:xfrm>
            <a:off x="277813" y="254000"/>
            <a:ext cx="116363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Juniper AP33 Access Point</a:t>
            </a:r>
            <a:br>
              <a:rPr lang="en-US"/>
            </a:br>
            <a:endParaRPr sz="2400"/>
          </a:p>
        </p:txBody>
      </p:sp>
      <p:sp>
        <p:nvSpPr>
          <p:cNvPr id="298" name="Google Shape;298;p6"/>
          <p:cNvSpPr/>
          <p:nvPr/>
        </p:nvSpPr>
        <p:spPr>
          <a:xfrm>
            <a:off x="6640513" y="1228725"/>
            <a:ext cx="431800" cy="431800"/>
          </a:xfrm>
          <a:prstGeom prst="ellipse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/>
          </a:p>
        </p:txBody>
      </p:sp>
      <p:sp>
        <p:nvSpPr>
          <p:cNvPr id="299" name="Google Shape;299;p6"/>
          <p:cNvSpPr/>
          <p:nvPr/>
        </p:nvSpPr>
        <p:spPr>
          <a:xfrm>
            <a:off x="6640513" y="2543175"/>
            <a:ext cx="431800" cy="431800"/>
          </a:xfrm>
          <a:prstGeom prst="ellipse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/>
          </a:p>
        </p:txBody>
      </p:sp>
      <p:sp>
        <p:nvSpPr>
          <p:cNvPr id="300" name="Google Shape;300;p6"/>
          <p:cNvSpPr/>
          <p:nvPr/>
        </p:nvSpPr>
        <p:spPr>
          <a:xfrm>
            <a:off x="6640513" y="3619500"/>
            <a:ext cx="431800" cy="431800"/>
          </a:xfrm>
          <a:prstGeom prst="ellipse">
            <a:avLst/>
          </a:prstGeom>
          <a:solidFill>
            <a:srgbClr val="00B050">
              <a:alpha val="89803"/>
            </a:srgb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/>
          </a:p>
        </p:txBody>
      </p:sp>
      <p:sp>
        <p:nvSpPr>
          <p:cNvPr id="301" name="Google Shape;301;p6"/>
          <p:cNvSpPr/>
          <p:nvPr/>
        </p:nvSpPr>
        <p:spPr>
          <a:xfrm>
            <a:off x="7081838" y="1049338"/>
            <a:ext cx="5110162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00707B"/>
                </a:solidFill>
                <a:latin typeface="Open Sans"/>
                <a:ea typeface="Open Sans"/>
                <a:cs typeface="Open Sans"/>
                <a:sym typeface="Open Sans"/>
              </a:rPr>
              <a:t>802.11ax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One 2x2:2 2.4GHz radio: up to 575 Mbps data rate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One 4x4:4 5GHz radio: up to 2,400 Mbps data rate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Dual-band 3</a:t>
            </a:r>
            <a:r>
              <a:rPr lang="en-US" sz="1333" baseline="3000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rd</a:t>
            </a: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 Radio (Security, Spectrum and Location Analytics)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Internal Antenna Model</a:t>
            </a:r>
            <a:endParaRPr/>
          </a:p>
        </p:txBody>
      </p:sp>
      <p:sp>
        <p:nvSpPr>
          <p:cNvPr id="302" name="Google Shape;302;p6"/>
          <p:cNvSpPr/>
          <p:nvPr/>
        </p:nvSpPr>
        <p:spPr>
          <a:xfrm>
            <a:off x="7081838" y="3565525"/>
            <a:ext cx="4413250" cy="107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Enterprise-Grade BLE Service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Bluetooth 5.0 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vBLE 16-element Directional Antenna Array 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Engagement and Asset Visibility</a:t>
            </a:r>
            <a:endParaRPr/>
          </a:p>
        </p:txBody>
      </p:sp>
      <p:sp>
        <p:nvSpPr>
          <p:cNvPr id="303" name="Google Shape;303;p6"/>
          <p:cNvSpPr/>
          <p:nvPr/>
        </p:nvSpPr>
        <p:spPr>
          <a:xfrm flipH="1">
            <a:off x="5570538" y="1438275"/>
            <a:ext cx="1057275" cy="503238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4" name="Google Shape;304;p6"/>
          <p:cNvSpPr/>
          <p:nvPr/>
        </p:nvSpPr>
        <p:spPr>
          <a:xfrm rot="10800000">
            <a:off x="5570538" y="3567113"/>
            <a:ext cx="1069975" cy="254000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5" name="Google Shape;305;p6"/>
          <p:cNvSpPr/>
          <p:nvPr/>
        </p:nvSpPr>
        <p:spPr>
          <a:xfrm flipH="1">
            <a:off x="5581650" y="2757488"/>
            <a:ext cx="1058863" cy="200025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06" name="Google Shape;306;p6"/>
          <p:cNvSpPr/>
          <p:nvPr/>
        </p:nvSpPr>
        <p:spPr>
          <a:xfrm>
            <a:off x="7081838" y="2605088"/>
            <a:ext cx="5110162" cy="95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802.3bz Multi-Gigabit Ethernet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2.5Gbps PHY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802.3at PoE, 802.3bt PoE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802.3af compatible </a:t>
            </a:r>
            <a:endParaRPr/>
          </a:p>
        </p:txBody>
      </p:sp>
      <p:sp>
        <p:nvSpPr>
          <p:cNvPr id="307" name="Google Shape;307;p6"/>
          <p:cNvSpPr/>
          <p:nvPr/>
        </p:nvSpPr>
        <p:spPr>
          <a:xfrm>
            <a:off x="6697663" y="4751388"/>
            <a:ext cx="431800" cy="431800"/>
          </a:xfrm>
          <a:prstGeom prst="ellipse">
            <a:avLst/>
          </a:prstGeom>
          <a:solidFill>
            <a:srgbClr val="717A16">
              <a:alpha val="89803"/>
            </a:srgb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endParaRPr/>
          </a:p>
        </p:txBody>
      </p:sp>
      <p:sp>
        <p:nvSpPr>
          <p:cNvPr id="308" name="Google Shape;308;p6"/>
          <p:cNvSpPr/>
          <p:nvPr/>
        </p:nvSpPr>
        <p:spPr>
          <a:xfrm>
            <a:off x="7178675" y="4813300"/>
            <a:ext cx="5197475" cy="56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717A16"/>
                </a:solidFill>
                <a:latin typeface="Open Sans"/>
                <a:ea typeface="Open Sans"/>
                <a:cs typeface="Open Sans"/>
                <a:sym typeface="Open Sans"/>
              </a:rPr>
              <a:t>USB  Expansion Port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Develop Ecosystem of IoT Devices and Solutions</a:t>
            </a:r>
            <a:endParaRPr/>
          </a:p>
        </p:txBody>
      </p:sp>
      <p:cxnSp>
        <p:nvCxnSpPr>
          <p:cNvPr id="309" name="Google Shape;309;p6"/>
          <p:cNvCxnSpPr/>
          <p:nvPr/>
        </p:nvCxnSpPr>
        <p:spPr>
          <a:xfrm>
            <a:off x="5570538" y="1241425"/>
            <a:ext cx="11112" cy="5448300"/>
          </a:xfrm>
          <a:prstGeom prst="straightConnector1">
            <a:avLst/>
          </a:prstGeom>
          <a:noFill/>
          <a:ln w="793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10" name="Google Shape;310;p6"/>
          <p:cNvSpPr/>
          <p:nvPr/>
        </p:nvSpPr>
        <p:spPr>
          <a:xfrm rot="10800000">
            <a:off x="5581650" y="4713288"/>
            <a:ext cx="1068388" cy="254000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11" name="Google Shape;311;p6"/>
          <p:cNvSpPr txBox="1"/>
          <p:nvPr/>
        </p:nvSpPr>
        <p:spPr>
          <a:xfrm>
            <a:off x="396875" y="3625850"/>
            <a:ext cx="5105400" cy="274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High performance Wi-Fi 6 AP with vBLE 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Turn by turn location services with 1 to 3 meter accuracy through Mist patented vBLE technology and open APIs. 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Dynamic network insights and automated operation. 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Managed by the Mist Cloud, it delivers unprecedented user experiences for retail, warehouse, school, clinic and home office environments.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12" name="Google Shape;312;p6"/>
          <p:cNvGrpSpPr/>
          <p:nvPr/>
        </p:nvGrpSpPr>
        <p:grpSpPr>
          <a:xfrm>
            <a:off x="550863" y="1044575"/>
            <a:ext cx="4125912" cy="1882775"/>
            <a:chOff x="550860" y="1044798"/>
            <a:chExt cx="4125599" cy="1882711"/>
          </a:xfrm>
        </p:grpSpPr>
        <p:pic>
          <p:nvPicPr>
            <p:cNvPr id="313" name="Google Shape;313;p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550860" y="1044798"/>
              <a:ext cx="1946278" cy="17873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4" name="Google Shape;314;p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24150" y="1049338"/>
              <a:ext cx="1952309" cy="187817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15" name="Google Shape;315;p6"/>
          <p:cNvGrpSpPr/>
          <p:nvPr/>
        </p:nvGrpSpPr>
        <p:grpSpPr>
          <a:xfrm>
            <a:off x="498102" y="911844"/>
            <a:ext cx="479425" cy="466725"/>
            <a:chOff x="5667375" y="1000125"/>
            <a:chExt cx="479425" cy="466725"/>
          </a:xfrm>
        </p:grpSpPr>
        <p:sp>
          <p:nvSpPr>
            <p:cNvPr id="316" name="Google Shape;316;p6"/>
            <p:cNvSpPr/>
            <p:nvPr/>
          </p:nvSpPr>
          <p:spPr>
            <a:xfrm>
              <a:off x="5667375" y="1000125"/>
              <a:ext cx="479425" cy="466725"/>
            </a:xfrm>
            <a:prstGeom prst="irregularSeal1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17" name="Google Shape;317;p6"/>
            <p:cNvSpPr txBox="1"/>
            <p:nvPr/>
          </p:nvSpPr>
          <p:spPr>
            <a:xfrm>
              <a:off x="5766304" y="1160542"/>
              <a:ext cx="280615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NEW</a:t>
              </a:r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7"/>
          <p:cNvSpPr txBox="1">
            <a:spLocks noGrp="1"/>
          </p:cNvSpPr>
          <p:nvPr>
            <p:ph type="title"/>
          </p:nvPr>
        </p:nvSpPr>
        <p:spPr>
          <a:xfrm>
            <a:off x="277813" y="254000"/>
            <a:ext cx="116363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Juniper AP32(E) Access Point</a:t>
            </a:r>
            <a:br>
              <a:rPr lang="en-US"/>
            </a:br>
            <a:endParaRPr sz="2400"/>
          </a:p>
        </p:txBody>
      </p:sp>
      <p:sp>
        <p:nvSpPr>
          <p:cNvPr id="324" name="Google Shape;324;p7"/>
          <p:cNvSpPr/>
          <p:nvPr/>
        </p:nvSpPr>
        <p:spPr>
          <a:xfrm>
            <a:off x="6640513" y="1228725"/>
            <a:ext cx="431800" cy="431800"/>
          </a:xfrm>
          <a:prstGeom prst="ellipse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/>
          </a:p>
        </p:txBody>
      </p:sp>
      <p:sp>
        <p:nvSpPr>
          <p:cNvPr id="325" name="Google Shape;325;p7"/>
          <p:cNvSpPr/>
          <p:nvPr/>
        </p:nvSpPr>
        <p:spPr>
          <a:xfrm>
            <a:off x="6640513" y="2543175"/>
            <a:ext cx="431800" cy="431800"/>
          </a:xfrm>
          <a:prstGeom prst="ellipse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/>
          </a:p>
        </p:txBody>
      </p:sp>
      <p:sp>
        <p:nvSpPr>
          <p:cNvPr id="326" name="Google Shape;326;p7"/>
          <p:cNvSpPr/>
          <p:nvPr/>
        </p:nvSpPr>
        <p:spPr>
          <a:xfrm>
            <a:off x="6640513" y="3619500"/>
            <a:ext cx="431800" cy="431800"/>
          </a:xfrm>
          <a:prstGeom prst="ellipse">
            <a:avLst/>
          </a:prstGeom>
          <a:solidFill>
            <a:srgbClr val="00B050">
              <a:alpha val="89803"/>
            </a:srgb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/>
          </a:p>
        </p:txBody>
      </p:sp>
      <p:sp>
        <p:nvSpPr>
          <p:cNvPr id="327" name="Google Shape;327;p7"/>
          <p:cNvSpPr/>
          <p:nvPr/>
        </p:nvSpPr>
        <p:spPr>
          <a:xfrm>
            <a:off x="7081838" y="1049338"/>
            <a:ext cx="5110162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00707B"/>
                </a:solidFill>
                <a:latin typeface="Open Sans"/>
                <a:ea typeface="Open Sans"/>
                <a:cs typeface="Open Sans"/>
                <a:sym typeface="Open Sans"/>
              </a:rPr>
              <a:t>802.11ax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One 2x2:2 2.4GHz radio: up to 575 Mbps data rate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One 4x4:4 5GHz radio: up to 2,400 Mbps data rate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Dual-band 3</a:t>
            </a:r>
            <a:r>
              <a:rPr lang="en-US" sz="1333" baseline="3000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rd</a:t>
            </a: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 Radio (Security, Network and Location Sensing)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Internal and External Antenna Models</a:t>
            </a:r>
            <a:endParaRPr/>
          </a:p>
        </p:txBody>
      </p:sp>
      <p:sp>
        <p:nvSpPr>
          <p:cNvPr id="328" name="Google Shape;328;p7"/>
          <p:cNvSpPr/>
          <p:nvPr/>
        </p:nvSpPr>
        <p:spPr>
          <a:xfrm>
            <a:off x="7081838" y="3565525"/>
            <a:ext cx="4413250" cy="107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Enterprise-Grade BLE Service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Bluetooth 5.0 : </a:t>
            </a:r>
            <a:r>
              <a:rPr lang="en-US" sz="1333" b="1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Omni</a:t>
            </a: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 Bluetooth Antenna</a:t>
            </a:r>
            <a:endParaRPr sz="1333" b="1">
              <a:solidFill>
                <a:srgbClr val="8D8D8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Asset Visibility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Super beacon capability</a:t>
            </a:r>
            <a:endParaRPr/>
          </a:p>
        </p:txBody>
      </p:sp>
      <p:sp>
        <p:nvSpPr>
          <p:cNvPr id="329" name="Google Shape;329;p7"/>
          <p:cNvSpPr/>
          <p:nvPr/>
        </p:nvSpPr>
        <p:spPr>
          <a:xfrm flipH="1">
            <a:off x="5570538" y="1438275"/>
            <a:ext cx="1057275" cy="503238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0" name="Google Shape;330;p7"/>
          <p:cNvSpPr/>
          <p:nvPr/>
        </p:nvSpPr>
        <p:spPr>
          <a:xfrm rot="10800000">
            <a:off x="5570538" y="3567113"/>
            <a:ext cx="1069975" cy="254000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1" name="Google Shape;331;p7"/>
          <p:cNvSpPr/>
          <p:nvPr/>
        </p:nvSpPr>
        <p:spPr>
          <a:xfrm flipH="1">
            <a:off x="5581650" y="2757488"/>
            <a:ext cx="1058863" cy="200025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2" name="Google Shape;332;p7"/>
          <p:cNvSpPr/>
          <p:nvPr/>
        </p:nvSpPr>
        <p:spPr>
          <a:xfrm>
            <a:off x="7081838" y="2605088"/>
            <a:ext cx="5110162" cy="941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802.3bz Multi-Gigabit Ethernet 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2.5Gbps PHY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802.3at PoE, 802.3bt PoE</a:t>
            </a:r>
            <a:endParaRPr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802.3af compatible </a:t>
            </a:r>
            <a:endParaRPr/>
          </a:p>
        </p:txBody>
      </p:sp>
      <p:sp>
        <p:nvSpPr>
          <p:cNvPr id="333" name="Google Shape;333;p7"/>
          <p:cNvSpPr/>
          <p:nvPr/>
        </p:nvSpPr>
        <p:spPr>
          <a:xfrm>
            <a:off x="6697663" y="4751388"/>
            <a:ext cx="431800" cy="431800"/>
          </a:xfrm>
          <a:prstGeom prst="ellipse">
            <a:avLst/>
          </a:prstGeom>
          <a:solidFill>
            <a:srgbClr val="717A16">
              <a:alpha val="89803"/>
            </a:srgb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endParaRPr/>
          </a:p>
        </p:txBody>
      </p:sp>
      <p:sp>
        <p:nvSpPr>
          <p:cNvPr id="334" name="Google Shape;334;p7"/>
          <p:cNvSpPr/>
          <p:nvPr/>
        </p:nvSpPr>
        <p:spPr>
          <a:xfrm>
            <a:off x="7081838" y="4751388"/>
            <a:ext cx="5199062" cy="56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717A16"/>
                </a:solidFill>
                <a:latin typeface="Open Sans"/>
                <a:ea typeface="Open Sans"/>
                <a:cs typeface="Open Sans"/>
                <a:sym typeface="Open Sans"/>
              </a:rPr>
              <a:t>USB  Expansion Port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Develop Ecosystem of IoT Devices and Solutions</a:t>
            </a:r>
            <a:endParaRPr/>
          </a:p>
        </p:txBody>
      </p:sp>
      <p:cxnSp>
        <p:nvCxnSpPr>
          <p:cNvPr id="335" name="Google Shape;335;p7"/>
          <p:cNvCxnSpPr/>
          <p:nvPr/>
        </p:nvCxnSpPr>
        <p:spPr>
          <a:xfrm>
            <a:off x="5570538" y="1241425"/>
            <a:ext cx="11112" cy="5448300"/>
          </a:xfrm>
          <a:prstGeom prst="straightConnector1">
            <a:avLst/>
          </a:prstGeom>
          <a:noFill/>
          <a:ln w="793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6" name="Google Shape;336;p7"/>
          <p:cNvSpPr/>
          <p:nvPr/>
        </p:nvSpPr>
        <p:spPr>
          <a:xfrm rot="10800000">
            <a:off x="5581650" y="4713288"/>
            <a:ext cx="1068388" cy="254000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37" name="Google Shape;337;p7"/>
          <p:cNvSpPr txBox="1"/>
          <p:nvPr/>
        </p:nvSpPr>
        <p:spPr>
          <a:xfrm>
            <a:off x="396875" y="3625850"/>
            <a:ext cx="5105400" cy="274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High performance Wi-Fi 6 AP at a lower cost.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Asset visibility with super beacon capability.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Dynamic network insights and automated operation. 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Managed by the Mist Cloud, it delivers unprecedented user experiences at a lower cost for retail, warehouse, school, clinic and home office environments.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38" name="Google Shape;338;p7"/>
          <p:cNvGrpSpPr/>
          <p:nvPr/>
        </p:nvGrpSpPr>
        <p:grpSpPr>
          <a:xfrm>
            <a:off x="530225" y="1241425"/>
            <a:ext cx="4200525" cy="2108200"/>
            <a:chOff x="530274" y="1241425"/>
            <a:chExt cx="4200507" cy="2108200"/>
          </a:xfrm>
        </p:grpSpPr>
        <p:pic>
          <p:nvPicPr>
            <p:cNvPr id="339" name="Google Shape;339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680769" y="1272739"/>
              <a:ext cx="2050012" cy="203922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0" name="Google Shape;340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30274" y="1241425"/>
              <a:ext cx="2140970" cy="21082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41" name="Google Shape;341;p7"/>
          <p:cNvGrpSpPr/>
          <p:nvPr/>
        </p:nvGrpSpPr>
        <p:grpSpPr>
          <a:xfrm>
            <a:off x="498102" y="1137475"/>
            <a:ext cx="479425" cy="466725"/>
            <a:chOff x="5667375" y="1000125"/>
            <a:chExt cx="479425" cy="466725"/>
          </a:xfrm>
        </p:grpSpPr>
        <p:sp>
          <p:nvSpPr>
            <p:cNvPr id="342" name="Google Shape;342;p7"/>
            <p:cNvSpPr/>
            <p:nvPr/>
          </p:nvSpPr>
          <p:spPr>
            <a:xfrm>
              <a:off x="5667375" y="1000125"/>
              <a:ext cx="479425" cy="466725"/>
            </a:xfrm>
            <a:prstGeom prst="irregularSeal1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43" name="Google Shape;343;p7"/>
            <p:cNvSpPr txBox="1"/>
            <p:nvPr/>
          </p:nvSpPr>
          <p:spPr>
            <a:xfrm>
              <a:off x="5766304" y="1160542"/>
              <a:ext cx="280615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NEW</a:t>
              </a:r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"/>
          <p:cNvSpPr txBox="1">
            <a:spLocks noGrp="1"/>
          </p:cNvSpPr>
          <p:nvPr>
            <p:ph type="title"/>
          </p:nvPr>
        </p:nvSpPr>
        <p:spPr>
          <a:xfrm>
            <a:off x="277813" y="254000"/>
            <a:ext cx="116363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Juniper AP12 Access Point</a:t>
            </a:r>
            <a:br>
              <a:rPr lang="en-US"/>
            </a:br>
            <a:endParaRPr sz="2400"/>
          </a:p>
        </p:txBody>
      </p:sp>
      <p:sp>
        <p:nvSpPr>
          <p:cNvPr id="350" name="Google Shape;350;p8"/>
          <p:cNvSpPr/>
          <p:nvPr/>
        </p:nvSpPr>
        <p:spPr>
          <a:xfrm>
            <a:off x="6640513" y="1228725"/>
            <a:ext cx="431800" cy="431800"/>
          </a:xfrm>
          <a:prstGeom prst="ellipse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/>
          </a:p>
        </p:txBody>
      </p:sp>
      <p:sp>
        <p:nvSpPr>
          <p:cNvPr id="351" name="Google Shape;351;p8"/>
          <p:cNvSpPr/>
          <p:nvPr/>
        </p:nvSpPr>
        <p:spPr>
          <a:xfrm>
            <a:off x="6640513" y="2543175"/>
            <a:ext cx="431800" cy="431800"/>
          </a:xfrm>
          <a:prstGeom prst="ellipse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/>
          </a:p>
        </p:txBody>
      </p:sp>
      <p:sp>
        <p:nvSpPr>
          <p:cNvPr id="352" name="Google Shape;352;p8"/>
          <p:cNvSpPr/>
          <p:nvPr/>
        </p:nvSpPr>
        <p:spPr>
          <a:xfrm>
            <a:off x="6640513" y="3619500"/>
            <a:ext cx="431800" cy="431800"/>
          </a:xfrm>
          <a:prstGeom prst="ellipse">
            <a:avLst/>
          </a:prstGeom>
          <a:solidFill>
            <a:srgbClr val="00B050">
              <a:alpha val="89803"/>
            </a:srgb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/>
          </a:p>
        </p:txBody>
      </p:sp>
      <p:sp>
        <p:nvSpPr>
          <p:cNvPr id="353" name="Google Shape;353;p8"/>
          <p:cNvSpPr/>
          <p:nvPr/>
        </p:nvSpPr>
        <p:spPr>
          <a:xfrm>
            <a:off x="7081838" y="1049338"/>
            <a:ext cx="5110162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00707B"/>
                </a:solidFill>
                <a:latin typeface="Open Sans"/>
                <a:ea typeface="Open Sans"/>
                <a:cs typeface="Open Sans"/>
                <a:sym typeface="Open Sans"/>
              </a:rPr>
              <a:t>802.11ax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One 2x2:2 2.4GHz radio: up to 575 Mbps data rate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One 2x2:2 5GHz radio: up to 1200 Mbps data rate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Dual-band 3</a:t>
            </a:r>
            <a:r>
              <a:rPr lang="en-US" sz="1333" baseline="3000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rd</a:t>
            </a: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 Radio (Security, Network and Location Sensing)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Internal Antenna Models</a:t>
            </a:r>
            <a:endParaRPr/>
          </a:p>
        </p:txBody>
      </p:sp>
      <p:sp>
        <p:nvSpPr>
          <p:cNvPr id="354" name="Google Shape;354;p8"/>
          <p:cNvSpPr/>
          <p:nvPr/>
        </p:nvSpPr>
        <p:spPr>
          <a:xfrm>
            <a:off x="7081838" y="3565525"/>
            <a:ext cx="4413250" cy="1077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Enterprise-Grade BLE Service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Bluetooth 5.0 : </a:t>
            </a:r>
            <a:r>
              <a:rPr lang="en-US" sz="1333" b="1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Omni</a:t>
            </a: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 Bluetooth Antenna</a:t>
            </a:r>
            <a:endParaRPr sz="1333" b="1">
              <a:solidFill>
                <a:srgbClr val="8D8D8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Asset Visibility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Super beacon capability</a:t>
            </a:r>
            <a:endParaRPr/>
          </a:p>
        </p:txBody>
      </p:sp>
      <p:sp>
        <p:nvSpPr>
          <p:cNvPr id="355" name="Google Shape;355;p8"/>
          <p:cNvSpPr/>
          <p:nvPr/>
        </p:nvSpPr>
        <p:spPr>
          <a:xfrm flipH="1">
            <a:off x="5570538" y="1438275"/>
            <a:ext cx="1057275" cy="503238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6" name="Google Shape;356;p8"/>
          <p:cNvSpPr/>
          <p:nvPr/>
        </p:nvSpPr>
        <p:spPr>
          <a:xfrm rot="10800000">
            <a:off x="5570538" y="3567113"/>
            <a:ext cx="1069975" cy="254000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7" name="Google Shape;357;p8"/>
          <p:cNvSpPr/>
          <p:nvPr/>
        </p:nvSpPr>
        <p:spPr>
          <a:xfrm flipH="1">
            <a:off x="5581650" y="2757488"/>
            <a:ext cx="1058863" cy="200025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58" name="Google Shape;358;p8"/>
          <p:cNvSpPr/>
          <p:nvPr/>
        </p:nvSpPr>
        <p:spPr>
          <a:xfrm>
            <a:off x="7081838" y="2605088"/>
            <a:ext cx="5110162" cy="872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Multiple device connections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802.3af/at PoE 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5 Ethernet Ports</a:t>
            </a:r>
            <a:endParaRPr/>
          </a:p>
        </p:txBody>
      </p:sp>
      <p:sp>
        <p:nvSpPr>
          <p:cNvPr id="359" name="Google Shape;359;p8"/>
          <p:cNvSpPr/>
          <p:nvPr/>
        </p:nvSpPr>
        <p:spPr>
          <a:xfrm>
            <a:off x="6697663" y="4751388"/>
            <a:ext cx="431800" cy="431800"/>
          </a:xfrm>
          <a:prstGeom prst="ellipse">
            <a:avLst/>
          </a:prstGeom>
          <a:solidFill>
            <a:srgbClr val="717A16">
              <a:alpha val="89803"/>
            </a:srgb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endParaRPr/>
          </a:p>
        </p:txBody>
      </p:sp>
      <p:sp>
        <p:nvSpPr>
          <p:cNvPr id="360" name="Google Shape;360;p8"/>
          <p:cNvSpPr/>
          <p:nvPr/>
        </p:nvSpPr>
        <p:spPr>
          <a:xfrm>
            <a:off x="7081838" y="4745246"/>
            <a:ext cx="5199062" cy="565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rgbClr val="717A16"/>
                </a:solidFill>
                <a:latin typeface="Open Sans"/>
                <a:ea typeface="Open Sans"/>
                <a:cs typeface="Open Sans"/>
                <a:sym typeface="Open Sans"/>
              </a:rPr>
              <a:t>Wall plate Mount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Flexible deployment</a:t>
            </a:r>
            <a:endParaRPr/>
          </a:p>
        </p:txBody>
      </p:sp>
      <p:cxnSp>
        <p:nvCxnSpPr>
          <p:cNvPr id="361" name="Google Shape;361;p8"/>
          <p:cNvCxnSpPr/>
          <p:nvPr/>
        </p:nvCxnSpPr>
        <p:spPr>
          <a:xfrm>
            <a:off x="5570538" y="1241425"/>
            <a:ext cx="11112" cy="5448300"/>
          </a:xfrm>
          <a:prstGeom prst="straightConnector1">
            <a:avLst/>
          </a:prstGeom>
          <a:noFill/>
          <a:ln w="793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2" name="Google Shape;362;p8"/>
          <p:cNvSpPr/>
          <p:nvPr/>
        </p:nvSpPr>
        <p:spPr>
          <a:xfrm rot="10800000">
            <a:off x="5581650" y="4713288"/>
            <a:ext cx="1068388" cy="254000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63" name="Google Shape;363;p8"/>
          <p:cNvSpPr txBox="1"/>
          <p:nvPr/>
        </p:nvSpPr>
        <p:spPr>
          <a:xfrm>
            <a:off x="396875" y="3625850"/>
            <a:ext cx="5105400" cy="274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Wall plate Wi-Fi 6 AP with easy and flexible deployment.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Supports multiple IT and IoT devices simultaneously.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Asset visibility with super beacon capability.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Dynamic network insights and automated operation. 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Managed by the Mist Cloud, it delivers the performance, flexibility, and services desired by home office, remote worker, school dorm, and hotel room, etc.</a:t>
            </a:r>
            <a:endParaRPr sz="18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64" name="Google Shape;364;p8"/>
          <p:cNvGrpSpPr/>
          <p:nvPr/>
        </p:nvGrpSpPr>
        <p:grpSpPr>
          <a:xfrm>
            <a:off x="987425" y="1066800"/>
            <a:ext cx="3270250" cy="2274888"/>
            <a:chOff x="987107" y="1066483"/>
            <a:chExt cx="3270568" cy="2275205"/>
          </a:xfrm>
        </p:grpSpPr>
        <p:pic>
          <p:nvPicPr>
            <p:cNvPr id="365" name="Google Shape;365;p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87107" y="1066483"/>
              <a:ext cx="1500929" cy="22513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66" name="Google Shape;366;p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778006" y="1090295"/>
              <a:ext cx="1479669" cy="225139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67" name="Google Shape;367;p8"/>
          <p:cNvGrpSpPr/>
          <p:nvPr/>
        </p:nvGrpSpPr>
        <p:grpSpPr>
          <a:xfrm>
            <a:off x="806857" y="876219"/>
            <a:ext cx="479425" cy="466725"/>
            <a:chOff x="5667375" y="1000125"/>
            <a:chExt cx="479425" cy="466725"/>
          </a:xfrm>
        </p:grpSpPr>
        <p:sp>
          <p:nvSpPr>
            <p:cNvPr id="368" name="Google Shape;368;p8"/>
            <p:cNvSpPr/>
            <p:nvPr/>
          </p:nvSpPr>
          <p:spPr>
            <a:xfrm>
              <a:off x="5667375" y="1000125"/>
              <a:ext cx="479425" cy="466725"/>
            </a:xfrm>
            <a:prstGeom prst="irregularSeal1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69" name="Google Shape;369;p8"/>
            <p:cNvSpPr txBox="1"/>
            <p:nvPr/>
          </p:nvSpPr>
          <p:spPr>
            <a:xfrm>
              <a:off x="5766304" y="1160542"/>
              <a:ext cx="280615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NEW</a:t>
              </a:r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9"/>
          <p:cNvSpPr txBox="1">
            <a:spLocks noGrp="1"/>
          </p:cNvSpPr>
          <p:nvPr>
            <p:ph type="title"/>
          </p:nvPr>
        </p:nvSpPr>
        <p:spPr>
          <a:xfrm>
            <a:off x="277813" y="254000"/>
            <a:ext cx="11636375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Juniper AP63(E) Outdoor Access Point</a:t>
            </a:r>
            <a:br>
              <a:rPr lang="en-US"/>
            </a:br>
            <a:endParaRPr sz="2400"/>
          </a:p>
        </p:txBody>
      </p:sp>
      <p:sp>
        <p:nvSpPr>
          <p:cNvPr id="376" name="Google Shape;376;p9"/>
          <p:cNvSpPr/>
          <p:nvPr/>
        </p:nvSpPr>
        <p:spPr>
          <a:xfrm>
            <a:off x="6640513" y="1228725"/>
            <a:ext cx="431800" cy="431800"/>
          </a:xfrm>
          <a:prstGeom prst="ellipse">
            <a:avLst/>
          </a:prstGeom>
          <a:solidFill>
            <a:schemeClr val="accent2">
              <a:alpha val="89803"/>
            </a:scheme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/>
          </a:p>
        </p:txBody>
      </p:sp>
      <p:sp>
        <p:nvSpPr>
          <p:cNvPr id="377" name="Google Shape;377;p9"/>
          <p:cNvSpPr/>
          <p:nvPr/>
        </p:nvSpPr>
        <p:spPr>
          <a:xfrm>
            <a:off x="6640513" y="2918955"/>
            <a:ext cx="431800" cy="431800"/>
          </a:xfrm>
          <a:prstGeom prst="ellipse">
            <a:avLst/>
          </a:prstGeom>
          <a:solidFill>
            <a:schemeClr val="accent1">
              <a:alpha val="89803"/>
            </a:scheme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/>
          </a:p>
        </p:txBody>
      </p:sp>
      <p:sp>
        <p:nvSpPr>
          <p:cNvPr id="378" name="Google Shape;378;p9"/>
          <p:cNvSpPr/>
          <p:nvPr/>
        </p:nvSpPr>
        <p:spPr>
          <a:xfrm>
            <a:off x="6640513" y="3870020"/>
            <a:ext cx="431800" cy="431800"/>
          </a:xfrm>
          <a:prstGeom prst="ellipse">
            <a:avLst/>
          </a:prstGeom>
          <a:solidFill>
            <a:srgbClr val="00B050">
              <a:alpha val="89803"/>
            </a:srgb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/>
          </a:p>
        </p:txBody>
      </p:sp>
      <p:sp>
        <p:nvSpPr>
          <p:cNvPr id="379" name="Google Shape;379;p9"/>
          <p:cNvSpPr/>
          <p:nvPr/>
        </p:nvSpPr>
        <p:spPr>
          <a:xfrm>
            <a:off x="7081838" y="1284831"/>
            <a:ext cx="5110162" cy="133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dirty="0">
                <a:solidFill>
                  <a:srgbClr val="00707B"/>
                </a:solidFill>
                <a:latin typeface="Open Sans"/>
                <a:ea typeface="Open Sans"/>
                <a:cs typeface="Open Sans"/>
                <a:sym typeface="Open Sans"/>
              </a:rPr>
              <a:t>802.11ax</a:t>
            </a:r>
            <a:endParaRPr dirty="0"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One 4x4:4 2.4GHz radio, up to 1,148 Mbps data rate</a:t>
            </a:r>
            <a:endParaRPr dirty="0"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One 4x4:4 5GHz radio, up to 2,400 Mbps data rate</a:t>
            </a:r>
            <a:endParaRPr dirty="0"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Dual-band 3</a:t>
            </a:r>
            <a:r>
              <a:rPr lang="en-US" sz="1333" baseline="30000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rd</a:t>
            </a:r>
            <a:r>
              <a:rPr lang="en-US" sz="1333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 Radio (Security, Spectrum and Location Sensing)</a:t>
            </a:r>
            <a:endParaRPr dirty="0"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Internal and External Antenna Models</a:t>
            </a:r>
            <a:endParaRPr dirty="0"/>
          </a:p>
        </p:txBody>
      </p:sp>
      <p:sp>
        <p:nvSpPr>
          <p:cNvPr id="380" name="Google Shape;380;p9"/>
          <p:cNvSpPr/>
          <p:nvPr/>
        </p:nvSpPr>
        <p:spPr>
          <a:xfrm>
            <a:off x="7072313" y="3919428"/>
            <a:ext cx="4413250" cy="1590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825" tIns="60400" rIns="120825" bIns="604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dirty="0">
                <a:solidFill>
                  <a:srgbClr val="00B050"/>
                </a:solidFill>
                <a:latin typeface="Open Sans"/>
                <a:ea typeface="Open Sans"/>
                <a:cs typeface="Open Sans"/>
                <a:sym typeface="Open Sans"/>
              </a:rPr>
              <a:t>Enterprise-Grade BLE Service</a:t>
            </a:r>
            <a:endParaRPr dirty="0"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Bluetooth 5.0 </a:t>
            </a:r>
            <a:endParaRPr dirty="0"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dirty="0" err="1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vBLE</a:t>
            </a:r>
            <a:r>
              <a:rPr lang="en-US" sz="1333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 16-element Directional Antenna Array </a:t>
            </a:r>
            <a:endParaRPr dirty="0"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Unlimited virtual beacon deployment </a:t>
            </a:r>
            <a:endParaRPr dirty="0"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Use engagement and Asset Visibility</a:t>
            </a:r>
            <a:endParaRPr dirty="0"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33" dirty="0">
              <a:solidFill>
                <a:srgbClr val="8D8D8D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81" name="Google Shape;381;p9"/>
          <p:cNvSpPr/>
          <p:nvPr/>
        </p:nvSpPr>
        <p:spPr>
          <a:xfrm flipH="1">
            <a:off x="5570538" y="1438275"/>
            <a:ext cx="1057275" cy="503238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2" name="Google Shape;382;p9"/>
          <p:cNvSpPr/>
          <p:nvPr/>
        </p:nvSpPr>
        <p:spPr>
          <a:xfrm rot="10800000">
            <a:off x="5570538" y="3817633"/>
            <a:ext cx="1069975" cy="254000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3" name="Google Shape;383;p9"/>
          <p:cNvSpPr/>
          <p:nvPr/>
        </p:nvSpPr>
        <p:spPr>
          <a:xfrm flipH="1">
            <a:off x="5581650" y="3133268"/>
            <a:ext cx="1058863" cy="200025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4" name="Google Shape;384;p9"/>
          <p:cNvSpPr/>
          <p:nvPr/>
        </p:nvSpPr>
        <p:spPr>
          <a:xfrm>
            <a:off x="6662738" y="5205804"/>
            <a:ext cx="433387" cy="431800"/>
          </a:xfrm>
          <a:prstGeom prst="ellipse">
            <a:avLst/>
          </a:prstGeom>
          <a:solidFill>
            <a:srgbClr val="717A16">
              <a:alpha val="89803"/>
            </a:srgbClr>
          </a:solidFill>
          <a:ln>
            <a:noFill/>
          </a:ln>
        </p:spPr>
        <p:txBody>
          <a:bodyPr spcFirstLastPara="1" wrap="square" lIns="45350" tIns="22650" rIns="45350" bIns="226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FFFFFF"/>
                </a:solidFill>
                <a:latin typeface="Oswald"/>
                <a:ea typeface="Oswald"/>
                <a:cs typeface="Oswald"/>
                <a:sym typeface="Oswald"/>
              </a:rPr>
              <a:t>4</a:t>
            </a:r>
            <a:endParaRPr/>
          </a:p>
        </p:txBody>
      </p:sp>
      <p:cxnSp>
        <p:nvCxnSpPr>
          <p:cNvPr id="385" name="Google Shape;385;p9"/>
          <p:cNvCxnSpPr/>
          <p:nvPr/>
        </p:nvCxnSpPr>
        <p:spPr>
          <a:xfrm>
            <a:off x="5570538" y="1241425"/>
            <a:ext cx="11112" cy="5448300"/>
          </a:xfrm>
          <a:prstGeom prst="straightConnector1">
            <a:avLst/>
          </a:prstGeom>
          <a:noFill/>
          <a:ln w="79375" cap="rnd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86" name="Google Shape;386;p9"/>
          <p:cNvSpPr/>
          <p:nvPr/>
        </p:nvSpPr>
        <p:spPr>
          <a:xfrm rot="10800000">
            <a:off x="5570538" y="5181991"/>
            <a:ext cx="1069975" cy="254000"/>
          </a:xfrm>
          <a:custGeom>
            <a:avLst/>
            <a:gdLst/>
            <a:ahLst/>
            <a:cxnLst/>
            <a:rect l="l" t="t" r="r" b="b"/>
            <a:pathLst>
              <a:path w="546100" h="635000" extrusionOk="0">
                <a:moveTo>
                  <a:pt x="0" y="0"/>
                </a:moveTo>
                <a:lnTo>
                  <a:pt x="546100" y="0"/>
                </a:lnTo>
                <a:lnTo>
                  <a:pt x="546100" y="635000"/>
                </a:lnTo>
              </a:path>
            </a:pathLst>
          </a:custGeom>
          <a:noFill/>
          <a:ln w="12700" cap="flat" cmpd="sng">
            <a:solidFill>
              <a:srgbClr val="616161"/>
            </a:solidFill>
            <a:prstDash val="solid"/>
            <a:round/>
            <a:headEnd type="oval" w="med" len="med"/>
            <a:tailEnd type="oval" w="med" len="med"/>
          </a:ln>
        </p:spPr>
        <p:txBody>
          <a:bodyPr spcFirstLastPara="1" wrap="square" lIns="45325" tIns="22625" rIns="45325" bIns="226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7" name="Google Shape;387;p9"/>
          <p:cNvSpPr/>
          <p:nvPr/>
        </p:nvSpPr>
        <p:spPr>
          <a:xfrm>
            <a:off x="7177088" y="3042780"/>
            <a:ext cx="3735387" cy="604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 dirty="0">
                <a:solidFill>
                  <a:schemeClr val="accent1"/>
                </a:solidFill>
                <a:latin typeface="Open Sans"/>
                <a:ea typeface="Open Sans"/>
                <a:cs typeface="Open Sans"/>
                <a:sym typeface="Open Sans"/>
              </a:rPr>
              <a:t>Operating Temp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-20° to 65° C; no solar loading</a:t>
            </a:r>
            <a:endParaRPr dirty="0"/>
          </a:p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dirty="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-20° to 55° C; with solar loading</a:t>
            </a:r>
            <a:endParaRPr dirty="0"/>
          </a:p>
        </p:txBody>
      </p:sp>
      <p:sp>
        <p:nvSpPr>
          <p:cNvPr id="388" name="Google Shape;388;p9"/>
          <p:cNvSpPr/>
          <p:nvPr/>
        </p:nvSpPr>
        <p:spPr>
          <a:xfrm>
            <a:off x="7256463" y="5308991"/>
            <a:ext cx="4043362" cy="1430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717B16"/>
                </a:solidFill>
                <a:latin typeface="Open Sans"/>
                <a:ea typeface="Open Sans"/>
                <a:cs typeface="Open Sans"/>
                <a:sym typeface="Open Sans"/>
              </a:rPr>
              <a:t>Compliance</a:t>
            </a:r>
            <a:endParaRPr/>
          </a:p>
          <a:p>
            <a:pPr marL="0" marR="0" lvl="0" indent="0" algn="just" rtl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IP67 / NEMA 4 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CSA/UL 62368-1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FCC Part 15.247, 15.407,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15.107, and 15.109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>
                <a:solidFill>
                  <a:srgbClr val="8D8D8D"/>
                </a:solidFill>
                <a:latin typeface="Open Sans"/>
                <a:ea typeface="Open Sans"/>
                <a:cs typeface="Open Sans"/>
                <a:sym typeface="Open Sans"/>
              </a:rPr>
              <a:t>RSS247 ICES003 (Canada)</a:t>
            </a:r>
            <a:endParaRPr/>
          </a:p>
          <a:p>
            <a:pPr marL="0" marR="0" lvl="0" indent="0" algn="l" rtl="0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rgbClr val="7F7F7F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389" name="Google Shape;389;p9"/>
          <p:cNvSpPr txBox="1"/>
          <p:nvPr/>
        </p:nvSpPr>
        <p:spPr>
          <a:xfrm>
            <a:off x="396875" y="3625850"/>
            <a:ext cx="5105400" cy="2747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High performance Wi-Fi 6 outdoor AP for outdoor and extremely harsh environments (incl. moisture-sealed ethernet)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Proximity notification services with 1 to 3 meter accuracy through Mist patented vBLE technology and open APIs. 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Dynamic network insights and automated operation. </a:t>
            </a:r>
            <a:endParaRPr/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Arial"/>
              <a:buNone/>
            </a:pPr>
            <a:r>
              <a:rPr lang="en-US" sz="1400">
                <a:solidFill>
                  <a:schemeClr val="accent2"/>
                </a:solidFill>
                <a:latin typeface="Lato"/>
                <a:ea typeface="Lato"/>
                <a:cs typeface="Lato"/>
                <a:sym typeface="Lato"/>
              </a:rPr>
              <a:t>Managed by the Mist Cloud, it delivers unprecedented user experiences for outdoor high-density environments such as retail, school, warehouse, and enterprise, etc. </a:t>
            </a:r>
            <a:endParaRPr sz="18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>
              <a:solidFill>
                <a:schemeClr val="accent2"/>
              </a:solidFill>
              <a:latin typeface="Lato"/>
              <a:ea typeface="Lato"/>
              <a:cs typeface="Lato"/>
              <a:sym typeface="Lato"/>
            </a:endParaRPr>
          </a:p>
        </p:txBody>
      </p:sp>
      <p:grpSp>
        <p:nvGrpSpPr>
          <p:cNvPr id="390" name="Google Shape;390;p9"/>
          <p:cNvGrpSpPr/>
          <p:nvPr/>
        </p:nvGrpSpPr>
        <p:grpSpPr>
          <a:xfrm>
            <a:off x="599869" y="1208212"/>
            <a:ext cx="4486418" cy="2173287"/>
            <a:chOff x="826288" y="1255592"/>
            <a:chExt cx="3430127" cy="1661902"/>
          </a:xfrm>
        </p:grpSpPr>
        <p:pic>
          <p:nvPicPr>
            <p:cNvPr id="391" name="Google Shape;391;p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26288" y="1268171"/>
              <a:ext cx="1654022" cy="164932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92" name="Google Shape;392;p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677198" y="1255592"/>
              <a:ext cx="1579217" cy="1649323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93" name="Google Shape;393;p9"/>
          <p:cNvGrpSpPr/>
          <p:nvPr/>
        </p:nvGrpSpPr>
        <p:grpSpPr>
          <a:xfrm>
            <a:off x="414975" y="1042471"/>
            <a:ext cx="479425" cy="466725"/>
            <a:chOff x="5667375" y="1000125"/>
            <a:chExt cx="479425" cy="466725"/>
          </a:xfrm>
        </p:grpSpPr>
        <p:sp>
          <p:nvSpPr>
            <p:cNvPr id="394" name="Google Shape;394;p9"/>
            <p:cNvSpPr/>
            <p:nvPr/>
          </p:nvSpPr>
          <p:spPr>
            <a:xfrm>
              <a:off x="5667375" y="1000125"/>
              <a:ext cx="479425" cy="466725"/>
            </a:xfrm>
            <a:prstGeom prst="irregularSeal1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395" name="Google Shape;395;p9"/>
            <p:cNvSpPr txBox="1"/>
            <p:nvPr/>
          </p:nvSpPr>
          <p:spPr>
            <a:xfrm>
              <a:off x="5766304" y="1160542"/>
              <a:ext cx="280615" cy="12311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800">
                  <a:solidFill>
                    <a:schemeClr val="lt1"/>
                  </a:solidFill>
                  <a:latin typeface="Lato"/>
                  <a:ea typeface="Lato"/>
                  <a:cs typeface="Lato"/>
                  <a:sym typeface="Lato"/>
                </a:rPr>
                <a:t>NEW</a:t>
              </a:r>
              <a:endParaRPr/>
            </a:p>
          </p:txBody>
        </p:sp>
      </p:grpSp>
    </p:spTree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Juniper 2020 a">
  <a:themeElements>
    <a:clrScheme name="Juniper 2020">
      <a:dk1>
        <a:srgbClr val="414141"/>
      </a:dk1>
      <a:lt1>
        <a:srgbClr val="FFFFFF"/>
      </a:lt1>
      <a:dk2>
        <a:srgbClr val="CFDD45"/>
      </a:dk2>
      <a:lt2>
        <a:srgbClr val="53B9C6"/>
      </a:lt2>
      <a:accent1>
        <a:srgbClr val="84B135"/>
      </a:accent1>
      <a:accent2>
        <a:srgbClr val="0096A4"/>
      </a:accent2>
      <a:accent3>
        <a:srgbClr val="009F77"/>
      </a:accent3>
      <a:accent4>
        <a:srgbClr val="E36B00"/>
      </a:accent4>
      <a:accent5>
        <a:srgbClr val="FFB71B"/>
      </a:accent5>
      <a:accent6>
        <a:srgbClr val="E43D2F"/>
      </a:accent6>
      <a:hlink>
        <a:srgbClr val="009F77"/>
      </a:hlink>
      <a:folHlink>
        <a:srgbClr val="037DB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1499</Words>
  <Application>Microsoft Macintosh PowerPoint</Application>
  <PresentationFormat>Widescreen</PresentationFormat>
  <Paragraphs>296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Open Sans</vt:lpstr>
      <vt:lpstr>Oswald</vt:lpstr>
      <vt:lpstr>Lato</vt:lpstr>
      <vt:lpstr>Lato Light</vt:lpstr>
      <vt:lpstr>Arial Black</vt:lpstr>
      <vt:lpstr>Calibri</vt:lpstr>
      <vt:lpstr>Juniper 2020 a</vt:lpstr>
      <vt:lpstr>Juniper Wi-Fi 6 Access Point Portfolio &amp; Positioning</vt:lpstr>
      <vt:lpstr>Juniper Wi-Fi 6 Access Point Portfolio </vt:lpstr>
      <vt:lpstr>Juniper Wi-Fi 6 APs Driven by Mist AI</vt:lpstr>
      <vt:lpstr>Continuing our RF Innovation: Automatic Band Selection</vt:lpstr>
      <vt:lpstr>Juniper AP43 Access Point </vt:lpstr>
      <vt:lpstr>Juniper AP33 Access Point </vt:lpstr>
      <vt:lpstr>Juniper AP32(E) Access Point </vt:lpstr>
      <vt:lpstr>Juniper AP12 Access Point </vt:lpstr>
      <vt:lpstr>Juniper AP63(E) Outdoor Access Point </vt:lpstr>
      <vt:lpstr>Extending Wi-Fi 6 to New Verticals and Use Cases</vt:lpstr>
      <vt:lpstr>How To Position the AP’s When Selling</vt:lpstr>
      <vt:lpstr>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Juniper Wi-Fi 6 Access Point Portfolio &amp; Positioning</dc:title>
  <dc:creator>Ellie Huang</dc:creator>
  <cp:lastModifiedBy>Artem Barsukov</cp:lastModifiedBy>
  <cp:revision>5</cp:revision>
  <dcterms:created xsi:type="dcterms:W3CDTF">2020-05-20T23:35:55Z</dcterms:created>
  <dcterms:modified xsi:type="dcterms:W3CDTF">2021-01-27T08:30:25Z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633b888-ae0d-4341-a75f-06e04137d755_Enabled">
    <vt:lpwstr>true</vt:lpwstr>
  </property>
  <property fmtid="{D5CDD505-2E9C-101B-9397-08002B2CF9AE}" pid="3" name="MSIP_Label_0633b888-ae0d-4341-a75f-06e04137d755_SetDate">
    <vt:lpwstr>2020-05-20T23:35:57Z</vt:lpwstr>
  </property>
  <property fmtid="{D5CDD505-2E9C-101B-9397-08002B2CF9AE}" pid="4" name="MSIP_Label_0633b888-ae0d-4341-a75f-06e04137d755_Method">
    <vt:lpwstr>Standard</vt:lpwstr>
  </property>
  <property fmtid="{D5CDD505-2E9C-101B-9397-08002B2CF9AE}" pid="5" name="MSIP_Label_0633b888-ae0d-4341-a75f-06e04137d755_Name">
    <vt:lpwstr>0633b888-ae0d-4341-a75f-06e04137d755</vt:lpwstr>
  </property>
  <property fmtid="{D5CDD505-2E9C-101B-9397-08002B2CF9AE}" pid="6" name="MSIP_Label_0633b888-ae0d-4341-a75f-06e04137d755_SiteId">
    <vt:lpwstr>bea78b3c-4cdb-4130-854a-1d193232e5f4</vt:lpwstr>
  </property>
  <property fmtid="{D5CDD505-2E9C-101B-9397-08002B2CF9AE}" pid="7" name="MSIP_Label_0633b888-ae0d-4341-a75f-06e04137d755_ActionId">
    <vt:lpwstr>c958b6c6-6663-4bd1-b029-000053e4684f</vt:lpwstr>
  </property>
  <property fmtid="{D5CDD505-2E9C-101B-9397-08002B2CF9AE}" pid="8" name="MSIP_Label_0633b888-ae0d-4341-a75f-06e04137d755_ContentBits">
    <vt:lpwstr>2</vt:lpwstr>
  </property>
  <property fmtid="{D5CDD505-2E9C-101B-9397-08002B2CF9AE}" pid="9" name="ClassificationContentMarkingFooterLocations">
    <vt:lpwstr>Juniper 2020 a:7</vt:lpwstr>
  </property>
  <property fmtid="{D5CDD505-2E9C-101B-9397-08002B2CF9AE}" pid="10" name="ClassificationContentMarkingFooterText">
    <vt:lpwstr>Juniper Business Use Only</vt:lpwstr>
  </property>
</Properties>
</file>