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55" r:id="rId2"/>
    <p:sldId id="382" r:id="rId3"/>
    <p:sldId id="390" r:id="rId4"/>
    <p:sldId id="387" r:id="rId5"/>
    <p:sldId id="395" r:id="rId6"/>
    <p:sldId id="393" r:id="rId7"/>
    <p:sldId id="391"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2C7669-E944-424E-AAFA-C5848E2A2951}">
          <p14:sldIdLst/>
        </p14:section>
        <p14:section name="SteelHead 9.1 Cloud Enhancements" id="{38B63D4D-8407-3845-9256-F0F8DF568122}">
          <p14:sldIdLst>
            <p14:sldId id="355"/>
            <p14:sldId id="382"/>
            <p14:sldId id="390"/>
            <p14:sldId id="387"/>
            <p14:sldId id="395"/>
            <p14:sldId id="393"/>
            <p14:sldId id="391"/>
          </p14:sldIdLst>
        </p14:section>
      </p14:sectionLst>
    </p:ext>
    <p:ext uri="{EFAFB233-063F-42B5-8137-9DF3F51BA10A}">
      <p15:sldGuideLst xmlns="" xmlns:p15="http://schemas.microsoft.com/office/powerpoint/2012/main">
        <p15:guide id="1" orient="horz" pos="2160" userDrawn="1">
          <p15:clr>
            <a:srgbClr val="A4A3A4"/>
          </p15:clr>
        </p15:guide>
        <p15:guide id="2" orient="horz" pos="432" userDrawn="1">
          <p15:clr>
            <a:srgbClr val="A4A3A4"/>
          </p15:clr>
        </p15:guide>
        <p15:guide id="3" orient="horz" pos="3888" userDrawn="1">
          <p15:clr>
            <a:srgbClr val="A4A3A4"/>
          </p15:clr>
        </p15:guide>
        <p15:guide id="4" pos="3839" userDrawn="1">
          <p15:clr>
            <a:srgbClr val="A4A3A4"/>
          </p15:clr>
        </p15:guide>
        <p15:guide id="5" pos="431" userDrawn="1">
          <p15:clr>
            <a:srgbClr val="A4A3A4"/>
          </p15:clr>
        </p15:guide>
        <p15:guide id="6" pos="7247"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302"/>
    <a:srgbClr val="FA521E"/>
    <a:srgbClr val="5BADDF"/>
    <a:srgbClr val="399CD9"/>
    <a:srgbClr val="60748A"/>
    <a:srgbClr val="8A9BAE"/>
    <a:srgbClr val="96A4B6"/>
    <a:srgbClr val="A2AFBE"/>
    <a:srgbClr val="8B8B7F"/>
    <a:srgbClr val="506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7" autoAdjust="0"/>
    <p:restoredTop sz="64769" autoAdjust="0"/>
  </p:normalViewPr>
  <p:slideViewPr>
    <p:cSldViewPr>
      <p:cViewPr>
        <p:scale>
          <a:sx n="100" d="100"/>
          <a:sy n="100" d="100"/>
        </p:scale>
        <p:origin x="-80" y="368"/>
      </p:cViewPr>
      <p:guideLst>
        <p:guide orient="horz" pos="2160"/>
        <p:guide orient="horz" pos="432"/>
        <p:guide orient="horz" pos="3888"/>
        <p:guide pos="3839"/>
        <p:guide pos="431"/>
        <p:guide pos="7247"/>
      </p:guideLst>
    </p:cSldViewPr>
  </p:slideViewPr>
  <p:outlineViewPr>
    <p:cViewPr>
      <p:scale>
        <a:sx n="33" d="100"/>
        <a:sy n="33" d="100"/>
      </p:scale>
      <p:origin x="0" y="-8766"/>
    </p:cViewPr>
  </p:outlineViewPr>
  <p:notesTextViewPr>
    <p:cViewPr>
      <p:scale>
        <a:sx n="1" d="1"/>
        <a:sy n="1" d="1"/>
      </p:scale>
      <p:origin x="0" y="0"/>
    </p:cViewPr>
  </p:notesTextViewPr>
  <p:sorterViewPr>
    <p:cViewPr varScale="1">
      <p:scale>
        <a:sx n="1" d="1"/>
        <a:sy n="1" d="1"/>
      </p:scale>
      <p:origin x="0" y="4224"/>
    </p:cViewPr>
  </p:sorterViewPr>
  <p:notesViewPr>
    <p:cSldViewPr>
      <p:cViewPr varScale="1">
        <p:scale>
          <a:sx n="89" d="100"/>
          <a:sy n="89" d="100"/>
        </p:scale>
        <p:origin x="57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8C7837-B030-4A96-9EB5-8DEA7C16472D}" type="datetimeFigureOut">
              <a:rPr lang="en-US" smtClean="0"/>
              <a:t>5/17/16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A7F535-F88D-4CF3-A874-10A921E6E1E3}" type="slidenum">
              <a:rPr lang="en-US" smtClean="0"/>
              <a:t>‹#›</a:t>
            </a:fld>
            <a:endParaRPr lang="en-US"/>
          </a:p>
        </p:txBody>
      </p:sp>
    </p:spTree>
    <p:extLst>
      <p:ext uri="{BB962C8B-B14F-4D97-AF65-F5344CB8AC3E}">
        <p14:creationId xmlns:p14="http://schemas.microsoft.com/office/powerpoint/2010/main" val="23473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5636B-8193-487F-8E51-05E827E3AAF8}" type="datetimeFigureOut">
              <a:rPr lang="en-US" smtClean="0"/>
              <a:t>5/17/16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9E940-AA86-4A31-9AEB-104F9633BD52}" type="slidenum">
              <a:rPr lang="en-US" smtClean="0"/>
              <a:t>‹#›</a:t>
            </a:fld>
            <a:endParaRPr lang="en-US"/>
          </a:p>
        </p:txBody>
      </p:sp>
    </p:spTree>
    <p:extLst>
      <p:ext uri="{BB962C8B-B14F-4D97-AF65-F5344CB8AC3E}">
        <p14:creationId xmlns:p14="http://schemas.microsoft.com/office/powerpoint/2010/main" val="416937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Microsoft’s Windows</a:t>
            </a:r>
            <a:r>
              <a:rPr lang="en-US" b="1" baseline="0" dirty="0" smtClean="0"/>
              <a:t> Operating System continues to be the market leader, and Windows 10, released in Summer of 2015 is already used by over 270 million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SMB 3.1.1 - </a:t>
            </a:r>
            <a:r>
              <a:rPr lang="en-US" dirty="0" smtClean="0"/>
              <a:t>Accelerate file sharing among Windows 10</a:t>
            </a:r>
            <a:r>
              <a:rPr lang="en-US" baseline="0" dirty="0" smtClean="0"/>
              <a:t> and Windows Server 2016 systems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SMB</a:t>
            </a:r>
            <a:r>
              <a:rPr lang="en-US" b="0" baseline="0" dirty="0" smtClean="0"/>
              <a:t> generates a large amount of traffic in customer networks. SMB 3.1.1 arrives with Windows 10 and Win Server 2016. This blade provides both data reduction and app acceleration.</a:t>
            </a:r>
            <a:endParaRPr lang="en-US" b="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MAPI over HTTP - </a:t>
            </a:r>
            <a:r>
              <a:rPr lang="en-US" dirty="0" smtClean="0"/>
              <a:t>Accelerate and</a:t>
            </a:r>
            <a:r>
              <a:rPr lang="en-US" baseline="0" dirty="0" smtClean="0"/>
              <a:t> reduce data consumption across the most popular email system and its newest protocol variant</a:t>
            </a:r>
            <a:endParaRPr lang="en-US" dirty="0" smtClean="0"/>
          </a:p>
          <a:p>
            <a:endParaRPr lang="en-US" b="1" dirty="0" smtClean="0"/>
          </a:p>
          <a:p>
            <a:r>
              <a:rPr lang="en-US" dirty="0" smtClean="0"/>
              <a:t>MAPI generates a large amount of traffic </a:t>
            </a:r>
            <a:r>
              <a:rPr lang="en-US" baseline="0" dirty="0" smtClean="0"/>
              <a:t>in customer networks. MAPI over HTTP is the newest protocol variant that arrives with both Office 365 and Exchange 2016. Devon includes MAPI over HTTP acceleration and data reduction.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HNBI for O365 Dedicated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enhancements</a:t>
            </a:r>
            <a:r>
              <a:rPr lang="en-US" baseline="0" dirty="0" smtClean="0"/>
              <a:t> to existing optimization features. HNBI provides wildcard domain definition in </a:t>
            </a:r>
            <a:r>
              <a:rPr lang="en-US" baseline="0" dirty="0" smtClean="0"/>
              <a:t>in-path </a:t>
            </a:r>
            <a:r>
              <a:rPr lang="en-US" baseline="0" dirty="0" smtClean="0"/>
              <a:t>rules</a:t>
            </a:r>
            <a:r>
              <a:rPr lang="en-US" baseline="0" dirty="0" smtClean="0"/>
              <a:t>. IP address based interception rules can be cumbersome to manage, so we’ve made it easier to manage and maintain in-path rules. </a:t>
            </a:r>
            <a:endParaRPr lang="en-US" baseline="0" dirty="0" smtClean="0"/>
          </a:p>
          <a:p>
            <a:endParaRPr lang="en-US" baseline="0" dirty="0" smtClean="0"/>
          </a:p>
          <a:p>
            <a:r>
              <a:rPr lang="en-US" baseline="0" dirty="0" smtClean="0"/>
              <a:t>*http://</a:t>
            </a:r>
            <a:r>
              <a:rPr lang="en-US" baseline="0" dirty="0" err="1" smtClean="0"/>
              <a:t>www.winbeta.org</a:t>
            </a:r>
            <a:r>
              <a:rPr lang="en-US" baseline="0" dirty="0" smtClean="0"/>
              <a:t>/news/windows-10-continues-climb-market-share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1FE5A5-50FB-4E43-ACF2-BE6F4E4E5C83}" type="slidenum">
              <a:rPr lang="en-US" smtClean="0"/>
              <a:t>2</a:t>
            </a:fld>
            <a:endParaRPr lang="en-US"/>
          </a:p>
        </p:txBody>
      </p:sp>
    </p:spTree>
    <p:extLst>
      <p:ext uri="{BB962C8B-B14F-4D97-AF65-F5344CB8AC3E}">
        <p14:creationId xmlns:p14="http://schemas.microsoft.com/office/powerpoint/2010/main" val="16443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a:pPr>
            <a:r>
              <a:rPr lang="en-US" b="1" dirty="0" smtClean="0"/>
              <a:t>A </a:t>
            </a:r>
            <a:r>
              <a:rPr lang="en-US" b="1" dirty="0"/>
              <a:t>recent study from IDC shared that on average, companies are operating 55 remote IT locations for every ONE data center.  That’s a lot of THINGS to manage for IT.  </a:t>
            </a:r>
            <a:endParaRPr lang="en-US" b="1" dirty="0" smtClean="0"/>
          </a:p>
          <a:p>
            <a:pPr lvl="0">
              <a:defRPr/>
            </a:pPr>
            <a:r>
              <a:rPr lang="en-US" b="1" dirty="0" err="1" smtClean="0"/>
              <a:t>SteelHead</a:t>
            </a:r>
            <a:r>
              <a:rPr lang="en-US" b="1" dirty="0" smtClean="0"/>
              <a:t> continues to simplify</a:t>
            </a:r>
            <a:r>
              <a:rPr lang="en-US" b="1" baseline="0" dirty="0" smtClean="0"/>
              <a:t> managing performance across the hybrid enterprise with the following enhancements.</a:t>
            </a:r>
            <a:endParaRPr lang="en-US" b="1" dirty="0" smtClean="0"/>
          </a:p>
          <a:p>
            <a:pPr lvl="0">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Config Push Support</a:t>
            </a:r>
            <a:r>
              <a:rPr lang="en-US" b="1" baseline="0" dirty="0" smtClean="0"/>
              <a:t> - </a:t>
            </a:r>
            <a:r>
              <a:rPr lang="en-US" dirty="0" smtClean="0"/>
              <a:t>Faster configuration deployment from SCC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PSIC Auto Channel Config </a:t>
            </a:r>
            <a:r>
              <a:rPr lang="en-US" dirty="0" smtClean="0"/>
              <a:t>- Automatically</a:t>
            </a:r>
            <a:r>
              <a:rPr lang="en-US" baseline="0" dirty="0" smtClean="0"/>
              <a:t> support Interceptor cluster setup for cluster channels for path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PSIC Throughput Improvements </a:t>
            </a:r>
            <a:r>
              <a:rPr lang="en-US" dirty="0" smtClean="0"/>
              <a:t>- Path</a:t>
            </a:r>
            <a:r>
              <a:rPr lang="en-US" baseline="0" dirty="0" smtClean="0"/>
              <a:t> Selection on Interceptor bandwidth approaching 3 to 4Gbps</a:t>
            </a:r>
          </a:p>
          <a:p>
            <a:pPr marL="0" marR="0" indent="0" algn="l" defTabSz="914477" rtl="0" eaLnBrk="1" fontAlgn="auto" latinLnBrk="0" hangingPunct="1">
              <a:lnSpc>
                <a:spcPct val="100000"/>
              </a:lnSpc>
              <a:spcBef>
                <a:spcPts val="0"/>
              </a:spcBef>
              <a:spcAft>
                <a:spcPts val="0"/>
              </a:spcAft>
              <a:buClrTx/>
              <a:buSzTx/>
              <a:buFontTx/>
              <a:buNone/>
              <a:tabLst/>
              <a:defRPr/>
            </a:pPr>
            <a:r>
              <a:rPr lang="en-US" b="1" dirty="0" smtClean="0"/>
              <a:t>Probe Improvements</a:t>
            </a:r>
            <a:r>
              <a:rPr lang="en-US" b="1" baseline="0" dirty="0" smtClean="0"/>
              <a:t> </a:t>
            </a:r>
            <a:r>
              <a:rPr lang="en-US" baseline="0" dirty="0" smtClean="0"/>
              <a:t>–</a:t>
            </a:r>
          </a:p>
          <a:p>
            <a:pPr marL="171450" marR="0" indent="-171450" algn="l" defTabSz="914477" rtl="0" eaLnBrk="1" fontAlgn="auto" latinLnBrk="0" hangingPunct="1">
              <a:lnSpc>
                <a:spcPct val="100000"/>
              </a:lnSpc>
              <a:spcBef>
                <a:spcPts val="0"/>
              </a:spcBef>
              <a:spcAft>
                <a:spcPts val="0"/>
              </a:spcAft>
              <a:buClrTx/>
              <a:buSzTx/>
              <a:buFont typeface="Arial"/>
              <a:buChar char="•"/>
              <a:tabLst/>
              <a:defRPr/>
            </a:pPr>
            <a:r>
              <a:rPr lang="en-US" baseline="0" dirty="0" smtClean="0"/>
              <a:t>   </a:t>
            </a:r>
            <a:r>
              <a:rPr lang="en-US" dirty="0" err="1" smtClean="0"/>
              <a:t>QoS</a:t>
            </a:r>
            <a:r>
              <a:rPr lang="en-US" dirty="0" smtClean="0"/>
              <a:t> on Path Selection Probing</a:t>
            </a:r>
          </a:p>
          <a:p>
            <a:pPr marL="285750" indent="-285750">
              <a:buFontTx/>
              <a:buChar char="•"/>
            </a:pPr>
            <a:r>
              <a:rPr lang="en-US" dirty="0" smtClean="0"/>
              <a:t>IP Address per site is user-selectable</a:t>
            </a:r>
          </a:p>
          <a:p>
            <a:pPr marL="285750" indent="-285750">
              <a:buFontTx/>
              <a:buChar char="•"/>
            </a:pPr>
            <a:r>
              <a:rPr lang="en-US" dirty="0" smtClean="0"/>
              <a:t>Probing frequency reduced on unused paths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PS Transit Site Support - </a:t>
            </a:r>
            <a:r>
              <a:rPr lang="en-US" dirty="0" smtClean="0"/>
              <a:t>Automatically support hub sites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Scale</a:t>
            </a:r>
            <a:r>
              <a:rPr lang="en-US" b="1" baseline="0" dirty="0" smtClean="0"/>
              <a:t> to 500 </a:t>
            </a:r>
            <a:r>
              <a:rPr lang="en-US" dirty="0" smtClean="0"/>
              <a:t>Increase from 200 sites in</a:t>
            </a:r>
            <a:r>
              <a:rPr lang="en-US" baseline="0" dirty="0" smtClean="0"/>
              <a:t> 9.0/9.1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Tx/>
              <a:buNone/>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defRPr/>
            </a:pPr>
            <a:endParaRPr lang="en-US" b="1" dirty="0" smtClean="0"/>
          </a:p>
          <a:p>
            <a:pPr lvl="0">
              <a:defRPr/>
            </a:pPr>
            <a:endParaRPr lang="en-US" b="1" dirty="0" smtClean="0"/>
          </a:p>
          <a:p>
            <a:pPr lvl="0">
              <a:defRPr/>
            </a:pPr>
            <a:endParaRPr lang="en-US" b="1" dirty="0"/>
          </a:p>
          <a:p>
            <a:endParaRPr lang="en-US" dirty="0"/>
          </a:p>
          <a:p>
            <a:endParaRPr lang="en-US" dirty="0" smtClean="0">
              <a:solidFill>
                <a:schemeClr val="bg1">
                  <a:lumMod val="50000"/>
                </a:schemeClr>
              </a:solidFill>
              <a:effectLst/>
            </a:endParaRPr>
          </a:p>
          <a:p>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92287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compromise is not an option when it comes to security, SSL-based securitization of applications is no longer optional. </a:t>
            </a:r>
            <a:r>
              <a:rPr lang="en-US" sz="1200" b="1" kern="1200" dirty="0" smtClean="0">
                <a:solidFill>
                  <a:schemeClr val="tx1"/>
                </a:solidFill>
                <a:effectLst/>
                <a:latin typeface="+mn-lt"/>
                <a:ea typeface="+mn-ea"/>
                <a:cs typeface="+mn-cs"/>
              </a:rPr>
              <a:t>SSL is the new TCP</a:t>
            </a:r>
            <a:r>
              <a:rPr lang="en-US" sz="1200" kern="1200" dirty="0" smtClean="0">
                <a:solidFill>
                  <a:schemeClr val="tx1"/>
                </a:solidFill>
                <a:effectLst/>
                <a:latin typeface="+mn-lt"/>
                <a:ea typeface="+mn-ea"/>
                <a:cs typeface="+mn-cs"/>
              </a:rPr>
              <a:t>. Modern applications are encrypted, making it difficult to </a:t>
            </a:r>
            <a:r>
              <a:rPr lang="en-US" sz="1200" b="1" kern="1200" dirty="0" smtClean="0">
                <a:solidFill>
                  <a:schemeClr val="tx1"/>
                </a:solidFill>
                <a:effectLst/>
                <a:latin typeface="+mn-lt"/>
                <a:ea typeface="+mn-ea"/>
                <a:cs typeface="+mn-cs"/>
              </a:rPr>
              <a:t>identify, classify, </a:t>
            </a:r>
            <a:r>
              <a:rPr lang="en-US" sz="1200" kern="1200" dirty="0" smtClean="0">
                <a:solidFill>
                  <a:schemeClr val="tx1"/>
                </a:solidFill>
                <a:effectLst/>
                <a:latin typeface="+mn-lt"/>
                <a:ea typeface="+mn-ea"/>
                <a:cs typeface="+mn-cs"/>
              </a:rPr>
              <a:t>and appropriately </a:t>
            </a:r>
            <a:r>
              <a:rPr lang="en-US" sz="1200" b="1" kern="1200" dirty="0" smtClean="0">
                <a:solidFill>
                  <a:schemeClr val="tx1"/>
                </a:solidFill>
                <a:effectLst/>
                <a:latin typeface="+mn-lt"/>
                <a:ea typeface="+mn-ea"/>
                <a:cs typeface="+mn-cs"/>
              </a:rPr>
              <a:t>prioritize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solutions can seamlessly intercept and optimize this SSL data as if it were any other traffic. We’ve added some new enhancements to make it even easier to manage optimization of SSL traffic.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SSL </a:t>
            </a:r>
            <a:r>
              <a:rPr lang="en-US" b="1" dirty="0" smtClean="0"/>
              <a:t>Proxy Cert </a:t>
            </a:r>
            <a:r>
              <a:rPr lang="en-US" b="1" dirty="0" smtClean="0"/>
              <a:t>Enhancements </a:t>
            </a:r>
            <a:r>
              <a:rPr lang="en-US" dirty="0" smtClean="0"/>
              <a:t>supports Subject Alternate Name (SAN) field in certificates</a:t>
            </a:r>
            <a:r>
              <a:rPr lang="en-US" baseline="0" dirty="0" smtClean="0"/>
              <a:t> to reduce </a:t>
            </a:r>
            <a:r>
              <a:rPr lang="en-US" baseline="0" dirty="0" err="1" smtClean="0"/>
              <a:t>SteelHead</a:t>
            </a:r>
            <a:r>
              <a:rPr lang="en-US" baseline="0" dirty="0" smtClean="0"/>
              <a:t> administrative burden in environments with multiple security domains. </a:t>
            </a:r>
            <a:r>
              <a:rPr lang="en-US" dirty="0" smtClean="0"/>
              <a:t> Proxy </a:t>
            </a:r>
            <a:r>
              <a:rPr lang="en-US" dirty="0" smtClean="0"/>
              <a:t>selection based on wildcard SAN matching </a:t>
            </a:r>
            <a:r>
              <a:rPr lang="en-US" dirty="0" smtClean="0"/>
              <a:t>further</a:t>
            </a:r>
            <a:r>
              <a:rPr lang="en-US" baseline="0" dirty="0" smtClean="0"/>
              <a:t> helps </a:t>
            </a:r>
            <a:r>
              <a:rPr lang="en-US" dirty="0" smtClean="0"/>
              <a:t>in </a:t>
            </a:r>
            <a:r>
              <a:rPr lang="en-US" dirty="0" smtClean="0"/>
              <a:t>environments where </a:t>
            </a:r>
            <a:r>
              <a:rPr lang="en-US" dirty="0" err="1" smtClean="0"/>
              <a:t>SteelHead</a:t>
            </a:r>
            <a:r>
              <a:rPr lang="en-US" dirty="0" smtClean="0"/>
              <a:t> operators have no direct access to security certs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SSL </a:t>
            </a:r>
            <a:r>
              <a:rPr lang="en-US" b="1" dirty="0" err="1" smtClean="0"/>
              <a:t>Passthrough</a:t>
            </a:r>
            <a:r>
              <a:rPr lang="en-US" b="1" dirty="0" smtClean="0"/>
              <a:t> </a:t>
            </a:r>
            <a:r>
              <a:rPr lang="en-US" dirty="0" smtClean="0"/>
              <a:t>Changes</a:t>
            </a:r>
            <a:r>
              <a:rPr lang="en-US" baseline="0" dirty="0" smtClean="0"/>
              <a:t> behavior of </a:t>
            </a:r>
            <a:r>
              <a:rPr lang="en-US" baseline="0" dirty="0" err="1" smtClean="0"/>
              <a:t>SteelHead</a:t>
            </a:r>
            <a:r>
              <a:rPr lang="en-US" baseline="0" dirty="0" smtClean="0"/>
              <a:t> to pass through traffic when proxy cert expires (previously blocked traffic).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err="1" smtClean="0"/>
              <a:t>Gemalto</a:t>
            </a:r>
            <a:r>
              <a:rPr lang="en-US" b="1" dirty="0" smtClean="0"/>
              <a:t> </a:t>
            </a:r>
            <a:r>
              <a:rPr lang="en-US" b="1" dirty="0" smtClean="0"/>
              <a:t>HSM </a:t>
            </a:r>
            <a:r>
              <a:rPr lang="en-US" dirty="0" smtClean="0"/>
              <a:t>allows</a:t>
            </a:r>
            <a:r>
              <a:rPr lang="en-US" baseline="0" dirty="0" smtClean="0"/>
              <a:t> certs to be stored in an approved third party hardware </a:t>
            </a:r>
            <a:r>
              <a:rPr lang="en-US" baseline="0" dirty="0" smtClean="0"/>
              <a:t>device (this integration is for </a:t>
            </a:r>
            <a:r>
              <a:rPr lang="en-US" baseline="0" dirty="0" err="1" smtClean="0"/>
              <a:t>Gemalto</a:t>
            </a:r>
            <a:r>
              <a:rPr lang="en-US" baseline="0" dirty="0" smtClean="0"/>
              <a:t>), </a:t>
            </a:r>
            <a:r>
              <a:rPr lang="en-US" baseline="0" dirty="0" smtClean="0"/>
              <a:t>rather than the </a:t>
            </a:r>
            <a:r>
              <a:rPr lang="en-US" baseline="0" dirty="0" err="1" smtClean="0"/>
              <a:t>SteelHead</a:t>
            </a:r>
            <a:r>
              <a:rPr lang="en-US" baseline="0" dirty="0" smtClean="0"/>
              <a:t> </a:t>
            </a:r>
            <a:r>
              <a:rPr lang="en-US" baseline="0" dirty="0" err="1" smtClean="0"/>
              <a:t>SecureVault</a:t>
            </a:r>
            <a:r>
              <a:rPr lang="en-US" baseline="0" dirty="0" smtClean="0"/>
              <a:t>. This provides vetted integration with the HSM provider, </a:t>
            </a:r>
            <a:r>
              <a:rPr lang="en-US" baseline="0" dirty="0" err="1" smtClean="0"/>
              <a:t>Gemalto</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TLS </a:t>
            </a:r>
            <a:r>
              <a:rPr lang="en-US" dirty="0" smtClean="0"/>
              <a:t>Support latest TLS version in release</a:t>
            </a:r>
          </a:p>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4</a:t>
            </a:fld>
            <a:endParaRPr lang="en-US"/>
          </a:p>
        </p:txBody>
      </p:sp>
    </p:spTree>
    <p:extLst>
      <p:ext uri="{BB962C8B-B14F-4D97-AF65-F5344CB8AC3E}">
        <p14:creationId xmlns:p14="http://schemas.microsoft.com/office/powerpoint/2010/main" val="31174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virtual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products have been offered for VMware </a:t>
            </a:r>
            <a:r>
              <a:rPr lang="en-US" sz="1200" kern="1200" dirty="0" err="1" smtClean="0">
                <a:solidFill>
                  <a:schemeClr val="tx1"/>
                </a:solidFill>
                <a:effectLst/>
                <a:latin typeface="+mn-lt"/>
                <a:ea typeface="+mn-ea"/>
                <a:cs typeface="+mn-cs"/>
              </a:rPr>
              <a:t>vSphere</a:t>
            </a:r>
            <a:r>
              <a:rPr lang="en-US" sz="1200" kern="1200" dirty="0" smtClean="0">
                <a:solidFill>
                  <a:schemeClr val="tx1"/>
                </a:solidFill>
                <a:effectLst/>
                <a:latin typeface="+mn-lt"/>
                <a:ea typeface="+mn-ea"/>
                <a:cs typeface="+mn-cs"/>
              </a:rPr>
              <a:t> and Microsoft Hyper-V hypervisors. With </a:t>
            </a:r>
            <a:r>
              <a:rPr lang="en-US" sz="1200" kern="1200" dirty="0" err="1" smtClean="0">
                <a:solidFill>
                  <a:schemeClr val="tx1"/>
                </a:solidFill>
                <a:effectLst/>
                <a:latin typeface="+mn-lt"/>
                <a:ea typeface="+mn-ea"/>
                <a:cs typeface="+mn-cs"/>
              </a:rPr>
              <a:t>SteelHead</a:t>
            </a:r>
            <a:r>
              <a:rPr lang="en-US" sz="1200" kern="1200" baseline="0" dirty="0" smtClean="0">
                <a:solidFill>
                  <a:schemeClr val="tx1"/>
                </a:solidFill>
                <a:effectLst/>
                <a:latin typeface="+mn-lt"/>
                <a:ea typeface="+mn-ea"/>
                <a:cs typeface="+mn-cs"/>
              </a:rPr>
              <a:t> 9.2</a:t>
            </a:r>
            <a:r>
              <a:rPr lang="en-US" sz="1200" kern="1200" dirty="0" smtClean="0">
                <a:solidFill>
                  <a:schemeClr val="tx1"/>
                </a:solidFill>
                <a:effectLst/>
                <a:latin typeface="+mn-lt"/>
                <a:ea typeface="+mn-ea"/>
                <a:cs typeface="+mn-cs"/>
              </a:rPr>
              <a:t> we will now also offer the ability to run a virtual </a:t>
            </a: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on a KVM (Kernel-based Virtual Machine)  hypervisor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KVM is included in the standard Linux distributions. KVM is open source software.</a:t>
            </a:r>
            <a:endParaRPr lang="en-US" dirty="0"/>
          </a:p>
        </p:txBody>
      </p:sp>
      <p:sp>
        <p:nvSpPr>
          <p:cNvPr id="4" name="Slide Number Placeholder 3"/>
          <p:cNvSpPr>
            <a:spLocks noGrp="1"/>
          </p:cNvSpPr>
          <p:nvPr>
            <p:ph type="sldNum" sz="quarter" idx="10"/>
          </p:nvPr>
        </p:nvSpPr>
        <p:spPr/>
        <p:txBody>
          <a:bodyPr/>
          <a:lstStyle/>
          <a:p>
            <a:fld id="{4D1FE5A5-50FB-4E43-ACF2-BE6F4E4E5C83}" type="slidenum">
              <a:rPr lang="en-US" smtClean="0"/>
              <a:t>5</a:t>
            </a:fld>
            <a:endParaRPr lang="en-US"/>
          </a:p>
        </p:txBody>
      </p:sp>
    </p:spTree>
    <p:extLst>
      <p:ext uri="{BB962C8B-B14F-4D97-AF65-F5344CB8AC3E}">
        <p14:creationId xmlns:p14="http://schemas.microsoft.com/office/powerpoint/2010/main" val="186459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1FE5A5-50FB-4E43-ACF2-BE6F4E4E5C83}" type="slidenum">
              <a:rPr lang="en-US" smtClean="0"/>
              <a:t>6</a:t>
            </a:fld>
            <a:endParaRPr lang="en-US"/>
          </a:p>
        </p:txBody>
      </p:sp>
    </p:spTree>
    <p:extLst>
      <p:ext uri="{BB962C8B-B14F-4D97-AF65-F5344CB8AC3E}">
        <p14:creationId xmlns:p14="http://schemas.microsoft.com/office/powerpoint/2010/main" val="387090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3276" y="1221258"/>
            <a:ext cx="8436736" cy="2819400"/>
          </a:xfrm>
        </p:spPr>
        <p:txBody>
          <a:bodyPr/>
          <a:lstStyle>
            <a:lvl1pPr>
              <a:lnSpc>
                <a:spcPct val="85000"/>
              </a:lnSpc>
              <a:defRPr sz="6600">
                <a:solidFill>
                  <a:schemeClr val="bg1"/>
                </a:solidFill>
              </a:defRPr>
            </a:lvl1pPr>
          </a:lstStyle>
          <a:p>
            <a:endParaRPr lang="en-US" dirty="0"/>
          </a:p>
        </p:txBody>
      </p:sp>
      <p:sp>
        <p:nvSpPr>
          <p:cNvPr id="22" name="Subtitle 2"/>
          <p:cNvSpPr>
            <a:spLocks noGrp="1"/>
          </p:cNvSpPr>
          <p:nvPr>
            <p:ph type="subTitle" idx="1"/>
          </p:nvPr>
        </p:nvSpPr>
        <p:spPr bwMode="gray">
          <a:xfrm>
            <a:off x="575738" y="4703802"/>
            <a:ext cx="8532178" cy="533400"/>
          </a:xfrm>
        </p:spPr>
        <p:txBody>
          <a:bodyPr>
            <a:noAutofit/>
          </a:bodyPr>
          <a:lstStyle>
            <a:lvl1pPr marL="0" indent="0" algn="l">
              <a:buNone/>
              <a:defRPr sz="3600">
                <a:solidFill>
                  <a:schemeClr val="accent2"/>
                </a:solidFill>
              </a:defRPr>
            </a:lvl1pPr>
            <a:lvl2pPr marL="457239" indent="0" algn="ctr">
              <a:buNone/>
              <a:defRPr>
                <a:solidFill>
                  <a:schemeClr val="tx1">
                    <a:tint val="75000"/>
                  </a:schemeClr>
                </a:solidFill>
              </a:defRPr>
            </a:lvl2pPr>
            <a:lvl3pPr marL="914477" indent="0" algn="ctr">
              <a:buNone/>
              <a:defRPr>
                <a:solidFill>
                  <a:schemeClr val="tx1">
                    <a:tint val="75000"/>
                  </a:schemeClr>
                </a:solidFill>
              </a:defRPr>
            </a:lvl3pPr>
            <a:lvl4pPr marL="1371713" indent="0" algn="ctr">
              <a:buNone/>
              <a:defRPr>
                <a:solidFill>
                  <a:schemeClr val="tx1">
                    <a:tint val="75000"/>
                  </a:schemeClr>
                </a:solidFill>
              </a:defRPr>
            </a:lvl4pPr>
            <a:lvl5pPr marL="1828953" indent="0" algn="ctr">
              <a:buNone/>
              <a:defRPr>
                <a:solidFill>
                  <a:schemeClr val="tx1">
                    <a:tint val="75000"/>
                  </a:schemeClr>
                </a:solidFill>
              </a:defRPr>
            </a:lvl5pPr>
            <a:lvl6pPr marL="2286190" indent="0" algn="ctr">
              <a:buNone/>
              <a:defRPr>
                <a:solidFill>
                  <a:schemeClr val="tx1">
                    <a:tint val="75000"/>
                  </a:schemeClr>
                </a:solidFill>
              </a:defRPr>
            </a:lvl6pPr>
            <a:lvl7pPr marL="2743427" indent="0" algn="ctr">
              <a:buNone/>
              <a:defRPr>
                <a:solidFill>
                  <a:schemeClr val="tx1">
                    <a:tint val="75000"/>
                  </a:schemeClr>
                </a:solidFill>
              </a:defRPr>
            </a:lvl7pPr>
            <a:lvl8pPr marL="3200666" indent="0" algn="ctr">
              <a:buNone/>
              <a:defRPr>
                <a:solidFill>
                  <a:schemeClr val="tx1">
                    <a:tint val="75000"/>
                  </a:schemeClr>
                </a:solidFill>
              </a:defRPr>
            </a:lvl8pPr>
            <a:lvl9pPr marL="3657901" indent="0" algn="ctr">
              <a:buNone/>
              <a:defRPr>
                <a:solidFill>
                  <a:schemeClr val="tx1">
                    <a:tint val="75000"/>
                  </a:schemeClr>
                </a:solidFill>
              </a:defRPr>
            </a:lvl9pPr>
          </a:lstStyle>
          <a:p>
            <a:endParaRPr lang="en-US" dirty="0"/>
          </a:p>
        </p:txBody>
      </p:sp>
      <p:sp>
        <p:nvSpPr>
          <p:cNvPr id="24" name="Text Placeholder 2"/>
          <p:cNvSpPr>
            <a:spLocks noGrp="1"/>
          </p:cNvSpPr>
          <p:nvPr userDrawn="1">
            <p:ph type="body" idx="10"/>
          </p:nvPr>
        </p:nvSpPr>
        <p:spPr bwMode="gray">
          <a:xfrm>
            <a:off x="609447" y="5476101"/>
            <a:ext cx="8532971" cy="741378"/>
          </a:xfrm>
        </p:spPr>
        <p:txBody>
          <a:bodyPr anchor="t">
            <a:noAutofit/>
          </a:bodyPr>
          <a:lstStyle>
            <a:lvl1pPr marL="0" indent="0">
              <a:buNone/>
              <a:defRPr sz="2000" b="0" baseline="0">
                <a:solidFill>
                  <a:schemeClr val="accent4"/>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grpSp>
        <p:nvGrpSpPr>
          <p:cNvPr id="29" name="Group 4"/>
          <p:cNvGrpSpPr>
            <a:grpSpLocks noChangeAspect="1"/>
          </p:cNvGrpSpPr>
          <p:nvPr userDrawn="1"/>
        </p:nvGrpSpPr>
        <p:grpSpPr bwMode="auto">
          <a:xfrm>
            <a:off x="2" y="4391463"/>
            <a:ext cx="12188826" cy="113168"/>
            <a:chOff x="-889" y="2103"/>
            <a:chExt cx="9456" cy="115"/>
          </a:xfrm>
        </p:grpSpPr>
        <p:sp>
          <p:nvSpPr>
            <p:cNvPr id="30" name="Rectangle 5"/>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6" name="Rectangle 6"/>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7" name="Rectangle 7"/>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grpSp>
        <p:nvGrpSpPr>
          <p:cNvPr id="38" name="Group 37"/>
          <p:cNvGrpSpPr/>
          <p:nvPr userDrawn="1"/>
        </p:nvGrpSpPr>
        <p:grpSpPr bwMode="gray">
          <a:xfrm>
            <a:off x="9980612" y="5742432"/>
            <a:ext cx="1802586" cy="513194"/>
            <a:chOff x="-3205163" y="1597025"/>
            <a:chExt cx="2905125" cy="827088"/>
          </a:xfrm>
          <a:solidFill>
            <a:schemeClr val="accent1"/>
          </a:solidFill>
        </p:grpSpPr>
        <p:sp>
          <p:nvSpPr>
            <p:cNvPr id="39"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Picture Placeholder 5"/>
          <p:cNvSpPr>
            <a:spLocks noGrp="1"/>
          </p:cNvSpPr>
          <p:nvPr>
            <p:ph type="pic" sz="quarter" idx="11"/>
          </p:nvPr>
        </p:nvSpPr>
        <p:spPr bwMode="gray">
          <a:xfrm>
            <a:off x="0" y="0"/>
            <a:ext cx="12188825" cy="4391463"/>
          </a:xfrm>
        </p:spPr>
        <p:txBody>
          <a:bodyPr/>
          <a:lstStyle/>
          <a:p>
            <a:endParaRPr lang="en-US" dirty="0"/>
          </a:p>
        </p:txBody>
      </p:sp>
    </p:spTree>
    <p:extLst>
      <p:ext uri="{BB962C8B-B14F-4D97-AF65-F5344CB8AC3E}">
        <p14:creationId xmlns:p14="http://schemas.microsoft.com/office/powerpoint/2010/main" val="27725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22" name="Rectangle 21"/>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46" name="Picture Placeholder 7"/>
          <p:cNvSpPr>
            <a:spLocks noGrp="1"/>
          </p:cNvSpPr>
          <p:nvPr>
            <p:ph type="pic" sz="quarter" idx="16"/>
          </p:nvPr>
        </p:nvSpPr>
        <p:spPr bwMode="gray">
          <a:xfrm>
            <a:off x="-4573" y="3429000"/>
            <a:ext cx="8133600" cy="3429000"/>
          </a:xfrm>
        </p:spPr>
        <p:txBody>
          <a:bodyPr/>
          <a:lstStyle/>
          <a:p>
            <a:endParaRPr lang="en-US" dirty="0"/>
          </a:p>
        </p:txBody>
      </p:sp>
      <p:sp>
        <p:nvSpPr>
          <p:cNvPr id="47" name="Picture Placeholder 7"/>
          <p:cNvSpPr>
            <a:spLocks noGrp="1"/>
          </p:cNvSpPr>
          <p:nvPr>
            <p:ph type="pic" sz="quarter" idx="17"/>
          </p:nvPr>
        </p:nvSpPr>
        <p:spPr bwMode="gray">
          <a:xfrm>
            <a:off x="4069228" y="0"/>
            <a:ext cx="8119597" cy="3429000"/>
          </a:xfrm>
        </p:spPr>
        <p:txBody>
          <a:bodyPr/>
          <a:lstStyle/>
          <a:p>
            <a:endParaRPr lang="en-US" dirty="0"/>
          </a:p>
        </p:txBody>
      </p:sp>
      <p:sp>
        <p:nvSpPr>
          <p:cNvPr id="48" name="Picture Placeholder 7"/>
          <p:cNvSpPr>
            <a:spLocks noGrp="1"/>
          </p:cNvSpPr>
          <p:nvPr>
            <p:ph type="pic" sz="quarter" idx="18"/>
          </p:nvPr>
        </p:nvSpPr>
        <p:spPr bwMode="gray">
          <a:xfrm>
            <a:off x="8129025" y="3429000"/>
            <a:ext cx="4059798" cy="3429000"/>
          </a:xfrm>
        </p:spPr>
        <p:txBody>
          <a:bodyPr/>
          <a:lstStyle/>
          <a:p>
            <a:endParaRPr lang="en-US" dirty="0"/>
          </a:p>
        </p:txBody>
      </p:sp>
      <p:sp>
        <p:nvSpPr>
          <p:cNvPr id="49" name="Text Placeholder 2"/>
          <p:cNvSpPr>
            <a:spLocks noGrp="1"/>
          </p:cNvSpPr>
          <p:nvPr>
            <p:ph type="body" idx="12"/>
          </p:nvPr>
        </p:nvSpPr>
        <p:spPr bwMode="gray">
          <a:xfrm>
            <a:off x="402565" y="1524010"/>
            <a:ext cx="3405850" cy="1338335"/>
          </a:xfrm>
        </p:spPr>
        <p:txBody>
          <a:bodyPr anchor="t" anchorCtr="0">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51" name="Text Placeholder 2"/>
          <p:cNvSpPr>
            <a:spLocks noGrp="1"/>
          </p:cNvSpPr>
          <p:nvPr>
            <p:ph type="body" idx="19"/>
          </p:nvPr>
        </p:nvSpPr>
        <p:spPr bwMode="gray">
          <a:xfrm>
            <a:off x="402565" y="609600"/>
            <a:ext cx="3405850" cy="762000"/>
          </a:xfrm>
        </p:spPr>
        <p:txBody>
          <a:bodyPr anchor="t" anchorCtr="0">
            <a:noAutofit/>
          </a:bodyPr>
          <a:lstStyle>
            <a:lvl1pPr marL="0" indent="0">
              <a:buNone/>
              <a:defRPr sz="2801" b="0">
                <a:solidFill>
                  <a:schemeClr val="accent2"/>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16" name="Rectangle 15"/>
          <p:cNvSpPr/>
          <p:nvPr userDrawn="1"/>
        </p:nvSpPr>
        <p:spPr bwMode="gray">
          <a:xfrm>
            <a:off x="2" y="0"/>
            <a:ext cx="4067864" cy="109728"/>
          </a:xfrm>
          <a:prstGeom prst="rect">
            <a:avLst/>
          </a:prstGeom>
          <a:solidFill>
            <a:schemeClr val="accent1"/>
          </a:solidFill>
          <a:ln w="25400" cap="flat" cmpd="sng" algn="ctr">
            <a:noFill/>
            <a:prstDash val="solid"/>
          </a:ln>
          <a:effectLst/>
        </p:spPr>
        <p:txBody>
          <a:bodyPr lIns="0" tIns="0" rIns="0" bIns="0" rtlCol="0" anchor="ctr"/>
          <a:lstStyle/>
          <a:p>
            <a:pPr marL="0" marR="0" lvl="0" indent="0" algn="ctr" defTabSz="914477"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239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hoto Collage No Text">
    <p:spTree>
      <p:nvGrpSpPr>
        <p:cNvPr id="1" name=""/>
        <p:cNvGrpSpPr/>
        <p:nvPr/>
      </p:nvGrpSpPr>
      <p:grpSpPr>
        <a:xfrm>
          <a:off x="0" y="0"/>
          <a:ext cx="0" cy="0"/>
          <a:chOff x="0" y="0"/>
          <a:chExt cx="0" cy="0"/>
        </a:xfrm>
      </p:grpSpPr>
      <p:sp>
        <p:nvSpPr>
          <p:cNvPr id="22" name="Rectangle 21"/>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46" name="Picture Placeholder 7"/>
          <p:cNvSpPr>
            <a:spLocks noGrp="1"/>
          </p:cNvSpPr>
          <p:nvPr>
            <p:ph type="pic" sz="quarter" idx="16"/>
          </p:nvPr>
        </p:nvSpPr>
        <p:spPr bwMode="gray">
          <a:xfrm>
            <a:off x="-4573" y="3429000"/>
            <a:ext cx="8133600" cy="3429000"/>
          </a:xfrm>
        </p:spPr>
        <p:txBody>
          <a:bodyPr/>
          <a:lstStyle/>
          <a:p>
            <a:endParaRPr lang="en-US" dirty="0"/>
          </a:p>
        </p:txBody>
      </p:sp>
      <p:sp>
        <p:nvSpPr>
          <p:cNvPr id="47" name="Picture Placeholder 7"/>
          <p:cNvSpPr>
            <a:spLocks noGrp="1"/>
          </p:cNvSpPr>
          <p:nvPr>
            <p:ph type="pic" sz="quarter" idx="17"/>
          </p:nvPr>
        </p:nvSpPr>
        <p:spPr bwMode="gray">
          <a:xfrm>
            <a:off x="3" y="0"/>
            <a:ext cx="8129116" cy="3429000"/>
          </a:xfrm>
        </p:spPr>
        <p:txBody>
          <a:bodyPr/>
          <a:lstStyle/>
          <a:p>
            <a:endParaRPr lang="en-US" dirty="0"/>
          </a:p>
        </p:txBody>
      </p:sp>
      <p:sp>
        <p:nvSpPr>
          <p:cNvPr id="48" name="Picture Placeholder 7"/>
          <p:cNvSpPr>
            <a:spLocks noGrp="1"/>
          </p:cNvSpPr>
          <p:nvPr>
            <p:ph type="pic" sz="quarter" idx="18"/>
          </p:nvPr>
        </p:nvSpPr>
        <p:spPr bwMode="gray">
          <a:xfrm>
            <a:off x="8129025" y="-10048"/>
            <a:ext cx="4059798" cy="6868048"/>
          </a:xfrm>
        </p:spPr>
        <p:txBody>
          <a:bodyPr/>
          <a:lstStyle/>
          <a:p>
            <a:endParaRPr lang="en-US" dirty="0"/>
          </a:p>
        </p:txBody>
      </p:sp>
    </p:spTree>
    <p:extLst>
      <p:ext uri="{BB962C8B-B14F-4D97-AF65-F5344CB8AC3E}">
        <p14:creationId xmlns:p14="http://schemas.microsoft.com/office/powerpoint/2010/main" val="17928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Rectangle 3"/>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6" name="Picture Placeholder 5"/>
          <p:cNvSpPr>
            <a:spLocks noGrp="1"/>
          </p:cNvSpPr>
          <p:nvPr>
            <p:ph type="pic" sz="quarter" idx="11"/>
          </p:nvPr>
        </p:nvSpPr>
        <p:spPr bwMode="gray">
          <a:xfrm>
            <a:off x="0" y="0"/>
            <a:ext cx="12188825" cy="6858000"/>
          </a:xfrm>
        </p:spPr>
        <p:txBody>
          <a:bodyPr/>
          <a:lstStyle/>
          <a:p>
            <a:endParaRPr lang="en-US" dirty="0"/>
          </a:p>
        </p:txBody>
      </p:sp>
      <p:sp>
        <p:nvSpPr>
          <p:cNvPr id="12" name="Text Placeholder 2"/>
          <p:cNvSpPr>
            <a:spLocks noGrp="1"/>
          </p:cNvSpPr>
          <p:nvPr>
            <p:ph type="body" idx="1"/>
          </p:nvPr>
        </p:nvSpPr>
        <p:spPr bwMode="gray">
          <a:xfrm>
            <a:off x="-76995" y="3962400"/>
            <a:ext cx="7695406" cy="1997242"/>
          </a:xfrm>
          <a:blipFill>
            <a:blip r:embed="rId2" cstate="email">
              <a:extLst>
                <a:ext uri="{28A0092B-C50C-407E-A947-70E740481C1C}">
                  <a14:useLocalDpi xmlns:a14="http://schemas.microsoft.com/office/drawing/2010/main"/>
                </a:ext>
              </a:extLst>
            </a:blip>
            <a:stretch>
              <a:fillRect l="1" t="2" r="-534" b="-535"/>
            </a:stretch>
          </a:blipFill>
        </p:spPr>
        <p:txBody>
          <a:bodyPr lIns="685800" tIns="274320" rIns="548640" bIns="274320" anchor="ctr">
            <a:noAutofit/>
          </a:bodyPr>
          <a:lstStyle>
            <a:lvl1pPr marL="0" indent="0">
              <a:buNone/>
              <a:defRPr sz="3201" b="0" baseline="0"/>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grpSp>
        <p:nvGrpSpPr>
          <p:cNvPr id="5" name="Group 4"/>
          <p:cNvGrpSpPr>
            <a:grpSpLocks noChangeAspect="1"/>
          </p:cNvGrpSpPr>
          <p:nvPr userDrawn="1"/>
        </p:nvGrpSpPr>
        <p:grpSpPr bwMode="auto">
          <a:xfrm>
            <a:off x="0" y="3962400"/>
            <a:ext cx="7618412" cy="113168"/>
            <a:chOff x="-889" y="2103"/>
            <a:chExt cx="9456" cy="115"/>
          </a:xfrm>
        </p:grpSpPr>
        <p:sp>
          <p:nvSpPr>
            <p:cNvPr id="7" name="Rectangle 6"/>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8" name="Rectangle 7"/>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9" name="Rectangle 8"/>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28172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Slide">
    <p:spTree>
      <p:nvGrpSpPr>
        <p:cNvPr id="1" name=""/>
        <p:cNvGrpSpPr/>
        <p:nvPr/>
      </p:nvGrpSpPr>
      <p:grpSpPr>
        <a:xfrm>
          <a:off x="0" y="0"/>
          <a:ext cx="0" cy="0"/>
          <a:chOff x="0" y="0"/>
          <a:chExt cx="0" cy="0"/>
        </a:xfrm>
      </p:grpSpPr>
      <p:sp>
        <p:nvSpPr>
          <p:cNvPr id="2" name="Rectangle 1"/>
          <p:cNvSpPr/>
          <p:nvPr userDrawn="1"/>
        </p:nvSpPr>
        <p:spPr bwMode="gray">
          <a:xfrm>
            <a:off x="1" y="104513"/>
            <a:ext cx="12183035" cy="6223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p:nvPr>
        </p:nvSpPr>
        <p:spPr bwMode="gray">
          <a:xfrm>
            <a:off x="553276" y="36014"/>
            <a:ext cx="10960508" cy="1143000"/>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28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grpSp>
        <p:nvGrpSpPr>
          <p:cNvPr id="2" name="Group 1"/>
          <p:cNvGrpSpPr/>
          <p:nvPr userDrawn="1"/>
        </p:nvGrpSpPr>
        <p:grpSpPr bwMode="gray">
          <a:xfrm>
            <a:off x="-2" y="-1"/>
            <a:ext cx="12188828" cy="5128945"/>
            <a:chOff x="-2" y="-1"/>
            <a:chExt cx="12188827" cy="5128945"/>
          </a:xfrm>
        </p:grpSpPr>
        <p:sp>
          <p:nvSpPr>
            <p:cNvPr id="16" name="Rectangle 15"/>
            <p:cNvSpPr/>
            <p:nvPr userDrawn="1"/>
          </p:nvSpPr>
          <p:spPr bwMode="gray">
            <a:xfrm>
              <a:off x="2917961" y="-1"/>
              <a:ext cx="9270864" cy="5128945"/>
            </a:xfrm>
            <a:prstGeom prst="rect">
              <a:avLst/>
            </a:prstGeom>
            <a:solidFill>
              <a:srgbClr val="FDB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a:solidFill>
                  <a:schemeClr val="tx1"/>
                </a:solidFill>
              </a:endParaRPr>
            </a:p>
          </p:txBody>
        </p:sp>
        <p:sp>
          <p:nvSpPr>
            <p:cNvPr id="19" name="Rectangle 18"/>
            <p:cNvSpPr/>
            <p:nvPr userDrawn="1"/>
          </p:nvSpPr>
          <p:spPr bwMode="gray">
            <a:xfrm>
              <a:off x="-2" y="-1"/>
              <a:ext cx="2918235" cy="5128945"/>
            </a:xfrm>
            <a:prstGeom prst="rect">
              <a:avLst/>
            </a:prstGeom>
            <a:solidFill>
              <a:srgbClr val="FF6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dirty="0"/>
            </a:p>
          </p:txBody>
        </p:sp>
      </p:grpSp>
      <p:sp>
        <p:nvSpPr>
          <p:cNvPr id="7" name="Freeform 8"/>
          <p:cNvSpPr>
            <a:spLocks/>
          </p:cNvSpPr>
          <p:nvPr userDrawn="1"/>
        </p:nvSpPr>
        <p:spPr bwMode="gray">
          <a:xfrm>
            <a:off x="2689"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FA521E"/>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9"/>
          <p:cNvSpPr>
            <a:spLocks/>
          </p:cNvSpPr>
          <p:nvPr userDrawn="1"/>
        </p:nvSpPr>
        <p:spPr bwMode="gray">
          <a:xfrm>
            <a:off x="2917961" y="344618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rgbClr val="FAB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10"/>
          <p:cNvSpPr>
            <a:spLocks/>
          </p:cNvSpPr>
          <p:nvPr userDrawn="1"/>
        </p:nvSpPr>
        <p:spPr bwMode="gray">
          <a:xfrm>
            <a:off x="2917963" y="-1"/>
            <a:ext cx="8870820" cy="5128946"/>
          </a:xfrm>
          <a:custGeom>
            <a:avLst/>
            <a:gdLst>
              <a:gd name="T0" fmla="*/ 2794 w 2794"/>
              <a:gd name="T1" fmla="*/ 1615 h 1615"/>
              <a:gd name="T2" fmla="*/ 1132 w 2794"/>
              <a:gd name="T3" fmla="*/ 1615 h 1615"/>
              <a:gd name="T4" fmla="*/ 0 w 2794"/>
              <a:gd name="T5" fmla="*/ 1085 h 1615"/>
              <a:gd name="T6" fmla="*/ 0 w 2794"/>
              <a:gd name="T7" fmla="*/ 0 h 1615"/>
              <a:gd name="T8" fmla="*/ 1466 w 2794"/>
              <a:gd name="T9" fmla="*/ 0 h 1615"/>
              <a:gd name="T10" fmla="*/ 2794 w 2794"/>
              <a:gd name="T11" fmla="*/ 1615 h 1615"/>
            </a:gdLst>
            <a:ahLst/>
            <a:cxnLst>
              <a:cxn ang="0">
                <a:pos x="T0" y="T1"/>
              </a:cxn>
              <a:cxn ang="0">
                <a:pos x="T2" y="T3"/>
              </a:cxn>
              <a:cxn ang="0">
                <a:pos x="T4" y="T5"/>
              </a:cxn>
              <a:cxn ang="0">
                <a:pos x="T6" y="T7"/>
              </a:cxn>
              <a:cxn ang="0">
                <a:pos x="T8" y="T9"/>
              </a:cxn>
              <a:cxn ang="0">
                <a:pos x="T10" y="T11"/>
              </a:cxn>
            </a:cxnLst>
            <a:rect l="0" t="0" r="r" b="b"/>
            <a:pathLst>
              <a:path w="2794" h="1615">
                <a:moveTo>
                  <a:pt x="2794" y="1615"/>
                </a:moveTo>
                <a:cubicBezTo>
                  <a:pt x="1132" y="1615"/>
                  <a:pt x="1132" y="1615"/>
                  <a:pt x="1132" y="1615"/>
                </a:cubicBezTo>
                <a:cubicBezTo>
                  <a:pt x="862" y="1291"/>
                  <a:pt x="455" y="1085"/>
                  <a:pt x="0" y="1085"/>
                </a:cubicBezTo>
                <a:cubicBezTo>
                  <a:pt x="0" y="0"/>
                  <a:pt x="0" y="0"/>
                  <a:pt x="0" y="0"/>
                </a:cubicBezTo>
                <a:cubicBezTo>
                  <a:pt x="1466" y="0"/>
                  <a:pt x="1466" y="0"/>
                  <a:pt x="1466" y="0"/>
                </a:cubicBezTo>
                <a:cubicBezTo>
                  <a:pt x="2085" y="356"/>
                  <a:pt x="2562" y="929"/>
                  <a:pt x="2794" y="161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11"/>
          <p:cNvSpPr>
            <a:spLocks/>
          </p:cNvSpPr>
          <p:nvPr userDrawn="1"/>
        </p:nvSpPr>
        <p:spPr bwMode="gray">
          <a:xfrm>
            <a:off x="7572460"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F5A5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12"/>
          <p:cNvSpPr>
            <a:spLocks/>
          </p:cNvSpPr>
          <p:nvPr userDrawn="1"/>
        </p:nvSpPr>
        <p:spPr bwMode="gray">
          <a:xfrm>
            <a:off x="6" y="1362889"/>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3"/>
          <p:cNvSpPr>
            <a:spLocks/>
          </p:cNvSpPr>
          <p:nvPr userDrawn="1"/>
        </p:nvSpPr>
        <p:spPr bwMode="gray">
          <a:xfrm>
            <a:off x="1720678" y="1362889"/>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4"/>
          <p:cNvSpPr>
            <a:spLocks/>
          </p:cNvSpPr>
          <p:nvPr userDrawn="1"/>
        </p:nvSpPr>
        <p:spPr bwMode="gray">
          <a:xfrm>
            <a:off x="1828197" y="3201560"/>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Text Placeholder 2"/>
          <p:cNvSpPr>
            <a:spLocks noGrp="1"/>
          </p:cNvSpPr>
          <p:nvPr userDrawn="1">
            <p:ph type="body" idx="1"/>
          </p:nvPr>
        </p:nvSpPr>
        <p:spPr bwMode="gray">
          <a:xfrm>
            <a:off x="2918233" y="-1"/>
            <a:ext cx="9273768" cy="5128945"/>
          </a:xfrm>
        </p:spPr>
        <p:txBody>
          <a:bodyPr lIns="548640" tIns="731520" rIns="1097280" bIns="731520" anchor="ctr" anchorCtr="0">
            <a:noAutofit/>
          </a:bodyPr>
          <a:lstStyle>
            <a:lvl1pPr marL="0" indent="0">
              <a:lnSpc>
                <a:spcPct val="90000"/>
              </a:lnSpc>
              <a:buNone/>
              <a:defRPr sz="4000" b="0">
                <a:solidFill>
                  <a:srgbClr val="FFFFFF"/>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4" name="Text Placeholder 2"/>
          <p:cNvSpPr>
            <a:spLocks noGrp="1"/>
          </p:cNvSpPr>
          <p:nvPr userDrawn="1">
            <p:ph type="body" idx="10"/>
          </p:nvPr>
        </p:nvSpPr>
        <p:spPr bwMode="gray">
          <a:xfrm>
            <a:off x="3351212" y="5424620"/>
            <a:ext cx="5859162" cy="381000"/>
          </a:xfrm>
        </p:spPr>
        <p:txBody>
          <a:bodyPr anchor="t">
            <a:noAutofit/>
          </a:bodyPr>
          <a:lstStyle>
            <a:lvl1pPr marL="0" indent="0">
              <a:buNone/>
              <a:defRPr sz="2801" b="0">
                <a:solidFill>
                  <a:schemeClr val="accent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25" name="Text Placeholder 2"/>
          <p:cNvSpPr>
            <a:spLocks noGrp="1"/>
          </p:cNvSpPr>
          <p:nvPr userDrawn="1">
            <p:ph type="body" idx="11"/>
          </p:nvPr>
        </p:nvSpPr>
        <p:spPr bwMode="gray">
          <a:xfrm>
            <a:off x="3351212" y="5861352"/>
            <a:ext cx="5859162" cy="381000"/>
          </a:xfrm>
        </p:spPr>
        <p:txBody>
          <a:bodyPr anchor="t">
            <a:noAutofit/>
          </a:bodyPr>
          <a:lstStyle>
            <a:lvl1pPr marL="0" indent="0">
              <a:buNone/>
              <a:defRPr sz="2399" b="0">
                <a:solidFill>
                  <a:srgbClr val="A6A6A6"/>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88969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grpSp>
        <p:nvGrpSpPr>
          <p:cNvPr id="5" name="Group 4"/>
          <p:cNvGrpSpPr/>
          <p:nvPr userDrawn="1"/>
        </p:nvGrpSpPr>
        <p:grpSpPr bwMode="gray">
          <a:xfrm>
            <a:off x="-2" y="-1"/>
            <a:ext cx="12188828" cy="5128945"/>
            <a:chOff x="-2" y="-1"/>
            <a:chExt cx="12188827" cy="5128945"/>
          </a:xfrm>
        </p:grpSpPr>
        <p:sp>
          <p:nvSpPr>
            <p:cNvPr id="16" name="Rectangle 15"/>
            <p:cNvSpPr/>
            <p:nvPr userDrawn="1"/>
          </p:nvSpPr>
          <p:spPr bwMode="gray">
            <a:xfrm>
              <a:off x="2917961" y="-1"/>
              <a:ext cx="9270864" cy="512894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800">
                <a:solidFill>
                  <a:schemeClr val="tx1"/>
                </a:solidFill>
              </a:endParaRPr>
            </a:p>
          </p:txBody>
        </p:sp>
        <p:sp>
          <p:nvSpPr>
            <p:cNvPr id="19" name="Rectangle 18"/>
            <p:cNvSpPr/>
            <p:nvPr userDrawn="1"/>
          </p:nvSpPr>
          <p:spPr bwMode="gray">
            <a:xfrm>
              <a:off x="-2" y="-1"/>
              <a:ext cx="2918235" cy="5128945"/>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grpSp>
        <p:nvGrpSpPr>
          <p:cNvPr id="4" name="Group 3"/>
          <p:cNvGrpSpPr/>
          <p:nvPr userDrawn="1"/>
        </p:nvGrpSpPr>
        <p:grpSpPr bwMode="gray">
          <a:xfrm>
            <a:off x="2690" y="-1"/>
            <a:ext cx="12189313" cy="5128946"/>
            <a:chOff x="2688" y="-1"/>
            <a:chExt cx="12189313" cy="5128946"/>
          </a:xfrm>
        </p:grpSpPr>
        <p:sp>
          <p:nvSpPr>
            <p:cNvPr id="6" name="Freeform 7"/>
            <p:cNvSpPr>
              <a:spLocks/>
            </p:cNvSpPr>
            <p:nvPr userDrawn="1"/>
          </p:nvSpPr>
          <p:spPr bwMode="gray">
            <a:xfrm>
              <a:off x="2688" y="-1"/>
              <a:ext cx="2915274" cy="3446179"/>
            </a:xfrm>
            <a:custGeom>
              <a:avLst/>
              <a:gdLst>
                <a:gd name="T0" fmla="*/ 918 w 918"/>
                <a:gd name="T1" fmla="*/ 0 h 1085"/>
                <a:gd name="T2" fmla="*/ 918 w 918"/>
                <a:gd name="T3" fmla="*/ 1085 h 1085"/>
                <a:gd name="T4" fmla="*/ 0 w 918"/>
                <a:gd name="T5" fmla="*/ 765 h 1085"/>
                <a:gd name="T6" fmla="*/ 0 w 918"/>
                <a:gd name="T7" fmla="*/ 0 h 1085"/>
                <a:gd name="T8" fmla="*/ 918 w 918"/>
                <a:gd name="T9" fmla="*/ 0 h 1085"/>
              </a:gdLst>
              <a:ahLst/>
              <a:cxnLst>
                <a:cxn ang="0">
                  <a:pos x="T0" y="T1"/>
                </a:cxn>
                <a:cxn ang="0">
                  <a:pos x="T2" y="T3"/>
                </a:cxn>
                <a:cxn ang="0">
                  <a:pos x="T4" y="T5"/>
                </a:cxn>
                <a:cxn ang="0">
                  <a:pos x="T6" y="T7"/>
                </a:cxn>
                <a:cxn ang="0">
                  <a:pos x="T8" y="T9"/>
                </a:cxn>
              </a:cxnLst>
              <a:rect l="0" t="0" r="r" b="b"/>
              <a:pathLst>
                <a:path w="918" h="1085">
                  <a:moveTo>
                    <a:pt x="918" y="0"/>
                  </a:moveTo>
                  <a:cubicBezTo>
                    <a:pt x="918" y="1085"/>
                    <a:pt x="918" y="1085"/>
                    <a:pt x="918" y="1085"/>
                  </a:cubicBezTo>
                  <a:cubicBezTo>
                    <a:pt x="571" y="1085"/>
                    <a:pt x="252" y="966"/>
                    <a:pt x="0" y="765"/>
                  </a:cubicBezTo>
                  <a:cubicBezTo>
                    <a:pt x="0" y="0"/>
                    <a:pt x="0" y="0"/>
                    <a:pt x="0" y="0"/>
                  </a:cubicBezTo>
                  <a:lnTo>
                    <a:pt x="918"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7" name="Freeform 8"/>
            <p:cNvSpPr>
              <a:spLocks/>
            </p:cNvSpPr>
            <p:nvPr userDrawn="1"/>
          </p:nvSpPr>
          <p:spPr bwMode="gray">
            <a:xfrm>
              <a:off x="2688"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9670A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9"/>
            <p:cNvSpPr>
              <a:spLocks/>
            </p:cNvSpPr>
            <p:nvPr userDrawn="1"/>
          </p:nvSpPr>
          <p:spPr bwMode="gray">
            <a:xfrm>
              <a:off x="2917962" y="344617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rgbClr val="5EAEE0"/>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10"/>
            <p:cNvSpPr>
              <a:spLocks/>
            </p:cNvSpPr>
            <p:nvPr userDrawn="1"/>
          </p:nvSpPr>
          <p:spPr bwMode="gray">
            <a:xfrm>
              <a:off x="2917962" y="-1"/>
              <a:ext cx="8870820" cy="5128946"/>
            </a:xfrm>
            <a:custGeom>
              <a:avLst/>
              <a:gdLst>
                <a:gd name="T0" fmla="*/ 2794 w 2794"/>
                <a:gd name="T1" fmla="*/ 1615 h 1615"/>
                <a:gd name="T2" fmla="*/ 1132 w 2794"/>
                <a:gd name="T3" fmla="*/ 1615 h 1615"/>
                <a:gd name="T4" fmla="*/ 0 w 2794"/>
                <a:gd name="T5" fmla="*/ 1085 h 1615"/>
                <a:gd name="T6" fmla="*/ 0 w 2794"/>
                <a:gd name="T7" fmla="*/ 0 h 1615"/>
                <a:gd name="T8" fmla="*/ 1466 w 2794"/>
                <a:gd name="T9" fmla="*/ 0 h 1615"/>
                <a:gd name="T10" fmla="*/ 2794 w 2794"/>
                <a:gd name="T11" fmla="*/ 1615 h 1615"/>
              </a:gdLst>
              <a:ahLst/>
              <a:cxnLst>
                <a:cxn ang="0">
                  <a:pos x="T0" y="T1"/>
                </a:cxn>
                <a:cxn ang="0">
                  <a:pos x="T2" y="T3"/>
                </a:cxn>
                <a:cxn ang="0">
                  <a:pos x="T4" y="T5"/>
                </a:cxn>
                <a:cxn ang="0">
                  <a:pos x="T6" y="T7"/>
                </a:cxn>
                <a:cxn ang="0">
                  <a:pos x="T8" y="T9"/>
                </a:cxn>
                <a:cxn ang="0">
                  <a:pos x="T10" y="T11"/>
                </a:cxn>
              </a:cxnLst>
              <a:rect l="0" t="0" r="r" b="b"/>
              <a:pathLst>
                <a:path w="2794" h="1615">
                  <a:moveTo>
                    <a:pt x="2794" y="1615"/>
                  </a:moveTo>
                  <a:cubicBezTo>
                    <a:pt x="1132" y="1615"/>
                    <a:pt x="1132" y="1615"/>
                    <a:pt x="1132" y="1615"/>
                  </a:cubicBezTo>
                  <a:cubicBezTo>
                    <a:pt x="862" y="1291"/>
                    <a:pt x="455" y="1085"/>
                    <a:pt x="0" y="1085"/>
                  </a:cubicBezTo>
                  <a:cubicBezTo>
                    <a:pt x="0" y="0"/>
                    <a:pt x="0" y="0"/>
                    <a:pt x="0" y="0"/>
                  </a:cubicBezTo>
                  <a:cubicBezTo>
                    <a:pt x="1466" y="0"/>
                    <a:pt x="1466" y="0"/>
                    <a:pt x="1466" y="0"/>
                  </a:cubicBezTo>
                  <a:cubicBezTo>
                    <a:pt x="2085" y="356"/>
                    <a:pt x="2562" y="929"/>
                    <a:pt x="2794" y="1615"/>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11"/>
            <p:cNvSpPr>
              <a:spLocks/>
            </p:cNvSpPr>
            <p:nvPr userDrawn="1"/>
          </p:nvSpPr>
          <p:spPr bwMode="gray">
            <a:xfrm>
              <a:off x="7572454"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399CD9"/>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sp>
        <p:nvSpPr>
          <p:cNvPr id="23" name="Text Placeholder 2"/>
          <p:cNvSpPr>
            <a:spLocks noGrp="1"/>
          </p:cNvSpPr>
          <p:nvPr userDrawn="1">
            <p:ph type="body" idx="1"/>
          </p:nvPr>
        </p:nvSpPr>
        <p:spPr bwMode="gray">
          <a:xfrm>
            <a:off x="2918233" y="-1"/>
            <a:ext cx="9273768" cy="5128945"/>
          </a:xfrm>
        </p:spPr>
        <p:txBody>
          <a:bodyPr lIns="548640" tIns="731520" rIns="1097280" bIns="731520" anchor="ctr" anchorCtr="0">
            <a:noAutofit/>
          </a:bodyPr>
          <a:lstStyle>
            <a:lvl1pPr marL="0" indent="0">
              <a:lnSpc>
                <a:spcPct val="90000"/>
              </a:lnSpc>
              <a:buNone/>
              <a:defRPr sz="4000" b="0">
                <a:solidFill>
                  <a:srgbClr val="FFFFFF"/>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11" name="Freeform 12"/>
          <p:cNvSpPr>
            <a:spLocks/>
          </p:cNvSpPr>
          <p:nvPr userDrawn="1"/>
        </p:nvSpPr>
        <p:spPr bwMode="gray">
          <a:xfrm>
            <a:off x="6" y="1362889"/>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3"/>
          <p:cNvSpPr>
            <a:spLocks/>
          </p:cNvSpPr>
          <p:nvPr userDrawn="1"/>
        </p:nvSpPr>
        <p:spPr bwMode="gray">
          <a:xfrm>
            <a:off x="1720678" y="1362889"/>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4"/>
          <p:cNvSpPr>
            <a:spLocks/>
          </p:cNvSpPr>
          <p:nvPr userDrawn="1"/>
        </p:nvSpPr>
        <p:spPr bwMode="gray">
          <a:xfrm>
            <a:off x="1828197" y="3201560"/>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4" name="Text Placeholder 2"/>
          <p:cNvSpPr>
            <a:spLocks noGrp="1"/>
          </p:cNvSpPr>
          <p:nvPr userDrawn="1">
            <p:ph type="body" idx="10"/>
          </p:nvPr>
        </p:nvSpPr>
        <p:spPr bwMode="gray">
          <a:xfrm>
            <a:off x="3351212" y="5424620"/>
            <a:ext cx="5859162" cy="381000"/>
          </a:xfrm>
        </p:spPr>
        <p:txBody>
          <a:bodyPr anchor="t">
            <a:noAutofit/>
          </a:bodyPr>
          <a:lstStyle>
            <a:lvl1pPr marL="0" indent="0">
              <a:buNone/>
              <a:defRPr sz="2801" b="0">
                <a:solidFill>
                  <a:schemeClr val="tx2"/>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25" name="Text Placeholder 2"/>
          <p:cNvSpPr>
            <a:spLocks noGrp="1"/>
          </p:cNvSpPr>
          <p:nvPr userDrawn="1">
            <p:ph type="body" idx="11"/>
          </p:nvPr>
        </p:nvSpPr>
        <p:spPr bwMode="gray">
          <a:xfrm>
            <a:off x="3351212" y="5861352"/>
            <a:ext cx="5859162" cy="381000"/>
          </a:xfrm>
        </p:spPr>
        <p:txBody>
          <a:bodyPr anchor="t">
            <a:noAutofit/>
          </a:bodyPr>
          <a:lstStyle>
            <a:lvl1pPr marL="0" indent="0">
              <a:buNone/>
              <a:defRPr sz="2399" b="0">
                <a:solidFill>
                  <a:srgbClr val="A6A6A6"/>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8802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Grey">
    <p:spTree>
      <p:nvGrpSpPr>
        <p:cNvPr id="1" name=""/>
        <p:cNvGrpSpPr/>
        <p:nvPr/>
      </p:nvGrpSpPr>
      <p:grpSpPr>
        <a:xfrm>
          <a:off x="0" y="0"/>
          <a:ext cx="0" cy="0"/>
          <a:chOff x="0" y="0"/>
          <a:chExt cx="0" cy="0"/>
        </a:xfrm>
      </p:grpSpPr>
      <p:sp>
        <p:nvSpPr>
          <p:cNvPr id="19" name="Rectangle 18"/>
          <p:cNvSpPr/>
          <p:nvPr userDrawn="1"/>
        </p:nvSpPr>
        <p:spPr bwMode="gray">
          <a:xfrm>
            <a:off x="-2" y="-1"/>
            <a:ext cx="2918235" cy="5128945"/>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nvGrpSpPr>
          <p:cNvPr id="2" name="Group 1"/>
          <p:cNvGrpSpPr/>
          <p:nvPr userDrawn="1"/>
        </p:nvGrpSpPr>
        <p:grpSpPr bwMode="gray">
          <a:xfrm>
            <a:off x="2690" y="-1"/>
            <a:ext cx="12189313" cy="5128946"/>
            <a:chOff x="2688" y="-1"/>
            <a:chExt cx="12189313" cy="5128946"/>
          </a:xfrm>
        </p:grpSpPr>
        <p:sp>
          <p:nvSpPr>
            <p:cNvPr id="16" name="Rectangle 15"/>
            <p:cNvSpPr/>
            <p:nvPr userDrawn="1"/>
          </p:nvSpPr>
          <p:spPr bwMode="gray">
            <a:xfrm>
              <a:off x="2917961" y="-1"/>
              <a:ext cx="9270864" cy="5128945"/>
            </a:xfrm>
            <a:prstGeom prst="rect">
              <a:avLst/>
            </a:pr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sz="1800">
                <a:solidFill>
                  <a:schemeClr val="tx1"/>
                </a:solidFill>
              </a:endParaRPr>
            </a:p>
          </p:txBody>
        </p:sp>
        <p:sp>
          <p:nvSpPr>
            <p:cNvPr id="6" name="Freeform 7"/>
            <p:cNvSpPr>
              <a:spLocks/>
            </p:cNvSpPr>
            <p:nvPr userDrawn="1"/>
          </p:nvSpPr>
          <p:spPr bwMode="gray">
            <a:xfrm>
              <a:off x="2688" y="-1"/>
              <a:ext cx="2915274" cy="3446179"/>
            </a:xfrm>
            <a:custGeom>
              <a:avLst/>
              <a:gdLst>
                <a:gd name="T0" fmla="*/ 918 w 918"/>
                <a:gd name="T1" fmla="*/ 0 h 1085"/>
                <a:gd name="T2" fmla="*/ 918 w 918"/>
                <a:gd name="T3" fmla="*/ 1085 h 1085"/>
                <a:gd name="T4" fmla="*/ 0 w 918"/>
                <a:gd name="T5" fmla="*/ 765 h 1085"/>
                <a:gd name="T6" fmla="*/ 0 w 918"/>
                <a:gd name="T7" fmla="*/ 0 h 1085"/>
                <a:gd name="T8" fmla="*/ 918 w 918"/>
                <a:gd name="T9" fmla="*/ 0 h 1085"/>
              </a:gdLst>
              <a:ahLst/>
              <a:cxnLst>
                <a:cxn ang="0">
                  <a:pos x="T0" y="T1"/>
                </a:cxn>
                <a:cxn ang="0">
                  <a:pos x="T2" y="T3"/>
                </a:cxn>
                <a:cxn ang="0">
                  <a:pos x="T4" y="T5"/>
                </a:cxn>
                <a:cxn ang="0">
                  <a:pos x="T6" y="T7"/>
                </a:cxn>
                <a:cxn ang="0">
                  <a:pos x="T8" y="T9"/>
                </a:cxn>
              </a:cxnLst>
              <a:rect l="0" t="0" r="r" b="b"/>
              <a:pathLst>
                <a:path w="918" h="1085">
                  <a:moveTo>
                    <a:pt x="918" y="0"/>
                  </a:moveTo>
                  <a:cubicBezTo>
                    <a:pt x="918" y="1085"/>
                    <a:pt x="918" y="1085"/>
                    <a:pt x="918" y="1085"/>
                  </a:cubicBezTo>
                  <a:cubicBezTo>
                    <a:pt x="571" y="1085"/>
                    <a:pt x="252" y="966"/>
                    <a:pt x="0" y="765"/>
                  </a:cubicBezTo>
                  <a:cubicBezTo>
                    <a:pt x="0" y="0"/>
                    <a:pt x="0" y="0"/>
                    <a:pt x="0" y="0"/>
                  </a:cubicBezTo>
                  <a:lnTo>
                    <a:pt x="918"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7" name="Freeform 8"/>
            <p:cNvSpPr>
              <a:spLocks/>
            </p:cNvSpPr>
            <p:nvPr userDrawn="1"/>
          </p:nvSpPr>
          <p:spPr bwMode="gray">
            <a:xfrm>
              <a:off x="2688"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60748A"/>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9"/>
            <p:cNvSpPr>
              <a:spLocks/>
            </p:cNvSpPr>
            <p:nvPr userDrawn="1"/>
          </p:nvSpPr>
          <p:spPr bwMode="gray">
            <a:xfrm>
              <a:off x="2917962" y="344617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rgbClr val="A2AFBE"/>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11"/>
            <p:cNvSpPr>
              <a:spLocks/>
            </p:cNvSpPr>
            <p:nvPr userDrawn="1"/>
          </p:nvSpPr>
          <p:spPr bwMode="gray">
            <a:xfrm>
              <a:off x="7572454"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8A9BAE"/>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sp>
        <p:nvSpPr>
          <p:cNvPr id="23" name="Text Placeholder 2"/>
          <p:cNvSpPr>
            <a:spLocks noGrp="1"/>
          </p:cNvSpPr>
          <p:nvPr userDrawn="1">
            <p:ph type="body" idx="1"/>
          </p:nvPr>
        </p:nvSpPr>
        <p:spPr bwMode="gray">
          <a:xfrm>
            <a:off x="2918233" y="-1"/>
            <a:ext cx="9273768" cy="5128945"/>
          </a:xfrm>
        </p:spPr>
        <p:txBody>
          <a:bodyPr lIns="548640" tIns="731520" rIns="1097280" bIns="731520" anchor="ctr" anchorCtr="0">
            <a:noAutofit/>
          </a:bodyPr>
          <a:lstStyle>
            <a:lvl1pPr marL="0" indent="0">
              <a:lnSpc>
                <a:spcPct val="90000"/>
              </a:lnSpc>
              <a:buNone/>
              <a:defRPr sz="4000" b="0">
                <a:solidFill>
                  <a:srgbClr val="FFFFFF"/>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11" name="Freeform 12"/>
          <p:cNvSpPr>
            <a:spLocks/>
          </p:cNvSpPr>
          <p:nvPr userDrawn="1"/>
        </p:nvSpPr>
        <p:spPr bwMode="gray">
          <a:xfrm>
            <a:off x="6" y="1362889"/>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3"/>
          <p:cNvSpPr>
            <a:spLocks/>
          </p:cNvSpPr>
          <p:nvPr userDrawn="1"/>
        </p:nvSpPr>
        <p:spPr bwMode="gray">
          <a:xfrm>
            <a:off x="1720678" y="1362889"/>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4"/>
          <p:cNvSpPr>
            <a:spLocks/>
          </p:cNvSpPr>
          <p:nvPr userDrawn="1"/>
        </p:nvSpPr>
        <p:spPr bwMode="gray">
          <a:xfrm>
            <a:off x="1828197" y="3201560"/>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4" name="Text Placeholder 2"/>
          <p:cNvSpPr>
            <a:spLocks noGrp="1"/>
          </p:cNvSpPr>
          <p:nvPr userDrawn="1">
            <p:ph type="body" idx="10"/>
          </p:nvPr>
        </p:nvSpPr>
        <p:spPr bwMode="gray">
          <a:xfrm>
            <a:off x="3351212" y="5424620"/>
            <a:ext cx="5859162" cy="381000"/>
          </a:xfrm>
        </p:spPr>
        <p:txBody>
          <a:bodyPr anchor="t">
            <a:noAutofit/>
          </a:bodyPr>
          <a:lstStyle>
            <a:lvl1pPr marL="0" indent="0">
              <a:buNone/>
              <a:defRPr sz="2801" b="0">
                <a:solidFill>
                  <a:schemeClr val="accent3"/>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25" name="Text Placeholder 2"/>
          <p:cNvSpPr>
            <a:spLocks noGrp="1"/>
          </p:cNvSpPr>
          <p:nvPr userDrawn="1">
            <p:ph type="body" idx="11"/>
          </p:nvPr>
        </p:nvSpPr>
        <p:spPr bwMode="gray">
          <a:xfrm>
            <a:off x="3351212" y="5861352"/>
            <a:ext cx="5859162" cy="381000"/>
          </a:xfrm>
        </p:spPr>
        <p:txBody>
          <a:bodyPr anchor="t">
            <a:noAutofit/>
          </a:bodyPr>
          <a:lstStyle>
            <a:lvl1pPr marL="0" indent="0">
              <a:buNone/>
              <a:defRPr sz="2399" b="0">
                <a:solidFill>
                  <a:srgbClr val="A6A6A6"/>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055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4" name="Rectangle 33"/>
          <p:cNvSpPr/>
          <p:nvPr userDrawn="1"/>
        </p:nvSpPr>
        <p:spPr bwMode="gray">
          <a:xfrm>
            <a:off x="0" y="109732"/>
            <a:ext cx="12188825" cy="6748271"/>
          </a:xfrm>
          <a:prstGeom prst="rect">
            <a:avLst/>
          </a:prstGeom>
          <a:gradFill flip="none" rotWithShape="1">
            <a:gsLst>
              <a:gs pos="0">
                <a:srgbClr val="E5E5E7">
                  <a:alpha val="0"/>
                </a:srgb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grpSp>
        <p:nvGrpSpPr>
          <p:cNvPr id="35" name="Group 34"/>
          <p:cNvGrpSpPr/>
          <p:nvPr userDrawn="1"/>
        </p:nvGrpSpPr>
        <p:grpSpPr bwMode="gray">
          <a:xfrm>
            <a:off x="10774816" y="6433745"/>
            <a:ext cx="779784" cy="222003"/>
            <a:chOff x="-3205163" y="1597025"/>
            <a:chExt cx="2905125" cy="827088"/>
          </a:xfrm>
          <a:solidFill>
            <a:srgbClr val="F96302"/>
          </a:solidFill>
        </p:grpSpPr>
        <p:sp>
          <p:nvSpPr>
            <p:cNvPr id="36"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6" name="TextBox 45"/>
          <p:cNvSpPr txBox="1"/>
          <p:nvPr userDrawn="1"/>
        </p:nvSpPr>
        <p:spPr bwMode="gray">
          <a:xfrm>
            <a:off x="579316" y="6430510"/>
            <a:ext cx="5181600" cy="215444"/>
          </a:xfrm>
          <a:prstGeom prst="rect">
            <a:avLst/>
          </a:prstGeom>
          <a:noFill/>
        </p:spPr>
        <p:txBody>
          <a:bodyPr wrap="square" rtlCol="0">
            <a:spAutoFit/>
          </a:bodyPr>
          <a:lstStyle/>
          <a:p>
            <a:r>
              <a:rPr lang="en-US" sz="800" kern="1200" dirty="0" smtClean="0">
                <a:solidFill>
                  <a:schemeClr val="bg1">
                    <a:lumMod val="65000"/>
                  </a:schemeClr>
                </a:solidFill>
                <a:latin typeface="+mn-lt"/>
                <a:ea typeface="+mn-ea"/>
                <a:cs typeface="+mn-cs"/>
              </a:rPr>
              <a:t>© 2014 Riverbed Technology. All rights reserved. </a:t>
            </a:r>
            <a:endParaRPr lang="en-US" sz="800" kern="1200" dirty="0">
              <a:solidFill>
                <a:schemeClr val="bg1">
                  <a:lumMod val="65000"/>
                </a:schemeClr>
              </a:solidFill>
              <a:latin typeface="+mn-lt"/>
              <a:ea typeface="+mn-ea"/>
              <a:cs typeface="+mn-cs"/>
            </a:endParaRPr>
          </a:p>
        </p:txBody>
      </p:sp>
      <p:sp>
        <p:nvSpPr>
          <p:cNvPr id="47" name="TextBox 46"/>
          <p:cNvSpPr txBox="1"/>
          <p:nvPr userDrawn="1"/>
        </p:nvSpPr>
        <p:spPr bwMode="gray">
          <a:xfrm>
            <a:off x="11473906" y="6411514"/>
            <a:ext cx="533400" cy="246221"/>
          </a:xfrm>
          <a:prstGeom prst="rect">
            <a:avLst/>
          </a:prstGeom>
        </p:spPr>
        <p:txBody>
          <a:bodyPr vert="horz" lIns="91440" tIns="45720" rIns="91440" bIns="45720"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sp>
        <p:nvSpPr>
          <p:cNvPr id="28" name="Rectangle 27"/>
          <p:cNvSpPr/>
          <p:nvPr userDrawn="1"/>
        </p:nvSpPr>
        <p:spPr bwMode="gray">
          <a:xfrm>
            <a:off x="1827212" y="1473926"/>
            <a:ext cx="10361613" cy="4879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reeform 6"/>
          <p:cNvSpPr>
            <a:spLocks/>
          </p:cNvSpPr>
          <p:nvPr userDrawn="1"/>
        </p:nvSpPr>
        <p:spPr bwMode="gray">
          <a:xfrm>
            <a:off x="6934049" y="1473926"/>
            <a:ext cx="5249533" cy="4879848"/>
          </a:xfrm>
          <a:custGeom>
            <a:avLst/>
            <a:gdLst>
              <a:gd name="T0" fmla="*/ 1653 w 1653"/>
              <a:gd name="T1" fmla="*/ 0 h 1537"/>
              <a:gd name="T2" fmla="*/ 1653 w 1653"/>
              <a:gd name="T3" fmla="*/ 1537 h 1537"/>
              <a:gd name="T4" fmla="*/ 1116 w 1653"/>
              <a:gd name="T5" fmla="*/ 1537 h 1537"/>
              <a:gd name="T6" fmla="*/ 0 w 1653"/>
              <a:gd name="T7" fmla="*/ 0 h 1537"/>
              <a:gd name="T8" fmla="*/ 1653 w 1653"/>
              <a:gd name="T9" fmla="*/ 0 h 1537"/>
            </a:gdLst>
            <a:ahLst/>
            <a:cxnLst>
              <a:cxn ang="0">
                <a:pos x="T0" y="T1"/>
              </a:cxn>
              <a:cxn ang="0">
                <a:pos x="T2" y="T3"/>
              </a:cxn>
              <a:cxn ang="0">
                <a:pos x="T4" y="T5"/>
              </a:cxn>
              <a:cxn ang="0">
                <a:pos x="T6" y="T7"/>
              </a:cxn>
              <a:cxn ang="0">
                <a:pos x="T8" y="T9"/>
              </a:cxn>
            </a:cxnLst>
            <a:rect l="0" t="0" r="r" b="b"/>
            <a:pathLst>
              <a:path w="1653" h="1537">
                <a:moveTo>
                  <a:pt x="1653" y="0"/>
                </a:moveTo>
                <a:cubicBezTo>
                  <a:pt x="1653" y="1537"/>
                  <a:pt x="1653" y="1537"/>
                  <a:pt x="1653" y="1537"/>
                </a:cubicBezTo>
                <a:cubicBezTo>
                  <a:pt x="1116" y="1537"/>
                  <a:pt x="1116" y="1537"/>
                  <a:pt x="1116" y="1537"/>
                </a:cubicBezTo>
                <a:cubicBezTo>
                  <a:pt x="929" y="905"/>
                  <a:pt x="530" y="365"/>
                  <a:pt x="0" y="0"/>
                </a:cubicBezTo>
                <a:lnTo>
                  <a:pt x="1653" y="0"/>
                </a:lnTo>
                <a:close/>
              </a:path>
            </a:pathLst>
          </a:custGeom>
          <a:solidFill>
            <a:srgbClr val="399CD9"/>
          </a:solidFill>
          <a:ln>
            <a:noFill/>
          </a:ln>
        </p:spPr>
        <p:txBody>
          <a:bodyPr vert="horz" wrap="square" lIns="91440" tIns="45720" rIns="91440" bIns="45720" numCol="1" anchor="t" anchorCtr="0" compatLnSpc="1">
            <a:prstTxWarp prst="textNoShape">
              <a:avLst/>
            </a:prstTxWarp>
          </a:bodyPr>
          <a:lstStyle/>
          <a:p>
            <a:pPr lvl="0"/>
            <a:endParaRPr lang="en-US" sz="1800"/>
          </a:p>
        </p:txBody>
      </p:sp>
      <p:sp>
        <p:nvSpPr>
          <p:cNvPr id="30" name="Freeform 9"/>
          <p:cNvSpPr>
            <a:spLocks/>
          </p:cNvSpPr>
          <p:nvPr userDrawn="1"/>
        </p:nvSpPr>
        <p:spPr bwMode="gray">
          <a:xfrm>
            <a:off x="1820287" y="4089089"/>
            <a:ext cx="4076181" cy="2264693"/>
          </a:xfrm>
          <a:custGeom>
            <a:avLst/>
            <a:gdLst>
              <a:gd name="T0" fmla="*/ 1275 w 1275"/>
              <a:gd name="T1" fmla="*/ 703 h 703"/>
              <a:gd name="T2" fmla="*/ 0 w 1275"/>
              <a:gd name="T3" fmla="*/ 703 h 703"/>
              <a:gd name="T4" fmla="*/ 0 w 1275"/>
              <a:gd name="T5" fmla="*/ 0 h 703"/>
              <a:gd name="T6" fmla="*/ 39 w 1275"/>
              <a:gd name="T7" fmla="*/ 0 h 703"/>
              <a:gd name="T8" fmla="*/ 1275 w 1275"/>
              <a:gd name="T9" fmla="*/ 703 h 703"/>
            </a:gdLst>
            <a:ahLst/>
            <a:cxnLst>
              <a:cxn ang="0">
                <a:pos x="T0" y="T1"/>
              </a:cxn>
              <a:cxn ang="0">
                <a:pos x="T2" y="T3"/>
              </a:cxn>
              <a:cxn ang="0">
                <a:pos x="T4" y="T5"/>
              </a:cxn>
              <a:cxn ang="0">
                <a:pos x="T6" y="T7"/>
              </a:cxn>
              <a:cxn ang="0">
                <a:pos x="T8" y="T9"/>
              </a:cxn>
            </a:cxnLst>
            <a:rect l="0" t="0" r="r" b="b"/>
            <a:pathLst>
              <a:path w="1275" h="703">
                <a:moveTo>
                  <a:pt x="1275" y="703"/>
                </a:moveTo>
                <a:cubicBezTo>
                  <a:pt x="0" y="703"/>
                  <a:pt x="0" y="703"/>
                  <a:pt x="0" y="703"/>
                </a:cubicBezTo>
                <a:cubicBezTo>
                  <a:pt x="0" y="0"/>
                  <a:pt x="0" y="0"/>
                  <a:pt x="0" y="0"/>
                </a:cubicBezTo>
                <a:cubicBezTo>
                  <a:pt x="39" y="0"/>
                  <a:pt x="39" y="0"/>
                  <a:pt x="39" y="0"/>
                </a:cubicBezTo>
                <a:cubicBezTo>
                  <a:pt x="560" y="13"/>
                  <a:pt x="1015" y="290"/>
                  <a:pt x="1275" y="703"/>
                </a:cubicBezTo>
                <a:close/>
              </a:path>
            </a:pathLst>
          </a:custGeom>
          <a:solidFill>
            <a:srgbClr val="5BADDF"/>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Rectangle 1"/>
          <p:cNvSpPr/>
          <p:nvPr userDrawn="1"/>
        </p:nvSpPr>
        <p:spPr bwMode="gray">
          <a:xfrm>
            <a:off x="5" y="1473926"/>
            <a:ext cx="1827213" cy="4879848"/>
          </a:xfrm>
          <a:prstGeom prst="rect">
            <a:avLst/>
          </a:prstGeom>
          <a:solidFill>
            <a:srgbClr val="6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7"/>
          <p:cNvSpPr>
            <a:spLocks/>
          </p:cNvSpPr>
          <p:nvPr userDrawn="1"/>
        </p:nvSpPr>
        <p:spPr bwMode="gray">
          <a:xfrm>
            <a:off x="0" y="1473936"/>
            <a:ext cx="1828801" cy="2615153"/>
          </a:xfrm>
          <a:custGeom>
            <a:avLst/>
            <a:gdLst>
              <a:gd name="T0" fmla="*/ 575 w 575"/>
              <a:gd name="T1" fmla="*/ 0 h 836"/>
              <a:gd name="T2" fmla="*/ 575 w 575"/>
              <a:gd name="T3" fmla="*/ 836 h 836"/>
              <a:gd name="T4" fmla="*/ 541 w 575"/>
              <a:gd name="T5" fmla="*/ 836 h 836"/>
              <a:gd name="T6" fmla="*/ 0 w 575"/>
              <a:gd name="T7" fmla="*/ 704 h 836"/>
              <a:gd name="T8" fmla="*/ 0 w 575"/>
              <a:gd name="T9" fmla="*/ 0 h 836"/>
              <a:gd name="T10" fmla="*/ 575 w 575"/>
              <a:gd name="T11" fmla="*/ 0 h 836"/>
            </a:gdLst>
            <a:ahLst/>
            <a:cxnLst>
              <a:cxn ang="0">
                <a:pos x="T0" y="T1"/>
              </a:cxn>
              <a:cxn ang="0">
                <a:pos x="T2" y="T3"/>
              </a:cxn>
              <a:cxn ang="0">
                <a:pos x="T4" y="T5"/>
              </a:cxn>
              <a:cxn ang="0">
                <a:pos x="T6" y="T7"/>
              </a:cxn>
              <a:cxn ang="0">
                <a:pos x="T8" y="T9"/>
              </a:cxn>
              <a:cxn ang="0">
                <a:pos x="T10" y="T11"/>
              </a:cxn>
            </a:cxnLst>
            <a:rect l="0" t="0" r="r" b="b"/>
            <a:pathLst>
              <a:path w="575" h="836">
                <a:moveTo>
                  <a:pt x="575" y="0"/>
                </a:moveTo>
                <a:cubicBezTo>
                  <a:pt x="575" y="836"/>
                  <a:pt x="575" y="836"/>
                  <a:pt x="575" y="836"/>
                </a:cubicBezTo>
                <a:cubicBezTo>
                  <a:pt x="541" y="836"/>
                  <a:pt x="541" y="836"/>
                  <a:pt x="541" y="836"/>
                </a:cubicBezTo>
                <a:cubicBezTo>
                  <a:pt x="348" y="831"/>
                  <a:pt x="164" y="784"/>
                  <a:pt x="0" y="704"/>
                </a:cubicBezTo>
                <a:cubicBezTo>
                  <a:pt x="0" y="0"/>
                  <a:pt x="0" y="0"/>
                  <a:pt x="0" y="0"/>
                </a:cubicBezTo>
                <a:lnTo>
                  <a:pt x="575" y="0"/>
                </a:lnTo>
                <a:close/>
              </a:path>
            </a:pathLst>
          </a:custGeom>
          <a:solidFill>
            <a:srgbClr val="586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7" name="Text Placeholder 2"/>
          <p:cNvSpPr>
            <a:spLocks noGrp="1"/>
          </p:cNvSpPr>
          <p:nvPr>
            <p:ph type="body" idx="1" hasCustomPrompt="1"/>
          </p:nvPr>
        </p:nvSpPr>
        <p:spPr bwMode="gray">
          <a:xfrm>
            <a:off x="677790" y="2150732"/>
            <a:ext cx="827153" cy="710322"/>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 </a:t>
            </a:r>
          </a:p>
        </p:txBody>
      </p:sp>
      <p:sp>
        <p:nvSpPr>
          <p:cNvPr id="8" name="Text Placeholder 2"/>
          <p:cNvSpPr>
            <a:spLocks noGrp="1"/>
          </p:cNvSpPr>
          <p:nvPr>
            <p:ph type="body" idx="10" hasCustomPrompt="1"/>
          </p:nvPr>
        </p:nvSpPr>
        <p:spPr bwMode="gray">
          <a:xfrm>
            <a:off x="677790" y="3503290"/>
            <a:ext cx="827153" cy="710322"/>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 </a:t>
            </a:r>
          </a:p>
        </p:txBody>
      </p:sp>
      <p:sp>
        <p:nvSpPr>
          <p:cNvPr id="10" name="Text Placeholder 2"/>
          <p:cNvSpPr>
            <a:spLocks noGrp="1"/>
          </p:cNvSpPr>
          <p:nvPr>
            <p:ph type="body" idx="11" hasCustomPrompt="1"/>
          </p:nvPr>
        </p:nvSpPr>
        <p:spPr bwMode="gray">
          <a:xfrm>
            <a:off x="677790" y="4859818"/>
            <a:ext cx="827153" cy="710322"/>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 </a:t>
            </a:r>
          </a:p>
        </p:txBody>
      </p:sp>
      <p:sp>
        <p:nvSpPr>
          <p:cNvPr id="14" name="Text Placeholder 2"/>
          <p:cNvSpPr>
            <a:spLocks noGrp="1"/>
          </p:cNvSpPr>
          <p:nvPr>
            <p:ph type="body" idx="15"/>
          </p:nvPr>
        </p:nvSpPr>
        <p:spPr bwMode="gray">
          <a:xfrm>
            <a:off x="2081464" y="2048693"/>
            <a:ext cx="9198245" cy="914400"/>
          </a:xfrm>
        </p:spPr>
        <p:txBody>
          <a:bodyPr anchor="ctr">
            <a:noAutofit/>
          </a:bodyPr>
          <a:lstStyle>
            <a:lvl1pPr marL="0" indent="0">
              <a:buNone/>
              <a:defRPr sz="2801"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15" name="Text Placeholder 2"/>
          <p:cNvSpPr>
            <a:spLocks noGrp="1"/>
          </p:cNvSpPr>
          <p:nvPr>
            <p:ph type="body" idx="16"/>
          </p:nvPr>
        </p:nvSpPr>
        <p:spPr bwMode="gray">
          <a:xfrm>
            <a:off x="2081464" y="3418115"/>
            <a:ext cx="9198245" cy="914400"/>
          </a:xfrm>
        </p:spPr>
        <p:txBody>
          <a:bodyPr anchor="ctr">
            <a:noAutofit/>
          </a:bodyPr>
          <a:lstStyle>
            <a:lvl1pPr marL="0" indent="0">
              <a:buNone/>
              <a:defRPr sz="2801"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16" name="Text Placeholder 2"/>
          <p:cNvSpPr>
            <a:spLocks noGrp="1"/>
          </p:cNvSpPr>
          <p:nvPr>
            <p:ph type="body" idx="17"/>
          </p:nvPr>
        </p:nvSpPr>
        <p:spPr bwMode="gray">
          <a:xfrm>
            <a:off x="2081464" y="4774474"/>
            <a:ext cx="9198245" cy="914400"/>
          </a:xfrm>
        </p:spPr>
        <p:txBody>
          <a:bodyPr anchor="ctr">
            <a:noAutofit/>
          </a:bodyPr>
          <a:lstStyle>
            <a:lvl1pPr marL="0" indent="0">
              <a:buNone/>
              <a:defRPr sz="2801"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9839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5127" name="TextBox 5126"/>
          <p:cNvSpPr txBox="1"/>
          <p:nvPr userDrawn="1"/>
        </p:nvSpPr>
        <p:spPr bwMode="gray">
          <a:xfrm>
            <a:off x="1593140" y="3042856"/>
            <a:ext cx="8991598" cy="1015663"/>
          </a:xfrm>
          <a:prstGeom prst="rect">
            <a:avLst/>
          </a:prstGeom>
          <a:noFill/>
        </p:spPr>
        <p:txBody>
          <a:bodyPr wrap="square" rtlCol="0">
            <a:spAutoFit/>
          </a:bodyPr>
          <a:lstStyle/>
          <a:p>
            <a:pPr algn="ctr"/>
            <a:r>
              <a:rPr lang="en-US" sz="6000" dirty="0" smtClean="0">
                <a:solidFill>
                  <a:srgbClr val="6A7F96"/>
                </a:solidFill>
              </a:rPr>
              <a:t>Thank You</a:t>
            </a:r>
            <a:endParaRPr lang="en-US" sz="6000" dirty="0">
              <a:solidFill>
                <a:srgbClr val="6A7F96"/>
              </a:solidFill>
            </a:endParaRPr>
          </a:p>
        </p:txBody>
      </p:sp>
      <p:grpSp>
        <p:nvGrpSpPr>
          <p:cNvPr id="27" name="Group 26"/>
          <p:cNvGrpSpPr/>
          <p:nvPr userDrawn="1"/>
        </p:nvGrpSpPr>
        <p:grpSpPr bwMode="gray">
          <a:xfrm>
            <a:off x="10774816" y="6433745"/>
            <a:ext cx="779784" cy="222003"/>
            <a:chOff x="-3205163" y="1597025"/>
            <a:chExt cx="2905125" cy="827088"/>
          </a:xfrm>
          <a:solidFill>
            <a:srgbClr val="F96302"/>
          </a:solidFill>
        </p:grpSpPr>
        <p:sp>
          <p:nvSpPr>
            <p:cNvPr id="28"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8" name="TextBox 37"/>
          <p:cNvSpPr txBox="1"/>
          <p:nvPr userDrawn="1"/>
        </p:nvSpPr>
        <p:spPr bwMode="gray">
          <a:xfrm>
            <a:off x="579316" y="6430510"/>
            <a:ext cx="5181600" cy="215444"/>
          </a:xfrm>
          <a:prstGeom prst="rect">
            <a:avLst/>
          </a:prstGeom>
          <a:noFill/>
        </p:spPr>
        <p:txBody>
          <a:bodyPr wrap="square" rtlCol="0">
            <a:spAutoFit/>
          </a:bodyPr>
          <a:lstStyle/>
          <a:p>
            <a:r>
              <a:rPr lang="en-US" sz="800" kern="1200" dirty="0" smtClean="0">
                <a:solidFill>
                  <a:schemeClr val="bg1">
                    <a:lumMod val="65000"/>
                  </a:schemeClr>
                </a:solidFill>
                <a:latin typeface="+mn-lt"/>
                <a:ea typeface="+mn-ea"/>
                <a:cs typeface="+mn-cs"/>
              </a:rPr>
              <a:t>© 2014 Riverbed Technology. All rights reserved. </a:t>
            </a:r>
            <a:endParaRPr lang="en-US" sz="800" kern="1200" dirty="0">
              <a:solidFill>
                <a:schemeClr val="bg1">
                  <a:lumMod val="65000"/>
                </a:schemeClr>
              </a:solidFill>
              <a:latin typeface="+mn-lt"/>
              <a:ea typeface="+mn-ea"/>
              <a:cs typeface="+mn-cs"/>
            </a:endParaRPr>
          </a:p>
        </p:txBody>
      </p:sp>
      <p:cxnSp>
        <p:nvCxnSpPr>
          <p:cNvPr id="39" name="Straight Connector 38"/>
          <p:cNvCxnSpPr/>
          <p:nvPr userDrawn="1"/>
        </p:nvCxnSpPr>
        <p:spPr bwMode="gray">
          <a:xfrm>
            <a:off x="665025" y="6316660"/>
            <a:ext cx="1088958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bwMode="gray">
          <a:xfrm>
            <a:off x="11473906" y="6411514"/>
            <a:ext cx="533400" cy="246221"/>
          </a:xfrm>
          <a:prstGeom prst="rect">
            <a:avLst/>
          </a:prstGeom>
        </p:spPr>
        <p:txBody>
          <a:bodyPr vert="horz" lIns="91440" tIns="45720" rIns="91440" bIns="45720"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grpSp>
        <p:nvGrpSpPr>
          <p:cNvPr id="46" name="Group 45"/>
          <p:cNvGrpSpPr>
            <a:grpSpLocks noChangeAspect="1"/>
          </p:cNvGrpSpPr>
          <p:nvPr userDrawn="1"/>
        </p:nvGrpSpPr>
        <p:grpSpPr bwMode="auto">
          <a:xfrm>
            <a:off x="3624470" y="2804295"/>
            <a:ext cx="4956048" cy="113168"/>
            <a:chOff x="-889" y="2103"/>
            <a:chExt cx="9456" cy="115"/>
          </a:xfrm>
        </p:grpSpPr>
        <p:sp>
          <p:nvSpPr>
            <p:cNvPr id="47" name="Rectangle 46"/>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48" name="Rectangle 47"/>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49" name="Rectangle 48"/>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1492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bwMode="gray">
          <a:xfrm>
            <a:off x="553329" y="1828800"/>
            <a:ext cx="10972800" cy="4343400"/>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rgbClr val="FF661C"/>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Tree>
    <p:extLst>
      <p:ext uri="{BB962C8B-B14F-4D97-AF65-F5344CB8AC3E}">
        <p14:creationId xmlns:p14="http://schemas.microsoft.com/office/powerpoint/2010/main" val="697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rgbClr val="FF661C"/>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Tree>
    <p:extLst>
      <p:ext uri="{BB962C8B-B14F-4D97-AF65-F5344CB8AC3E}">
        <p14:creationId xmlns:p14="http://schemas.microsoft.com/office/powerpoint/2010/main" val="139281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rgbClr val="FF661C"/>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3" name="Chart Placeholder 2"/>
          <p:cNvSpPr>
            <a:spLocks noGrp="1"/>
          </p:cNvSpPr>
          <p:nvPr>
            <p:ph type="chart" sz="quarter" idx="10"/>
          </p:nvPr>
        </p:nvSpPr>
        <p:spPr>
          <a:xfrm>
            <a:off x="553282" y="2133600"/>
            <a:ext cx="10951335" cy="3810000"/>
          </a:xfrm>
        </p:spPr>
        <p:txBody>
          <a:bodyPr tIns="914400"/>
          <a:lstStyle>
            <a:lvl1pPr marL="0" indent="0" algn="ctr">
              <a:buNone/>
              <a:defRPr sz="2000"/>
            </a:lvl1pPr>
          </a:lstStyle>
          <a:p>
            <a:endParaRPr lang="en-US" dirty="0"/>
          </a:p>
        </p:txBody>
      </p:sp>
    </p:spTree>
    <p:extLst>
      <p:ext uri="{BB962C8B-B14F-4D97-AF65-F5344CB8AC3E}">
        <p14:creationId xmlns:p14="http://schemas.microsoft.com/office/powerpoint/2010/main" val="26933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9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7" name="Text Placeholder 2"/>
          <p:cNvSpPr>
            <a:spLocks noGrp="1"/>
          </p:cNvSpPr>
          <p:nvPr>
            <p:ph type="body" idx="1" hasCustomPrompt="1"/>
          </p:nvPr>
        </p:nvSpPr>
        <p:spPr bwMode="gray">
          <a:xfrm>
            <a:off x="672399" y="1764254"/>
            <a:ext cx="804586" cy="738692"/>
          </a:xfrm>
          <a:solidFill>
            <a:schemeClr val="accent1"/>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1</a:t>
            </a:r>
          </a:p>
        </p:txBody>
      </p:sp>
      <p:sp>
        <p:nvSpPr>
          <p:cNvPr id="8" name="Text Placeholder 2"/>
          <p:cNvSpPr>
            <a:spLocks noGrp="1"/>
          </p:cNvSpPr>
          <p:nvPr>
            <p:ph type="body" idx="10" hasCustomPrompt="1"/>
          </p:nvPr>
        </p:nvSpPr>
        <p:spPr bwMode="gray">
          <a:xfrm>
            <a:off x="672399" y="3165580"/>
            <a:ext cx="804586" cy="738692"/>
          </a:xfrm>
          <a:solidFill>
            <a:schemeClr val="accent3"/>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3</a:t>
            </a:r>
          </a:p>
        </p:txBody>
      </p:sp>
      <p:sp>
        <p:nvSpPr>
          <p:cNvPr id="10" name="Text Placeholder 2"/>
          <p:cNvSpPr>
            <a:spLocks noGrp="1"/>
          </p:cNvSpPr>
          <p:nvPr>
            <p:ph type="body" idx="11" hasCustomPrompt="1"/>
          </p:nvPr>
        </p:nvSpPr>
        <p:spPr bwMode="gray">
          <a:xfrm>
            <a:off x="672399" y="4583654"/>
            <a:ext cx="804586" cy="738692"/>
          </a:xfrm>
          <a:solidFill>
            <a:schemeClr val="accent5"/>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5</a:t>
            </a:r>
          </a:p>
        </p:txBody>
      </p:sp>
      <p:sp>
        <p:nvSpPr>
          <p:cNvPr id="11" name="Text Placeholder 2"/>
          <p:cNvSpPr>
            <a:spLocks noGrp="1"/>
          </p:cNvSpPr>
          <p:nvPr>
            <p:ph type="body" idx="12" hasCustomPrompt="1"/>
          </p:nvPr>
        </p:nvSpPr>
        <p:spPr bwMode="gray">
          <a:xfrm>
            <a:off x="6072900" y="1764254"/>
            <a:ext cx="804586" cy="738692"/>
          </a:xfrm>
          <a:solidFill>
            <a:schemeClr val="accent2"/>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2</a:t>
            </a:r>
          </a:p>
        </p:txBody>
      </p:sp>
      <p:sp>
        <p:nvSpPr>
          <p:cNvPr id="12" name="Text Placeholder 2"/>
          <p:cNvSpPr>
            <a:spLocks noGrp="1"/>
          </p:cNvSpPr>
          <p:nvPr>
            <p:ph type="body" idx="13" hasCustomPrompt="1"/>
          </p:nvPr>
        </p:nvSpPr>
        <p:spPr bwMode="gray">
          <a:xfrm>
            <a:off x="6072900" y="3175629"/>
            <a:ext cx="804586" cy="738692"/>
          </a:xfrm>
          <a:solidFill>
            <a:schemeClr val="accent4"/>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4</a:t>
            </a:r>
          </a:p>
        </p:txBody>
      </p:sp>
      <p:sp>
        <p:nvSpPr>
          <p:cNvPr id="13" name="Text Placeholder 2"/>
          <p:cNvSpPr>
            <a:spLocks noGrp="1"/>
          </p:cNvSpPr>
          <p:nvPr>
            <p:ph type="body" idx="14" hasCustomPrompt="1"/>
          </p:nvPr>
        </p:nvSpPr>
        <p:spPr bwMode="gray">
          <a:xfrm>
            <a:off x="6072900" y="4583654"/>
            <a:ext cx="804586" cy="738692"/>
          </a:xfrm>
          <a:solidFill>
            <a:schemeClr val="accent6"/>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6</a:t>
            </a:r>
          </a:p>
        </p:txBody>
      </p:sp>
      <p:sp>
        <p:nvSpPr>
          <p:cNvPr id="14" name="Text Placeholder 2"/>
          <p:cNvSpPr>
            <a:spLocks noGrp="1"/>
          </p:cNvSpPr>
          <p:nvPr>
            <p:ph type="body" idx="15"/>
          </p:nvPr>
        </p:nvSpPr>
        <p:spPr bwMode="gray">
          <a:xfrm>
            <a:off x="1684863" y="1676400"/>
            <a:ext cx="3801980" cy="914400"/>
          </a:xfrm>
        </p:spPr>
        <p:txBody>
          <a:bodyPr anchor="ctr">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15" name="Text Placeholder 2"/>
          <p:cNvSpPr>
            <a:spLocks noGrp="1"/>
          </p:cNvSpPr>
          <p:nvPr>
            <p:ph type="body" idx="16"/>
          </p:nvPr>
        </p:nvSpPr>
        <p:spPr bwMode="gray">
          <a:xfrm>
            <a:off x="1684863" y="3086100"/>
            <a:ext cx="3801980" cy="914400"/>
          </a:xfrm>
        </p:spPr>
        <p:txBody>
          <a:bodyPr anchor="ctr">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16" name="Text Placeholder 2"/>
          <p:cNvSpPr>
            <a:spLocks noGrp="1"/>
          </p:cNvSpPr>
          <p:nvPr>
            <p:ph type="body" idx="17"/>
          </p:nvPr>
        </p:nvSpPr>
        <p:spPr bwMode="gray">
          <a:xfrm>
            <a:off x="1684863" y="4495800"/>
            <a:ext cx="3801980" cy="914400"/>
          </a:xfrm>
        </p:spPr>
        <p:txBody>
          <a:bodyPr anchor="ctr">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19" name="Text Placeholder 2"/>
          <p:cNvSpPr>
            <a:spLocks noGrp="1"/>
          </p:cNvSpPr>
          <p:nvPr>
            <p:ph type="body" idx="18"/>
          </p:nvPr>
        </p:nvSpPr>
        <p:spPr bwMode="gray">
          <a:xfrm>
            <a:off x="7095411" y="1676400"/>
            <a:ext cx="3801980" cy="914400"/>
          </a:xfrm>
        </p:spPr>
        <p:txBody>
          <a:bodyPr anchor="ctr">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20" name="Text Placeholder 2"/>
          <p:cNvSpPr>
            <a:spLocks noGrp="1"/>
          </p:cNvSpPr>
          <p:nvPr>
            <p:ph type="body" idx="19"/>
          </p:nvPr>
        </p:nvSpPr>
        <p:spPr bwMode="gray">
          <a:xfrm>
            <a:off x="7095411" y="3086100"/>
            <a:ext cx="3801980" cy="914400"/>
          </a:xfrm>
        </p:spPr>
        <p:txBody>
          <a:bodyPr anchor="ctr">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
        <p:nvSpPr>
          <p:cNvPr id="21" name="Text Placeholder 2"/>
          <p:cNvSpPr>
            <a:spLocks noGrp="1"/>
          </p:cNvSpPr>
          <p:nvPr>
            <p:ph type="body" idx="20"/>
          </p:nvPr>
        </p:nvSpPr>
        <p:spPr bwMode="gray">
          <a:xfrm>
            <a:off x="7095411" y="4495800"/>
            <a:ext cx="3801980" cy="914400"/>
          </a:xfrm>
        </p:spPr>
        <p:txBody>
          <a:bodyPr anchor="ctr">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97869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Up">
    <p:spTree>
      <p:nvGrpSpPr>
        <p:cNvPr id="1" name=""/>
        <p:cNvGrpSpPr/>
        <p:nvPr/>
      </p:nvGrpSpPr>
      <p:grpSpPr>
        <a:xfrm>
          <a:off x="0" y="0"/>
          <a:ext cx="0" cy="0"/>
          <a:chOff x="0" y="0"/>
          <a:chExt cx="0" cy="0"/>
        </a:xfrm>
      </p:grpSpPr>
      <p:sp>
        <p:nvSpPr>
          <p:cNvPr id="22" name="Rectangle 21"/>
          <p:cNvSpPr/>
          <p:nvPr userDrawn="1"/>
        </p:nvSpPr>
        <p:spPr bwMode="gray">
          <a:xfrm>
            <a:off x="8041671" y="3259039"/>
            <a:ext cx="3447183" cy="248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gray">
          <a:xfrm>
            <a:off x="4366521" y="3259039"/>
            <a:ext cx="3437665" cy="248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userDrawn="1"/>
        </p:nvSpPr>
        <p:spPr bwMode="gray">
          <a:xfrm>
            <a:off x="682319" y="3259039"/>
            <a:ext cx="3437665" cy="248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bwMode="gray"/>
        <p:txBody>
          <a:bodyPr/>
          <a:lstStyle/>
          <a:p>
            <a:r>
              <a:rPr lang="en-US" dirty="0" smtClean="0"/>
              <a:t>Click to edit Master title style</a:t>
            </a:r>
            <a:endParaRPr lang="en-US" dirty="0"/>
          </a:p>
        </p:txBody>
      </p:sp>
      <p:grpSp>
        <p:nvGrpSpPr>
          <p:cNvPr id="3" name="Group 2"/>
          <p:cNvGrpSpPr/>
          <p:nvPr userDrawn="1"/>
        </p:nvGrpSpPr>
        <p:grpSpPr bwMode="gray">
          <a:xfrm>
            <a:off x="682320" y="1968659"/>
            <a:ext cx="3437666" cy="1286571"/>
            <a:chOff x="0" y="1814325"/>
            <a:chExt cx="4061155" cy="1519916"/>
          </a:xfrm>
        </p:grpSpPr>
        <p:sp>
          <p:nvSpPr>
            <p:cNvPr id="1027" name="Freeform 6"/>
            <p:cNvSpPr>
              <a:spLocks/>
            </p:cNvSpPr>
            <p:nvPr userDrawn="1"/>
          </p:nvSpPr>
          <p:spPr bwMode="gray">
            <a:xfrm>
              <a:off x="0"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rgbClr val="FB6435"/>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8" name="Freeform 7"/>
            <p:cNvSpPr>
              <a:spLocks/>
            </p:cNvSpPr>
            <p:nvPr userDrawn="1"/>
          </p:nvSpPr>
          <p:spPr bwMode="gray">
            <a:xfrm>
              <a:off x="1560127"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1" y="85"/>
                    <a:pt x="394" y="261"/>
                    <a:pt x="394" y="480"/>
                  </a:cubicBezTo>
                  <a:cubicBezTo>
                    <a:pt x="0" y="480"/>
                    <a:pt x="0" y="480"/>
                    <a:pt x="0" y="480"/>
                  </a:cubicBezTo>
                  <a:cubicBezTo>
                    <a:pt x="0" y="299"/>
                    <a:pt x="60" y="133"/>
                    <a:pt x="162" y="0"/>
                  </a:cubicBezTo>
                  <a:lnTo>
                    <a:pt x="79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9" name="Freeform 8"/>
            <p:cNvSpPr>
              <a:spLocks/>
            </p:cNvSpPr>
            <p:nvPr userDrawn="1"/>
          </p:nvSpPr>
          <p:spPr bwMode="gray">
            <a:xfrm>
              <a:off x="280796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7" y="0"/>
                    <a:pt x="396" y="0"/>
                  </a:cubicBezTo>
                  <a:close/>
                </a:path>
              </a:pathLst>
            </a:custGeom>
            <a:solidFill>
              <a:srgbClr val="F03C04"/>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23" name="Freeform 6"/>
          <p:cNvSpPr>
            <a:spLocks/>
          </p:cNvSpPr>
          <p:nvPr userDrawn="1"/>
        </p:nvSpPr>
        <p:spPr bwMode="gray">
          <a:xfrm>
            <a:off x="4366521" y="1972471"/>
            <a:ext cx="3437665" cy="1286569"/>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rgbClr val="63B1E1"/>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1" name="Freeform 10"/>
          <p:cNvSpPr>
            <a:spLocks/>
          </p:cNvSpPr>
          <p:nvPr userDrawn="1"/>
        </p:nvSpPr>
        <p:spPr bwMode="gray">
          <a:xfrm>
            <a:off x="5687129" y="1969067"/>
            <a:ext cx="2117057" cy="1289973"/>
          </a:xfrm>
          <a:custGeom>
            <a:avLst/>
            <a:gdLst>
              <a:gd name="T0" fmla="*/ 790 w 790"/>
              <a:gd name="T1" fmla="*/ 0 h 481"/>
              <a:gd name="T2" fmla="*/ 790 w 790"/>
              <a:gd name="T3" fmla="*/ 86 h 481"/>
              <a:gd name="T4" fmla="*/ 394 w 790"/>
              <a:gd name="T5" fmla="*/ 481 h 481"/>
              <a:gd name="T6" fmla="*/ 0 w 790"/>
              <a:gd name="T7" fmla="*/ 481 h 481"/>
              <a:gd name="T8" fmla="*/ 162 w 790"/>
              <a:gd name="T9" fmla="*/ 1 h 481"/>
              <a:gd name="T10" fmla="*/ 790 w 790"/>
              <a:gd name="T11" fmla="*/ 0 h 481"/>
            </a:gdLst>
            <a:ahLst/>
            <a:cxnLst>
              <a:cxn ang="0">
                <a:pos x="T0" y="T1"/>
              </a:cxn>
              <a:cxn ang="0">
                <a:pos x="T2" y="T3"/>
              </a:cxn>
              <a:cxn ang="0">
                <a:pos x="T4" y="T5"/>
              </a:cxn>
              <a:cxn ang="0">
                <a:pos x="T6" y="T7"/>
              </a:cxn>
              <a:cxn ang="0">
                <a:pos x="T8" y="T9"/>
              </a:cxn>
              <a:cxn ang="0">
                <a:pos x="T10" y="T11"/>
              </a:cxn>
            </a:cxnLst>
            <a:rect l="0" t="0" r="r" b="b"/>
            <a:pathLst>
              <a:path w="790" h="481">
                <a:moveTo>
                  <a:pt x="790" y="0"/>
                </a:moveTo>
                <a:cubicBezTo>
                  <a:pt x="790" y="86"/>
                  <a:pt x="790" y="86"/>
                  <a:pt x="790" y="86"/>
                </a:cubicBezTo>
                <a:cubicBezTo>
                  <a:pt x="571" y="86"/>
                  <a:pt x="394" y="262"/>
                  <a:pt x="394" y="481"/>
                </a:cubicBezTo>
                <a:cubicBezTo>
                  <a:pt x="0" y="481"/>
                  <a:pt x="0" y="481"/>
                  <a:pt x="0" y="481"/>
                </a:cubicBezTo>
                <a:cubicBezTo>
                  <a:pt x="0" y="300"/>
                  <a:pt x="60" y="134"/>
                  <a:pt x="162" y="1"/>
                </a:cubicBezTo>
                <a:lnTo>
                  <a:pt x="79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2" name="Freeform 11"/>
          <p:cNvSpPr>
            <a:spLocks/>
          </p:cNvSpPr>
          <p:nvPr userDrawn="1"/>
        </p:nvSpPr>
        <p:spPr bwMode="gray">
          <a:xfrm>
            <a:off x="6743388" y="2199368"/>
            <a:ext cx="1060798" cy="1059662"/>
          </a:xfrm>
          <a:custGeom>
            <a:avLst/>
            <a:gdLst>
              <a:gd name="T0" fmla="*/ 396 w 396"/>
              <a:gd name="T1" fmla="*/ 0 h 395"/>
              <a:gd name="T2" fmla="*/ 396 w 396"/>
              <a:gd name="T3" fmla="*/ 394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4"/>
                  <a:pt x="396" y="394"/>
                  <a:pt x="396" y="394"/>
                </a:cubicBezTo>
                <a:cubicBezTo>
                  <a:pt x="0" y="395"/>
                  <a:pt x="0" y="395"/>
                  <a:pt x="0" y="395"/>
                </a:cubicBezTo>
                <a:cubicBezTo>
                  <a:pt x="0" y="176"/>
                  <a:pt x="177" y="0"/>
                  <a:pt x="396" y="0"/>
                </a:cubicBezTo>
                <a:close/>
              </a:path>
            </a:pathLst>
          </a:custGeom>
          <a:solidFill>
            <a:srgbClr val="3198D7"/>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nvGrpSpPr>
          <p:cNvPr id="5" name="Group 4"/>
          <p:cNvGrpSpPr/>
          <p:nvPr userDrawn="1"/>
        </p:nvGrpSpPr>
        <p:grpSpPr bwMode="gray">
          <a:xfrm>
            <a:off x="8045696" y="1968659"/>
            <a:ext cx="3442127" cy="1286571"/>
            <a:chOff x="8122401" y="1814325"/>
            <a:chExt cx="4066424" cy="1519916"/>
          </a:xfrm>
        </p:grpSpPr>
        <p:sp>
          <p:nvSpPr>
            <p:cNvPr id="25"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rgbClr val="60748A"/>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4"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35"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rgbClr val="4E5E70"/>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48" name="Text Placeholder 2"/>
          <p:cNvSpPr>
            <a:spLocks noGrp="1"/>
          </p:cNvSpPr>
          <p:nvPr userDrawn="1">
            <p:ph type="body" idx="1"/>
          </p:nvPr>
        </p:nvSpPr>
        <p:spPr bwMode="gray">
          <a:xfrm>
            <a:off x="774428" y="1964683"/>
            <a:ext cx="3253450" cy="1219200"/>
          </a:xfrm>
        </p:spPr>
        <p:txBody>
          <a:bodyPr anchor="ctr" anchorCtr="0">
            <a:noAutofit/>
          </a:bodyPr>
          <a:lstStyle>
            <a:lvl1pPr marL="0" indent="0">
              <a:buNone/>
              <a:defRPr sz="2601"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49" name="Text Placeholder 2"/>
          <p:cNvSpPr>
            <a:spLocks noGrp="1"/>
          </p:cNvSpPr>
          <p:nvPr userDrawn="1">
            <p:ph type="body" idx="10"/>
          </p:nvPr>
        </p:nvSpPr>
        <p:spPr bwMode="gray">
          <a:xfrm>
            <a:off x="4472482" y="1964683"/>
            <a:ext cx="3253450" cy="1219200"/>
          </a:xfrm>
        </p:spPr>
        <p:txBody>
          <a:bodyPr anchor="ctr" anchorCtr="0">
            <a:noAutofit/>
          </a:bodyPr>
          <a:lstStyle>
            <a:lvl1pPr marL="0" indent="0">
              <a:buNone/>
              <a:defRPr sz="2601"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50" name="Text Placeholder 2"/>
          <p:cNvSpPr>
            <a:spLocks noGrp="1"/>
          </p:cNvSpPr>
          <p:nvPr userDrawn="1">
            <p:ph type="body" idx="11"/>
          </p:nvPr>
        </p:nvSpPr>
        <p:spPr bwMode="gray">
          <a:xfrm>
            <a:off x="8165156" y="1964683"/>
            <a:ext cx="3253450" cy="1219200"/>
          </a:xfrm>
        </p:spPr>
        <p:txBody>
          <a:bodyPr anchor="ctr" anchorCtr="0">
            <a:noAutofit/>
          </a:bodyPr>
          <a:lstStyle>
            <a:lvl1pPr marL="0" indent="0">
              <a:buNone/>
              <a:defRPr sz="2601"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54" name="Text Placeholder 2"/>
          <p:cNvSpPr>
            <a:spLocks noGrp="1"/>
          </p:cNvSpPr>
          <p:nvPr userDrawn="1">
            <p:ph type="body" idx="12"/>
          </p:nvPr>
        </p:nvSpPr>
        <p:spPr bwMode="gray">
          <a:xfrm>
            <a:off x="774432" y="3490734"/>
            <a:ext cx="3219469" cy="1919475"/>
          </a:xfrm>
        </p:spPr>
        <p:txBody>
          <a:bodyPr anchor="t" anchorCtr="0">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55" name="Text Placeholder 2"/>
          <p:cNvSpPr>
            <a:spLocks noGrp="1"/>
          </p:cNvSpPr>
          <p:nvPr userDrawn="1">
            <p:ph type="body" idx="13"/>
          </p:nvPr>
        </p:nvSpPr>
        <p:spPr bwMode="gray">
          <a:xfrm>
            <a:off x="4472485" y="3490734"/>
            <a:ext cx="3219469" cy="1919475"/>
          </a:xfrm>
        </p:spPr>
        <p:txBody>
          <a:bodyPr anchor="t" anchorCtr="0">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56" name="Text Placeholder 2"/>
          <p:cNvSpPr>
            <a:spLocks noGrp="1"/>
          </p:cNvSpPr>
          <p:nvPr userDrawn="1">
            <p:ph type="body" idx="14"/>
          </p:nvPr>
        </p:nvSpPr>
        <p:spPr bwMode="gray">
          <a:xfrm>
            <a:off x="8165162" y="3505210"/>
            <a:ext cx="3219469" cy="1919475"/>
          </a:xfrm>
        </p:spPr>
        <p:txBody>
          <a:bodyPr anchor="t" anchorCtr="0">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Tree>
    <p:extLst>
      <p:ext uri="{BB962C8B-B14F-4D97-AF65-F5344CB8AC3E}">
        <p14:creationId xmlns:p14="http://schemas.microsoft.com/office/powerpoint/2010/main" val="7745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with Rock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3277" y="2827641"/>
            <a:ext cx="8208137" cy="3048000"/>
          </a:xfrm>
        </p:spPr>
        <p:txBody>
          <a:bodyPr anchor="t"/>
          <a:lstStyle>
            <a:lvl1pPr>
              <a:defRPr sz="6600">
                <a:solidFill>
                  <a:srgbClr val="FFFFFF"/>
                </a:solidFill>
              </a:defRPr>
            </a:lvl1pPr>
          </a:lstStyle>
          <a:p>
            <a:r>
              <a:rPr lang="en-US" dirty="0" smtClean="0"/>
              <a:t>Click to edit Master title style</a:t>
            </a:r>
            <a:endParaRPr lang="en-US" dirty="0"/>
          </a:p>
        </p:txBody>
      </p:sp>
      <p:sp>
        <p:nvSpPr>
          <p:cNvPr id="5" name="Picture Placeholder 5"/>
          <p:cNvSpPr>
            <a:spLocks noGrp="1"/>
          </p:cNvSpPr>
          <p:nvPr>
            <p:ph type="pic" sz="quarter" idx="11"/>
          </p:nvPr>
        </p:nvSpPr>
        <p:spPr bwMode="gray">
          <a:xfrm>
            <a:off x="0" y="0"/>
            <a:ext cx="12188825" cy="6858000"/>
          </a:xfrm>
        </p:spPr>
        <p:txBody>
          <a:bodyPr/>
          <a:lstStyle/>
          <a:p>
            <a:endParaRPr lang="en-US" dirty="0"/>
          </a:p>
        </p:txBody>
      </p:sp>
    </p:spTree>
    <p:extLst>
      <p:ext uri="{BB962C8B-B14F-4D97-AF65-F5344CB8AC3E}">
        <p14:creationId xmlns:p14="http://schemas.microsoft.com/office/powerpoint/2010/main" val="36484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7" name="Rectangle 6"/>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2" name="Title 1"/>
          <p:cNvSpPr>
            <a:spLocks noGrp="1"/>
          </p:cNvSpPr>
          <p:nvPr userDrawn="1">
            <p:ph type="title"/>
          </p:nvPr>
        </p:nvSpPr>
        <p:spPr bwMode="gray">
          <a:xfrm>
            <a:off x="553277" y="36014"/>
            <a:ext cx="6455534" cy="1143000"/>
          </a:xfrm>
        </p:spPr>
        <p:txBody>
          <a:bodyPr/>
          <a:lstStyle/>
          <a:p>
            <a:r>
              <a:rPr lang="en-US" dirty="0" smtClean="0"/>
              <a:t>Click to edit Master title style</a:t>
            </a:r>
            <a:endParaRPr lang="en-US" dirty="0"/>
          </a:p>
        </p:txBody>
      </p:sp>
      <p:sp>
        <p:nvSpPr>
          <p:cNvPr id="3" name="Text Placeholder 8"/>
          <p:cNvSpPr>
            <a:spLocks noGrp="1"/>
          </p:cNvSpPr>
          <p:nvPr userDrawn="1">
            <p:ph type="body" sz="quarter" idx="10"/>
          </p:nvPr>
        </p:nvSpPr>
        <p:spPr bwMode="gray">
          <a:xfrm>
            <a:off x="553330" y="1828800"/>
            <a:ext cx="6455482"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userDrawn="1">
            <p:ph type="body" idx="1"/>
          </p:nvPr>
        </p:nvSpPr>
        <p:spPr bwMode="gray">
          <a:xfrm>
            <a:off x="553330" y="1175274"/>
            <a:ext cx="6442824" cy="639762"/>
          </a:xfrm>
        </p:spPr>
        <p:txBody>
          <a:bodyPr tIns="0" anchor="t" anchorCtr="0">
            <a:noAutofit/>
          </a:bodyPr>
          <a:lstStyle>
            <a:lvl1pPr marL="0" indent="0">
              <a:lnSpc>
                <a:spcPct val="85000"/>
              </a:lnSpc>
              <a:buNone/>
              <a:defRPr sz="2801" b="0">
                <a:solidFill>
                  <a:srgbClr val="FF661C"/>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smtClean="0"/>
          </a:p>
        </p:txBody>
      </p:sp>
      <p:sp>
        <p:nvSpPr>
          <p:cNvPr id="6" name="Picture Placeholder 5"/>
          <p:cNvSpPr>
            <a:spLocks noGrp="1"/>
          </p:cNvSpPr>
          <p:nvPr userDrawn="1">
            <p:ph type="pic" sz="quarter" idx="11"/>
          </p:nvPr>
        </p:nvSpPr>
        <p:spPr bwMode="gray">
          <a:xfrm>
            <a:off x="7256897" y="107781"/>
            <a:ext cx="4931933" cy="6750218"/>
          </a:xfrm>
        </p:spPr>
        <p:txBody>
          <a:bodyPr/>
          <a:lstStyle/>
          <a:p>
            <a:endParaRPr lang="en-US"/>
          </a:p>
        </p:txBody>
      </p:sp>
      <p:grpSp>
        <p:nvGrpSpPr>
          <p:cNvPr id="12" name="Group 11"/>
          <p:cNvGrpSpPr>
            <a:grpSpLocks noChangeAspect="1"/>
          </p:cNvGrpSpPr>
          <p:nvPr userDrawn="1"/>
        </p:nvGrpSpPr>
        <p:grpSpPr bwMode="auto">
          <a:xfrm>
            <a:off x="2" y="1123"/>
            <a:ext cx="12188826" cy="113168"/>
            <a:chOff x="-889" y="2103"/>
            <a:chExt cx="9456" cy="115"/>
          </a:xfrm>
        </p:grpSpPr>
        <p:sp>
          <p:nvSpPr>
            <p:cNvPr id="13" name="Rectangle 12"/>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14" name="Rectangle 13"/>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15" name="Rectangle 14"/>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5727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0" y="109732"/>
            <a:ext cx="12188825" cy="6748271"/>
          </a:xfrm>
          <a:prstGeom prst="rect">
            <a:avLst/>
          </a:prstGeom>
          <a:gradFill flip="none" rotWithShape="1">
            <a:gsLst>
              <a:gs pos="0">
                <a:srgbClr val="E5E5E7">
                  <a:alpha val="0"/>
                </a:srgbClr>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2" name="Title Placeholder 1"/>
          <p:cNvSpPr>
            <a:spLocks noGrp="1"/>
          </p:cNvSpPr>
          <p:nvPr userDrawn="1">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userDrawn="1">
            <p:ph type="body" idx="1"/>
          </p:nvPr>
        </p:nvSpPr>
        <p:spPr bwMode="gray">
          <a:xfrm>
            <a:off x="553328" y="1828800"/>
            <a:ext cx="10960456" cy="43434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8" name="Group 27"/>
          <p:cNvGrpSpPr/>
          <p:nvPr userDrawn="1"/>
        </p:nvGrpSpPr>
        <p:grpSpPr bwMode="gray">
          <a:xfrm>
            <a:off x="10774816" y="6433745"/>
            <a:ext cx="779784" cy="222003"/>
            <a:chOff x="-3205163" y="1597025"/>
            <a:chExt cx="2905125" cy="827088"/>
          </a:xfrm>
          <a:solidFill>
            <a:srgbClr val="F96302"/>
          </a:solidFill>
        </p:grpSpPr>
        <p:sp>
          <p:nvSpPr>
            <p:cNvPr id="17"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4" name="TextBox 43"/>
          <p:cNvSpPr txBox="1"/>
          <p:nvPr userDrawn="1"/>
        </p:nvSpPr>
        <p:spPr bwMode="gray">
          <a:xfrm>
            <a:off x="579316" y="6430510"/>
            <a:ext cx="5181600" cy="215444"/>
          </a:xfrm>
          <a:prstGeom prst="rect">
            <a:avLst/>
          </a:prstGeom>
          <a:noFill/>
        </p:spPr>
        <p:txBody>
          <a:bodyPr wrap="square" rtlCol="0">
            <a:spAutoFit/>
          </a:bodyPr>
          <a:lstStyle/>
          <a:p>
            <a:r>
              <a:rPr lang="en-US" sz="800" kern="1200" dirty="0" smtClean="0">
                <a:solidFill>
                  <a:schemeClr val="bg1">
                    <a:lumMod val="65000"/>
                  </a:schemeClr>
                </a:solidFill>
                <a:latin typeface="+mn-lt"/>
                <a:ea typeface="+mn-ea"/>
                <a:cs typeface="+mn-cs"/>
              </a:rPr>
              <a:t>© 2014 Riverbed Technology. All rights reserved. </a:t>
            </a:r>
            <a:endParaRPr lang="en-US" sz="800" kern="1200" dirty="0">
              <a:solidFill>
                <a:schemeClr val="bg1">
                  <a:lumMod val="65000"/>
                </a:schemeClr>
              </a:solidFill>
              <a:latin typeface="+mn-lt"/>
              <a:ea typeface="+mn-ea"/>
              <a:cs typeface="+mn-cs"/>
            </a:endParaRPr>
          </a:p>
        </p:txBody>
      </p:sp>
      <p:sp>
        <p:nvSpPr>
          <p:cNvPr id="46" name="TextBox 45"/>
          <p:cNvSpPr txBox="1"/>
          <p:nvPr userDrawn="1"/>
        </p:nvSpPr>
        <p:spPr bwMode="gray">
          <a:xfrm>
            <a:off x="11473906" y="6411514"/>
            <a:ext cx="533400" cy="246221"/>
          </a:xfrm>
          <a:prstGeom prst="rect">
            <a:avLst/>
          </a:prstGeom>
        </p:spPr>
        <p:txBody>
          <a:bodyPr vert="horz" lIns="91440" tIns="45720" rIns="91440" bIns="45720"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cxnSp>
        <p:nvCxnSpPr>
          <p:cNvPr id="40" name="Straight Connector 39"/>
          <p:cNvCxnSpPr/>
          <p:nvPr userDrawn="1"/>
        </p:nvCxnSpPr>
        <p:spPr bwMode="gray">
          <a:xfrm>
            <a:off x="665025" y="6316660"/>
            <a:ext cx="1088958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noChangeAspect="1"/>
          </p:cNvGrpSpPr>
          <p:nvPr userDrawn="1"/>
        </p:nvGrpSpPr>
        <p:grpSpPr bwMode="auto">
          <a:xfrm>
            <a:off x="2" y="1123"/>
            <a:ext cx="12188826" cy="113168"/>
            <a:chOff x="-889" y="2103"/>
            <a:chExt cx="9456" cy="115"/>
          </a:xfrm>
        </p:grpSpPr>
        <p:sp>
          <p:nvSpPr>
            <p:cNvPr id="29" name="Rectangle 28"/>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3" name="Rectangle 32"/>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4" name="Rectangle 33"/>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734965281"/>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69" r:id="rId3"/>
    <p:sldLayoutId id="2147483685" r:id="rId4"/>
    <p:sldLayoutId id="2147483655" r:id="rId5"/>
    <p:sldLayoutId id="2147483661" r:id="rId6"/>
    <p:sldLayoutId id="2147483664" r:id="rId7"/>
    <p:sldLayoutId id="2147483657" r:id="rId8"/>
    <p:sldLayoutId id="2147483660" r:id="rId9"/>
    <p:sldLayoutId id="2147483667" r:id="rId10"/>
    <p:sldLayoutId id="2147483677" r:id="rId11"/>
    <p:sldLayoutId id="2147483663" r:id="rId12"/>
    <p:sldLayoutId id="2147483684" r:id="rId13"/>
    <p:sldLayoutId id="2147483658" r:id="rId14"/>
    <p:sldLayoutId id="2147483680" r:id="rId15"/>
    <p:sldLayoutId id="2147483683" r:id="rId16"/>
    <p:sldLayoutId id="2147483662" r:id="rId17"/>
    <p:sldLayoutId id="214748365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77"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sz="2801" kern="1200">
          <a:solidFill>
            <a:schemeClr val="accent6"/>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399" kern="1200">
          <a:solidFill>
            <a:schemeClr val="accent6"/>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chemeClr val="accent6"/>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chemeClr val="accent6"/>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chemeClr val="accent6"/>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p:bodyStyle>
    <p:otherStyle>
      <a:defPPr>
        <a:defRPr lang="en-US"/>
      </a:defPPr>
      <a:lvl1pPr marL="0" algn="l" defTabSz="914477" rtl="0" eaLnBrk="1" latinLnBrk="0" hangingPunct="1">
        <a:defRPr sz="1800" kern="1200">
          <a:solidFill>
            <a:schemeClr val="tx1"/>
          </a:solidFill>
          <a:latin typeface="+mn-lt"/>
          <a:ea typeface="+mn-ea"/>
          <a:cs typeface="+mn-cs"/>
        </a:defRPr>
      </a:lvl1pPr>
      <a:lvl2pPr marL="457239" algn="l" defTabSz="914477" rtl="0" eaLnBrk="1" latinLnBrk="0" hangingPunct="1">
        <a:defRPr sz="1800" kern="1200">
          <a:solidFill>
            <a:schemeClr val="tx1"/>
          </a:solidFill>
          <a:latin typeface="+mn-lt"/>
          <a:ea typeface="+mn-ea"/>
          <a:cs typeface="+mn-cs"/>
        </a:defRPr>
      </a:lvl2pPr>
      <a:lvl3pPr marL="914477" algn="l" defTabSz="914477" rtl="0" eaLnBrk="1" latinLnBrk="0" hangingPunct="1">
        <a:defRPr sz="1800" kern="1200">
          <a:solidFill>
            <a:schemeClr val="tx1"/>
          </a:solidFill>
          <a:latin typeface="+mn-lt"/>
          <a:ea typeface="+mn-ea"/>
          <a:cs typeface="+mn-cs"/>
        </a:defRPr>
      </a:lvl3pPr>
      <a:lvl4pPr marL="1371713" algn="l" defTabSz="914477" rtl="0" eaLnBrk="1" latinLnBrk="0" hangingPunct="1">
        <a:defRPr sz="1800" kern="1200">
          <a:solidFill>
            <a:schemeClr val="tx1"/>
          </a:solidFill>
          <a:latin typeface="+mn-lt"/>
          <a:ea typeface="+mn-ea"/>
          <a:cs typeface="+mn-cs"/>
        </a:defRPr>
      </a:lvl4pPr>
      <a:lvl5pPr marL="1828953" algn="l" defTabSz="914477" rtl="0" eaLnBrk="1" latinLnBrk="0" hangingPunct="1">
        <a:defRPr sz="1800" kern="1200">
          <a:solidFill>
            <a:schemeClr val="tx1"/>
          </a:solidFill>
          <a:latin typeface="+mn-lt"/>
          <a:ea typeface="+mn-ea"/>
          <a:cs typeface="+mn-cs"/>
        </a:defRPr>
      </a:lvl5pPr>
      <a:lvl6pPr marL="2286190" algn="l" defTabSz="914477" rtl="0" eaLnBrk="1" latinLnBrk="0" hangingPunct="1">
        <a:defRPr sz="1800" kern="1200">
          <a:solidFill>
            <a:schemeClr val="tx1"/>
          </a:solidFill>
          <a:latin typeface="+mn-lt"/>
          <a:ea typeface="+mn-ea"/>
          <a:cs typeface="+mn-cs"/>
        </a:defRPr>
      </a:lvl6pPr>
      <a:lvl7pPr marL="2743427" algn="l" defTabSz="914477" rtl="0" eaLnBrk="1" latinLnBrk="0" hangingPunct="1">
        <a:defRPr sz="1800" kern="1200">
          <a:solidFill>
            <a:schemeClr val="tx1"/>
          </a:solidFill>
          <a:latin typeface="+mn-lt"/>
          <a:ea typeface="+mn-ea"/>
          <a:cs typeface="+mn-cs"/>
        </a:defRPr>
      </a:lvl7pPr>
      <a:lvl8pPr marL="3200666" algn="l" defTabSz="914477" rtl="0" eaLnBrk="1" latinLnBrk="0" hangingPunct="1">
        <a:defRPr sz="1800" kern="1200">
          <a:solidFill>
            <a:schemeClr val="tx1"/>
          </a:solidFill>
          <a:latin typeface="+mn-lt"/>
          <a:ea typeface="+mn-ea"/>
          <a:cs typeface="+mn-cs"/>
        </a:defRPr>
      </a:lvl8pPr>
      <a:lvl9pPr marL="3657901" algn="l" defTabSz="9144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image" Target="../media/image32.emf"/><Relationship Id="rId26" Type="http://schemas.openxmlformats.org/officeDocument/2006/relationships/image" Target="../media/image33.emf"/><Relationship Id="rId27" Type="http://schemas.openxmlformats.org/officeDocument/2006/relationships/image" Target="../media/image34.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3275" y="1221258"/>
            <a:ext cx="10032319" cy="2819400"/>
          </a:xfrm>
        </p:spPr>
        <p:txBody>
          <a:bodyPr/>
          <a:lstStyle/>
          <a:p>
            <a:r>
              <a:rPr lang="en-US" dirty="0" smtClean="0"/>
              <a:t>Riverbed</a:t>
            </a:r>
            <a:r>
              <a:rPr lang="en-US" baseline="30000" dirty="0" smtClean="0"/>
              <a:t>®</a:t>
            </a:r>
            <a:r>
              <a:rPr lang="en-US" dirty="0" smtClean="0"/>
              <a:t> SteelHead</a:t>
            </a:r>
            <a:endParaRPr lang="en-US" dirty="0"/>
          </a:p>
        </p:txBody>
      </p:sp>
      <p:sp>
        <p:nvSpPr>
          <p:cNvPr id="8" name="Subtitle 7"/>
          <p:cNvSpPr>
            <a:spLocks noGrp="1"/>
          </p:cNvSpPr>
          <p:nvPr>
            <p:ph type="subTitle" idx="1"/>
          </p:nvPr>
        </p:nvSpPr>
        <p:spPr>
          <a:xfrm>
            <a:off x="575737" y="4703802"/>
            <a:ext cx="9992756" cy="533400"/>
          </a:xfrm>
        </p:spPr>
        <p:txBody>
          <a:bodyPr/>
          <a:lstStyle/>
          <a:p>
            <a:r>
              <a:rPr lang="en-US" sz="2000" dirty="0" err="1" smtClean="0"/>
              <a:t>SteelHead</a:t>
            </a:r>
            <a:r>
              <a:rPr lang="en-US" sz="2000" dirty="0" smtClean="0"/>
              <a:t> 9.2 New Feature &amp; Updates</a:t>
            </a:r>
            <a:endParaRPr lang="en-US" sz="2000" dirty="0"/>
          </a:p>
        </p:txBody>
      </p:sp>
      <p:sp>
        <p:nvSpPr>
          <p:cNvPr id="9" name="Text Placeholder 8"/>
          <p:cNvSpPr>
            <a:spLocks noGrp="1"/>
          </p:cNvSpPr>
          <p:nvPr>
            <p:ph type="body" idx="10"/>
          </p:nvPr>
        </p:nvSpPr>
        <p:spPr/>
        <p:txBody>
          <a:bodyPr/>
          <a:lstStyle/>
          <a:p>
            <a:r>
              <a:rPr lang="en-US" smtClean="0"/>
              <a:t>Presenter Name</a:t>
            </a:r>
          </a:p>
          <a:p>
            <a:r>
              <a:rPr lang="en-US" smtClean="0"/>
              <a:t>Title here, Company</a:t>
            </a:r>
            <a:endParaRPr lang="en-US" dirty="0"/>
          </a:p>
        </p:txBody>
      </p:sp>
      <p:sp>
        <p:nvSpPr>
          <p:cNvPr id="6" name="Title 1"/>
          <p:cNvSpPr txBox="1">
            <a:spLocks/>
          </p:cNvSpPr>
          <p:nvPr/>
        </p:nvSpPr>
        <p:spPr>
          <a:xfrm>
            <a:off x="2360612" y="2362200"/>
            <a:ext cx="5867400" cy="2133600"/>
          </a:xfrm>
          <a:prstGeom prst="rect">
            <a:avLst/>
          </a:prstGeom>
        </p:spPr>
        <p:txBody>
          <a:bodyPr/>
          <a:lstStyle>
            <a:lvl1pPr algn="l" defTabSz="914477" rtl="0" eaLnBrk="1" latinLnBrk="0" hangingPunct="1">
              <a:lnSpc>
                <a:spcPct val="90000"/>
              </a:lnSpc>
              <a:spcBef>
                <a:spcPct val="0"/>
              </a:spcBef>
              <a:buNone/>
              <a:defRPr sz="3600" kern="1200">
                <a:solidFill>
                  <a:srgbClr val="000000"/>
                </a:solidFill>
                <a:latin typeface="+mj-lt"/>
                <a:ea typeface="+mj-ea"/>
                <a:cs typeface="+mj-cs"/>
              </a:defRPr>
            </a:lvl1pPr>
          </a:lstStyle>
          <a:p>
            <a:pPr algn="ctr"/>
            <a:r>
              <a:rPr lang="en-US" dirty="0" smtClean="0">
                <a:solidFill>
                  <a:schemeClr val="accent2"/>
                </a:solidFill>
              </a:rPr>
              <a:t>What’s New</a:t>
            </a:r>
          </a:p>
          <a:p>
            <a:pPr algn="ctr"/>
            <a:r>
              <a:rPr lang="en-US" dirty="0" smtClean="0">
                <a:solidFill>
                  <a:schemeClr val="accent2"/>
                </a:solidFill>
              </a:rPr>
              <a:t>SteelHead 9.1</a:t>
            </a:r>
            <a:endParaRPr lang="en-US" dirty="0">
              <a:solidFill>
                <a:schemeClr val="accent2"/>
              </a:solidFill>
            </a:endParaRPr>
          </a:p>
        </p:txBody>
      </p:sp>
      <p:pic>
        <p:nvPicPr>
          <p:cNvPr id="3" name="Picture Placeholder 2" descr="Screen Shot 2016-05-16 at 4.18.38 PM.pn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2686" b="22686"/>
          <a:stretch>
            <a:fillRect/>
          </a:stretch>
        </p:blipFill>
        <p:spPr/>
      </p:pic>
    </p:spTree>
    <p:extLst>
      <p:ext uri="{BB962C8B-B14F-4D97-AF65-F5344CB8AC3E}">
        <p14:creationId xmlns:p14="http://schemas.microsoft.com/office/powerpoint/2010/main" val="162630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err="1" smtClean="0"/>
              <a:t>SteelHead</a:t>
            </a:r>
            <a:r>
              <a:rPr lang="en-US" dirty="0" smtClean="0"/>
              <a:t> 9.2</a:t>
            </a:r>
          </a:p>
          <a:p>
            <a:endParaRPr lang="en-US" dirty="0"/>
          </a:p>
        </p:txBody>
      </p:sp>
      <p:sp>
        <p:nvSpPr>
          <p:cNvPr id="4" name="Title 3"/>
          <p:cNvSpPr>
            <a:spLocks noGrp="1"/>
          </p:cNvSpPr>
          <p:nvPr>
            <p:ph type="title"/>
          </p:nvPr>
        </p:nvSpPr>
        <p:spPr/>
        <p:txBody>
          <a:bodyPr/>
          <a:lstStyle/>
          <a:p>
            <a:r>
              <a:rPr lang="en-US" dirty="0"/>
              <a:t>Windows 10 / Office 365 / Office 2016</a:t>
            </a:r>
          </a:p>
        </p:txBody>
      </p:sp>
      <p:pic>
        <p:nvPicPr>
          <p:cNvPr id="6" name="Picture 5" descr="microsoft-office-2016.jpg"/>
          <p:cNvPicPr>
            <a:picLocks noChangeAspect="1"/>
          </p:cNvPicPr>
          <p:nvPr/>
        </p:nvPicPr>
        <p:blipFill rotWithShape="1">
          <a:blip r:embed="rId3" cstate="print">
            <a:extLst>
              <a:ext uri="{28A0092B-C50C-407E-A947-70E740481C1C}">
                <a14:useLocalDpi xmlns:a14="http://schemas.microsoft.com/office/drawing/2010/main" val="0"/>
              </a:ext>
            </a:extLst>
          </a:blip>
          <a:srcRect l="9109" t="8193" r="8191" b="9109"/>
          <a:stretch/>
        </p:blipFill>
        <p:spPr>
          <a:xfrm>
            <a:off x="4984138" y="2036867"/>
            <a:ext cx="2512095" cy="1405739"/>
          </a:xfrm>
          <a:prstGeom prst="rect">
            <a:avLst/>
          </a:prstGeom>
        </p:spPr>
      </p:pic>
      <p:pic>
        <p:nvPicPr>
          <p:cNvPr id="7" name="Picture 6" descr="windows10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77" y="2036867"/>
            <a:ext cx="3311881" cy="1405737"/>
          </a:xfrm>
          <a:prstGeom prst="rect">
            <a:avLst/>
          </a:prstGeom>
        </p:spPr>
      </p:pic>
      <p:pic>
        <p:nvPicPr>
          <p:cNvPr id="8" name="Picture 7" descr="office-logo_v3.jpg"/>
          <p:cNvPicPr>
            <a:picLocks noChangeAspect="1"/>
          </p:cNvPicPr>
          <p:nvPr/>
        </p:nvPicPr>
        <p:blipFill rotWithShape="1">
          <a:blip r:embed="rId5">
            <a:extLst>
              <a:ext uri="{28A0092B-C50C-407E-A947-70E740481C1C}">
                <a14:useLocalDpi xmlns:a14="http://schemas.microsoft.com/office/drawing/2010/main" val="0"/>
              </a:ext>
            </a:extLst>
          </a:blip>
          <a:srcRect r="3022"/>
          <a:stretch/>
        </p:blipFill>
        <p:spPr>
          <a:xfrm>
            <a:off x="8236217" y="2036865"/>
            <a:ext cx="3268395" cy="1405739"/>
          </a:xfrm>
          <a:prstGeom prst="rect">
            <a:avLst/>
          </a:prstGeom>
        </p:spPr>
      </p:pic>
      <p:pic>
        <p:nvPicPr>
          <p:cNvPr id="9" name="Picture 8" descr="exchange.png-550x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0814" y="4099330"/>
            <a:ext cx="1855698" cy="1392136"/>
          </a:xfrm>
          <a:prstGeom prst="rect">
            <a:avLst/>
          </a:prstGeom>
        </p:spPr>
      </p:pic>
      <p:pic>
        <p:nvPicPr>
          <p:cNvPr id="10" name="Picture 9" descr="020415-sharepoint-logo-100566777-primary.idg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0436" y="4085728"/>
            <a:ext cx="2810601" cy="1404533"/>
          </a:xfrm>
          <a:prstGeom prst="rect">
            <a:avLst/>
          </a:prstGeom>
        </p:spPr>
      </p:pic>
      <p:pic>
        <p:nvPicPr>
          <p:cNvPr id="11" name="Picture 10"/>
          <p:cNvPicPr>
            <a:picLocks noChangeAspect="1"/>
          </p:cNvPicPr>
          <p:nvPr/>
        </p:nvPicPr>
        <p:blipFill>
          <a:blip r:embed="rId8"/>
          <a:stretch>
            <a:fillRect/>
          </a:stretch>
        </p:blipFill>
        <p:spPr>
          <a:xfrm>
            <a:off x="553328" y="3638015"/>
            <a:ext cx="3311831" cy="1853452"/>
          </a:xfrm>
          <a:prstGeom prst="rect">
            <a:avLst/>
          </a:prstGeom>
        </p:spPr>
      </p:pic>
      <p:sp>
        <p:nvSpPr>
          <p:cNvPr id="12" name="Rectangle 11"/>
          <p:cNvSpPr/>
          <p:nvPr/>
        </p:nvSpPr>
        <p:spPr>
          <a:xfrm>
            <a:off x="4679104" y="1815037"/>
            <a:ext cx="7170367" cy="4043993"/>
          </a:xfrm>
          <a:prstGeom prst="rect">
            <a:avLst/>
          </a:prstGeom>
          <a:noFill/>
          <a:ln>
            <a:solidFill>
              <a:srgbClr val="FB4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7606" y="1815037"/>
            <a:ext cx="4131678" cy="4043993"/>
          </a:xfrm>
          <a:prstGeom prst="rect">
            <a:avLst/>
          </a:prstGeom>
          <a:noFill/>
          <a:ln>
            <a:solidFill>
              <a:srgbClr val="FB4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13347" y="3330901"/>
            <a:ext cx="2098651" cy="584775"/>
          </a:xfrm>
          <a:prstGeom prst="rect">
            <a:avLst/>
          </a:prstGeom>
          <a:solidFill>
            <a:srgbClr val="FF6600"/>
          </a:solidFill>
        </p:spPr>
        <p:txBody>
          <a:bodyPr wrap="none" rtlCol="0">
            <a:spAutoFit/>
          </a:bodyPr>
          <a:lstStyle/>
          <a:p>
            <a:r>
              <a:rPr lang="en-US" sz="3200" dirty="0">
                <a:solidFill>
                  <a:schemeClr val="bg1"/>
                </a:solidFill>
              </a:rPr>
              <a:t>SMB 3.1.1</a:t>
            </a:r>
          </a:p>
        </p:txBody>
      </p:sp>
      <p:sp>
        <p:nvSpPr>
          <p:cNvPr id="14" name="TextBox 13"/>
          <p:cNvSpPr txBox="1"/>
          <p:nvPr/>
        </p:nvSpPr>
        <p:spPr>
          <a:xfrm>
            <a:off x="6828800" y="3327058"/>
            <a:ext cx="3283271" cy="584775"/>
          </a:xfrm>
          <a:prstGeom prst="rect">
            <a:avLst/>
          </a:prstGeom>
          <a:solidFill>
            <a:srgbClr val="FF6600"/>
          </a:solidFill>
        </p:spPr>
        <p:txBody>
          <a:bodyPr wrap="none" rtlCol="0">
            <a:spAutoFit/>
          </a:bodyPr>
          <a:lstStyle/>
          <a:p>
            <a:pPr algn="ctr"/>
            <a:r>
              <a:rPr lang="en-US" sz="3200" dirty="0">
                <a:solidFill>
                  <a:schemeClr val="bg1"/>
                </a:solidFill>
              </a:rPr>
              <a:t>MAPI over HTTP</a:t>
            </a:r>
          </a:p>
        </p:txBody>
      </p:sp>
    </p:spTree>
    <p:extLst>
      <p:ext uri="{BB962C8B-B14F-4D97-AF65-F5344CB8AC3E}">
        <p14:creationId xmlns:p14="http://schemas.microsoft.com/office/powerpoint/2010/main" val="26974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8673950" y="8769449"/>
            <a:ext cx="6677527" cy="42897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2000" dirty="0" smtClean="0">
                <a:solidFill>
                  <a:prstClr val="white"/>
                </a:solidFill>
                <a:latin typeface="Arial"/>
              </a:rPr>
              <a:t>General notes about Platform slides:</a:t>
            </a:r>
          </a:p>
          <a:p>
            <a:pPr algn="ctr">
              <a:lnSpc>
                <a:spcPct val="95000"/>
              </a:lnSpc>
            </a:pPr>
            <a:endParaRPr lang="en-US" sz="2000" dirty="0">
              <a:solidFill>
                <a:prstClr val="white"/>
              </a:solidFill>
              <a:latin typeface="Arial"/>
            </a:endParaRPr>
          </a:p>
          <a:p>
            <a:pPr algn="ctr">
              <a:lnSpc>
                <a:spcPct val="95000"/>
              </a:lnSpc>
            </a:pPr>
            <a:r>
              <a:rPr lang="en-US" sz="2000" dirty="0" smtClean="0">
                <a:solidFill>
                  <a:prstClr val="white"/>
                </a:solidFill>
                <a:latin typeface="Arial"/>
              </a:rPr>
              <a:t>Title is taking focus – platform should be the focus; make it larger, it should take up about a quarter of the slide. It also looks more transparent now. If you need, you can put a white box behind it.</a:t>
            </a:r>
          </a:p>
          <a:p>
            <a:pPr algn="ctr">
              <a:lnSpc>
                <a:spcPct val="95000"/>
              </a:lnSpc>
            </a:pPr>
            <a:endParaRPr lang="en-US" sz="2000" dirty="0">
              <a:solidFill>
                <a:prstClr val="white"/>
              </a:solidFill>
              <a:latin typeface="Arial"/>
            </a:endParaRPr>
          </a:p>
          <a:p>
            <a:pPr algn="ctr">
              <a:lnSpc>
                <a:spcPct val="95000"/>
              </a:lnSpc>
            </a:pPr>
            <a:r>
              <a:rPr lang="en-US" sz="2000" dirty="0" smtClean="0">
                <a:solidFill>
                  <a:prstClr val="white"/>
                </a:solidFill>
                <a:latin typeface="Arial"/>
              </a:rPr>
              <a:t>For text in bottom table – vertically align text so that it is centered between lines. Make “TM” smaller after each word.</a:t>
            </a:r>
          </a:p>
        </p:txBody>
      </p:sp>
      <p:grpSp>
        <p:nvGrpSpPr>
          <p:cNvPr id="4" name="Group 3"/>
          <p:cNvGrpSpPr/>
          <p:nvPr/>
        </p:nvGrpSpPr>
        <p:grpSpPr>
          <a:xfrm>
            <a:off x="4418012" y="2514600"/>
            <a:ext cx="7337361" cy="3048000"/>
            <a:chOff x="890650" y="551439"/>
            <a:chExt cx="11001589" cy="5498260"/>
          </a:xfrm>
        </p:grpSpPr>
        <p:cxnSp>
          <p:nvCxnSpPr>
            <p:cNvPr id="9" name="Straight Connector 8"/>
            <p:cNvCxnSpPr/>
            <p:nvPr/>
          </p:nvCxnSpPr>
          <p:spPr>
            <a:xfrm>
              <a:off x="924967" y="3578085"/>
              <a:ext cx="296627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01350" y="3568335"/>
              <a:ext cx="3173984" cy="1550795"/>
            </a:xfrm>
            <a:prstGeom prst="line">
              <a:avLst/>
            </a:prstGeom>
            <a:ln w="38100">
              <a:solidFill>
                <a:srgbClr val="008000"/>
              </a:solidFill>
            </a:ln>
            <a:effectLst>
              <a:glow rad="101600">
                <a:schemeClr val="bg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pic>
          <p:nvPicPr>
            <p:cNvPr id="25" name="Picture 5" descr="C:\Users\Jonathan.DUARTE\Desktop\Clou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7131" y="1423183"/>
              <a:ext cx="4192116" cy="2053847"/>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flipV="1">
              <a:off x="8785240" y="3284354"/>
              <a:ext cx="0" cy="1834775"/>
            </a:xfrm>
            <a:prstGeom prst="line">
              <a:avLst/>
            </a:prstGeom>
            <a:ln w="12700">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572468" y="5120976"/>
              <a:ext cx="183342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11058" y="2685698"/>
              <a:ext cx="0" cy="638733"/>
            </a:xfrm>
            <a:prstGeom prst="line">
              <a:avLst/>
            </a:prstGeom>
            <a:ln w="12700">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34541" y="3209968"/>
              <a:ext cx="4101227" cy="237922"/>
            </a:xfrm>
            <a:prstGeom prst="line">
              <a:avLst/>
            </a:prstGeom>
            <a:ln w="57150" cmpd="sng">
              <a:solidFill>
                <a:srgbClr val="FF0000"/>
              </a:solidFill>
            </a:ln>
            <a:effectLst>
              <a:glow rad="101600">
                <a:schemeClr val="bg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52884" y="3449309"/>
              <a:ext cx="987877" cy="864537"/>
            </a:xfrm>
            <a:prstGeom prst="line">
              <a:avLst/>
            </a:prstGeom>
            <a:ln w="38100">
              <a:solidFill>
                <a:srgbClr val="FF0000"/>
              </a:solidFill>
            </a:ln>
            <a:effectLst>
              <a:glow rad="101600">
                <a:schemeClr val="bg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14659" y="4313840"/>
              <a:ext cx="220299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791283" y="5119117"/>
              <a:ext cx="9457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 descr="C:\Users\Jonathan.DUARTE\Desktop\Clou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3547" y="3747233"/>
              <a:ext cx="1788773" cy="10036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6" name="Rectangle 55"/>
            <p:cNvSpPr/>
            <p:nvPr/>
          </p:nvSpPr>
          <p:spPr>
            <a:xfrm>
              <a:off x="5087928" y="4047301"/>
              <a:ext cx="851333" cy="328206"/>
            </a:xfrm>
            <a:prstGeom prst="rect">
              <a:avLst/>
            </a:prstGeom>
          </p:spPr>
          <p:txBody>
            <a:bodyPr wrap="none" lIns="91350" tIns="45676" rIns="91350" bIns="45676">
              <a:spAutoFit/>
            </a:bodyPr>
            <a:lstStyle/>
            <a:p>
              <a:pPr lvl="0" algn="ctr">
                <a:lnSpc>
                  <a:spcPct val="95000"/>
                </a:lnSpc>
              </a:pPr>
              <a:r>
                <a:rPr lang="en-US" sz="1600" dirty="0" smtClean="0">
                  <a:solidFill>
                    <a:schemeClr val="accent6"/>
                  </a:solidFill>
                  <a:latin typeface="Franklin Gothic Book"/>
                </a:rPr>
                <a:t>MPLS-A</a:t>
              </a:r>
              <a:endParaRPr lang="en-US" sz="1600" dirty="0">
                <a:solidFill>
                  <a:schemeClr val="accent6"/>
                </a:solidFill>
                <a:latin typeface="Franklin Gothic Book"/>
              </a:endParaRPr>
            </a:p>
          </p:txBody>
        </p:sp>
        <p:pic>
          <p:nvPicPr>
            <p:cNvPr id="67" name="Picture 5" descr="C:\Users\Jonathan.DUARTE\Desktop\Clou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13053" y="1305277"/>
              <a:ext cx="3879186" cy="2176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5" descr="C:\Users\Jonathan.DUARTE\Desktop\Clou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3797" y="1734006"/>
              <a:ext cx="2335616" cy="1310148"/>
            </a:xfrm>
            <a:prstGeom prst="rect">
              <a:avLst/>
            </a:prstGeom>
            <a:noFill/>
            <a:effectLst>
              <a:outerShdw blurRad="127000" dist="254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cxnSp>
          <p:nvCxnSpPr>
            <p:cNvPr id="69" name="Straight Connector 68"/>
            <p:cNvCxnSpPr/>
            <p:nvPr/>
          </p:nvCxnSpPr>
          <p:spPr>
            <a:xfrm flipH="1" flipV="1">
              <a:off x="7503410" y="2524496"/>
              <a:ext cx="698886" cy="480225"/>
            </a:xfrm>
            <a:prstGeom prst="line">
              <a:avLst/>
            </a:prstGeom>
            <a:ln w="12700">
              <a:solidFill>
                <a:schemeClr val="accent4"/>
              </a:solidFill>
            </a:ln>
            <a:effectLst/>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9824578" y="1088083"/>
              <a:ext cx="635128" cy="328206"/>
            </a:xfrm>
            <a:prstGeom prst="rect">
              <a:avLst/>
            </a:prstGeom>
          </p:spPr>
          <p:txBody>
            <a:bodyPr wrap="none" lIns="91350" tIns="45676" rIns="91350" bIns="45676">
              <a:spAutoFit/>
            </a:bodyPr>
            <a:lstStyle/>
            <a:p>
              <a:pPr lvl="0" algn="ctr">
                <a:lnSpc>
                  <a:spcPct val="95000"/>
                </a:lnSpc>
              </a:pPr>
              <a:r>
                <a:rPr lang="en-US" sz="1600" dirty="0">
                  <a:solidFill>
                    <a:schemeClr val="bg1"/>
                  </a:solidFill>
                  <a:latin typeface="Franklin Gothic Book"/>
                </a:rPr>
                <a:t>SaaS</a:t>
              </a:r>
            </a:p>
          </p:txBody>
        </p:sp>
        <p:cxnSp>
          <p:nvCxnSpPr>
            <p:cNvPr id="77" name="Straight Connector 76"/>
            <p:cNvCxnSpPr/>
            <p:nvPr/>
          </p:nvCxnSpPr>
          <p:spPr>
            <a:xfrm flipV="1">
              <a:off x="8352532" y="1874095"/>
              <a:ext cx="15265" cy="1130618"/>
            </a:xfrm>
            <a:prstGeom prst="line">
              <a:avLst/>
            </a:prstGeom>
            <a:ln w="12700">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8309925" y="2389085"/>
              <a:ext cx="1016235" cy="539671"/>
            </a:xfrm>
            <a:prstGeom prst="line">
              <a:avLst/>
            </a:prstGeom>
            <a:ln w="12700">
              <a:solidFill>
                <a:schemeClr val="accent4"/>
              </a:solidFill>
            </a:ln>
            <a:effectLst/>
          </p:spPr>
          <p:style>
            <a:lnRef idx="1">
              <a:schemeClr val="accent1"/>
            </a:lnRef>
            <a:fillRef idx="0">
              <a:schemeClr val="accent1"/>
            </a:fillRef>
            <a:effectRef idx="0">
              <a:schemeClr val="accent1"/>
            </a:effectRef>
            <a:fontRef idx="minor">
              <a:schemeClr val="tx1"/>
            </a:fontRef>
          </p:style>
        </p:cxnSp>
        <p:pic>
          <p:nvPicPr>
            <p:cNvPr id="83" name="Picture 5" descr="C:\Users\Jonathan.DUARTE\Desktop\Clou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92243" y="2559905"/>
              <a:ext cx="1923402" cy="1079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7945536" y="5532226"/>
              <a:ext cx="1355018" cy="338536"/>
            </a:xfrm>
            <a:prstGeom prst="rect">
              <a:avLst/>
            </a:prstGeom>
            <a:noFill/>
            <a:extLst/>
          </p:spPr>
          <p:txBody>
            <a:bodyPr wrap="none" lIns="91420" tIns="45711" rIns="91420" bIns="45711" anchor="ctr">
              <a:spAutoFit/>
            </a:bodyPr>
            <a:lstStyle>
              <a:defPPr>
                <a:defRPr lang="en-US"/>
              </a:defPPr>
              <a:lvl1pPr algn="ctr">
                <a:defRPr sz="3600" b="1" cap="none" spc="50">
                  <a:ln w="13500">
                    <a:solidFill>
                      <a:schemeClr val="accent1">
                        <a:shade val="2500"/>
                        <a:alpha val="6500"/>
                      </a:schemeClr>
                    </a:solidFill>
                    <a:prstDash val="solid"/>
                  </a:ln>
                  <a:solidFill>
                    <a:schemeClr val="bg1">
                      <a:lumMod val="50000"/>
                    </a:schemeClr>
                  </a:solidFill>
                  <a:effectLst>
                    <a:innerShdw blurRad="50900" dist="12700" dir="13500000">
                      <a:srgbClr val="000000">
                        <a:alpha val="60000"/>
                      </a:srgbClr>
                    </a:innerShdw>
                  </a:effectLst>
                  <a:latin typeface="Segoe UI Semibold" panose="020B0702040204020203" pitchFamily="34" charset="0"/>
                  <a:cs typeface="Segoe UI Semibold" panose="020B0702040204020203" pitchFamily="34" charset="0"/>
                </a:defRPr>
              </a:lvl1pPr>
            </a:lstStyle>
            <a:p>
              <a:pPr defTabSz="914209"/>
              <a:r>
                <a:rPr lang="en-US" sz="1600" b="0" dirty="0" smtClean="0">
                  <a:ln w="13500">
                    <a:solidFill>
                      <a:srgbClr val="E9681D">
                        <a:shade val="2500"/>
                        <a:alpha val="6500"/>
                      </a:srgbClr>
                    </a:solidFill>
                    <a:prstDash val="solid"/>
                  </a:ln>
                  <a:solidFill>
                    <a:schemeClr val="tx1">
                      <a:lumMod val="95000"/>
                      <a:lumOff val="5000"/>
                    </a:schemeClr>
                  </a:solidFill>
                  <a:latin typeface="Arial"/>
                  <a:cs typeface="Arial" panose="020B0604020202020204" pitchFamily="34" charset="0"/>
                </a:rPr>
                <a:t>Data Center</a:t>
              </a:r>
              <a:endParaRPr lang="en-US" sz="1600" b="0" dirty="0">
                <a:ln w="13500">
                  <a:solidFill>
                    <a:srgbClr val="E9681D">
                      <a:shade val="2500"/>
                      <a:alpha val="6500"/>
                    </a:srgbClr>
                  </a:solidFill>
                  <a:prstDash val="solid"/>
                </a:ln>
                <a:solidFill>
                  <a:schemeClr val="tx1">
                    <a:lumMod val="95000"/>
                    <a:lumOff val="5000"/>
                  </a:schemeClr>
                </a:solidFill>
                <a:latin typeface="Arial"/>
                <a:cs typeface="Arial" panose="020B0604020202020204" pitchFamily="34" charset="0"/>
              </a:endParaRPr>
            </a:p>
          </p:txBody>
        </p:sp>
        <p:pic>
          <p:nvPicPr>
            <p:cNvPr id="37" name="Picture 5" descr="C:\Users\Jonathan.DUARTE\Desktop\Cloud.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531520" y="2827290"/>
              <a:ext cx="1724492" cy="1003661"/>
            </a:xfrm>
            <a:prstGeom prst="rect">
              <a:avLst/>
            </a:prstGeom>
            <a:noFill/>
            <a:effectLst>
              <a:outerShdw blurRad="127000" dist="254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65" name="Rectangle 64"/>
            <p:cNvSpPr/>
            <p:nvPr/>
          </p:nvSpPr>
          <p:spPr>
            <a:xfrm>
              <a:off x="5064501" y="3088910"/>
              <a:ext cx="925709" cy="358980"/>
            </a:xfrm>
            <a:prstGeom prst="rect">
              <a:avLst/>
            </a:prstGeom>
          </p:spPr>
          <p:txBody>
            <a:bodyPr wrap="none" lIns="121828" tIns="60914" rIns="121828" bIns="60914">
              <a:spAutoFit/>
            </a:bodyPr>
            <a:lstStyle/>
            <a:p>
              <a:pPr lvl="0" algn="ctr">
                <a:lnSpc>
                  <a:spcPct val="95000"/>
                </a:lnSpc>
              </a:pPr>
              <a:r>
                <a:rPr lang="en-US" sz="1600" dirty="0">
                  <a:solidFill>
                    <a:schemeClr val="accent6"/>
                  </a:solidFill>
                  <a:latin typeface="Franklin Gothic Book"/>
                </a:rPr>
                <a:t>Internet</a:t>
              </a:r>
            </a:p>
          </p:txBody>
        </p:sp>
        <p:sp>
          <p:nvSpPr>
            <p:cNvPr id="5" name="TextBox 4"/>
            <p:cNvSpPr txBox="1"/>
            <p:nvPr/>
          </p:nvSpPr>
          <p:spPr>
            <a:xfrm>
              <a:off x="6755562" y="579333"/>
              <a:ext cx="2115082" cy="338554"/>
            </a:xfrm>
            <a:prstGeom prst="rect">
              <a:avLst/>
            </a:prstGeom>
            <a:noFill/>
          </p:spPr>
          <p:txBody>
            <a:bodyPr wrap="none" rtlCol="0">
              <a:spAutoFit/>
            </a:bodyPr>
            <a:lstStyle/>
            <a:p>
              <a:r>
                <a:rPr lang="en-US" sz="1600" b="1" dirty="0" smtClean="0">
                  <a:solidFill>
                    <a:schemeClr val="accent6"/>
                  </a:solidFill>
                </a:rPr>
                <a:t>Hybrid Applications</a:t>
              </a:r>
              <a:endParaRPr lang="en-US" sz="1600" b="1" dirty="0">
                <a:solidFill>
                  <a:schemeClr val="accent6"/>
                </a:solidFill>
              </a:endParaRPr>
            </a:p>
          </p:txBody>
        </p:sp>
        <p:sp>
          <p:nvSpPr>
            <p:cNvPr id="97" name="TextBox 96"/>
            <p:cNvSpPr txBox="1"/>
            <p:nvPr/>
          </p:nvSpPr>
          <p:spPr>
            <a:xfrm>
              <a:off x="4484591" y="2097254"/>
              <a:ext cx="1370187" cy="338554"/>
            </a:xfrm>
            <a:prstGeom prst="rect">
              <a:avLst/>
            </a:prstGeom>
            <a:noFill/>
          </p:spPr>
          <p:txBody>
            <a:bodyPr wrap="none" rtlCol="0">
              <a:spAutoFit/>
            </a:bodyPr>
            <a:lstStyle/>
            <a:p>
              <a:r>
                <a:rPr lang="en-US" sz="1600" b="1" dirty="0" smtClean="0">
                  <a:solidFill>
                    <a:schemeClr val="accent6"/>
                  </a:solidFill>
                </a:rPr>
                <a:t>Hybrid WAN</a:t>
              </a:r>
              <a:endParaRPr lang="en-US" sz="1600" b="1" dirty="0">
                <a:solidFill>
                  <a:schemeClr val="accent6"/>
                </a:solidFill>
              </a:endParaRPr>
            </a:p>
          </p:txBody>
        </p:sp>
        <p:sp>
          <p:nvSpPr>
            <p:cNvPr id="2" name="Rounded Rectangle 1"/>
            <p:cNvSpPr/>
            <p:nvPr/>
          </p:nvSpPr>
          <p:spPr>
            <a:xfrm>
              <a:off x="6725786" y="551439"/>
              <a:ext cx="4873181" cy="5498260"/>
            </a:xfrm>
            <a:prstGeom prst="roundRect">
              <a:avLst>
                <a:gd name="adj" fmla="val 0"/>
              </a:avLst>
            </a:prstGeom>
            <a:noFill/>
            <a:ln>
              <a:solidFill>
                <a:schemeClr val="tx1">
                  <a:alpha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a:off x="4456606" y="2052368"/>
              <a:ext cx="2542443" cy="3571509"/>
            </a:xfrm>
            <a:prstGeom prst="roundRect">
              <a:avLst>
                <a:gd name="adj" fmla="val 0"/>
              </a:avLst>
            </a:prstGeom>
            <a:noFill/>
            <a:ln>
              <a:solidFill>
                <a:schemeClr val="tx1">
                  <a:alpha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5175" y="3844302"/>
              <a:ext cx="272580" cy="421848"/>
            </a:xfrm>
            <a:prstGeom prst="rect">
              <a:avLst/>
            </a:prstGeom>
            <a:solidFill>
              <a:schemeClr val="bg1"/>
            </a:solidFill>
          </p:spPr>
        </p:pic>
        <p:sp>
          <p:nvSpPr>
            <p:cNvPr id="107" name="TextBox 106"/>
            <p:cNvSpPr txBox="1"/>
            <p:nvPr/>
          </p:nvSpPr>
          <p:spPr>
            <a:xfrm>
              <a:off x="1985797" y="4211404"/>
              <a:ext cx="948068" cy="369314"/>
            </a:xfrm>
            <a:prstGeom prst="rect">
              <a:avLst/>
            </a:prstGeom>
            <a:noFill/>
            <a:extLst/>
          </p:spPr>
          <p:txBody>
            <a:bodyPr wrap="none" lIns="91420" tIns="45711" rIns="91420" bIns="45711" anchor="ctr">
              <a:spAutoFit/>
            </a:bodyPr>
            <a:lstStyle>
              <a:defPPr>
                <a:defRPr lang="en-US"/>
              </a:defPPr>
              <a:lvl1pPr algn="ctr">
                <a:defRPr sz="3600" b="1" cap="none" spc="50">
                  <a:ln w="13500">
                    <a:solidFill>
                      <a:schemeClr val="accent1">
                        <a:shade val="2500"/>
                        <a:alpha val="6500"/>
                      </a:schemeClr>
                    </a:solidFill>
                    <a:prstDash val="solid"/>
                  </a:ln>
                  <a:solidFill>
                    <a:schemeClr val="bg1">
                      <a:lumMod val="50000"/>
                    </a:schemeClr>
                  </a:solidFill>
                  <a:effectLst>
                    <a:innerShdw blurRad="50900" dist="12700" dir="13500000">
                      <a:srgbClr val="000000">
                        <a:alpha val="60000"/>
                      </a:srgbClr>
                    </a:innerShdw>
                  </a:effectLst>
                  <a:latin typeface="Segoe UI Semibold" panose="020B0702040204020203" pitchFamily="34" charset="0"/>
                  <a:cs typeface="Segoe UI Semibold" panose="020B0702040204020203" pitchFamily="34" charset="0"/>
                </a:defRPr>
              </a:lvl1pPr>
            </a:lstStyle>
            <a:p>
              <a:pPr defTabSz="914209"/>
              <a:r>
                <a:rPr lang="en-US" sz="1800" b="0" dirty="0" smtClean="0">
                  <a:ln w="13500">
                    <a:solidFill>
                      <a:srgbClr val="E9681D">
                        <a:shade val="2500"/>
                        <a:alpha val="6500"/>
                      </a:srgbClr>
                    </a:solidFill>
                    <a:prstDash val="solid"/>
                  </a:ln>
                  <a:solidFill>
                    <a:schemeClr val="tx1">
                      <a:lumMod val="95000"/>
                      <a:lumOff val="5000"/>
                    </a:schemeClr>
                  </a:solidFill>
                  <a:latin typeface="Arial"/>
                  <a:cs typeface="Arial" panose="020B0604020202020204" pitchFamily="34" charset="0"/>
                </a:rPr>
                <a:t>Branch</a:t>
              </a:r>
              <a:endParaRPr lang="en-US" sz="1800" b="0" dirty="0">
                <a:ln w="13500">
                  <a:solidFill>
                    <a:srgbClr val="E9681D">
                      <a:shade val="2500"/>
                      <a:alpha val="6500"/>
                    </a:srgbClr>
                  </a:solidFill>
                  <a:prstDash val="solid"/>
                </a:ln>
                <a:solidFill>
                  <a:schemeClr val="tx1">
                    <a:lumMod val="95000"/>
                    <a:lumOff val="5000"/>
                  </a:schemeClr>
                </a:solidFill>
                <a:latin typeface="Arial"/>
                <a:cs typeface="Arial" panose="020B0604020202020204" pitchFamily="34" charset="0"/>
              </a:endParaRPr>
            </a:p>
          </p:txBody>
        </p:sp>
        <p:grpSp>
          <p:nvGrpSpPr>
            <p:cNvPr id="8" name="Group 7"/>
            <p:cNvGrpSpPr/>
            <p:nvPr/>
          </p:nvGrpSpPr>
          <p:grpSpPr>
            <a:xfrm>
              <a:off x="890650" y="3198187"/>
              <a:ext cx="3343890" cy="811817"/>
              <a:chOff x="560588" y="4597309"/>
              <a:chExt cx="3736723" cy="907187"/>
            </a:xfrm>
          </p:grpSpPr>
          <p:pic>
            <p:nvPicPr>
              <p:cNvPr id="98" name="Picture 97" descr="Rou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9398" y="4819029"/>
                <a:ext cx="507050" cy="507050"/>
              </a:xfrm>
              <a:prstGeom prst="rect">
                <a:avLst/>
              </a:prstGeom>
              <a:solidFill>
                <a:schemeClr val="bg1"/>
              </a:solidFill>
            </p:spPr>
          </p:pic>
          <p:pic>
            <p:nvPicPr>
              <p:cNvPr id="99" name="Picture 98" descr="Branch_Office_Us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8699" y="4597309"/>
                <a:ext cx="593356" cy="674268"/>
              </a:xfrm>
              <a:prstGeom prst="rect">
                <a:avLst/>
              </a:prstGeom>
            </p:spPr>
          </p:pic>
          <p:pic>
            <p:nvPicPr>
              <p:cNvPr id="103" name="Picture 102"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6386" y="4693767"/>
                <a:ext cx="453108" cy="701238"/>
              </a:xfrm>
              <a:prstGeom prst="rect">
                <a:avLst/>
              </a:prstGeom>
              <a:solidFill>
                <a:schemeClr val="bg1"/>
              </a:solidFill>
            </p:spPr>
          </p:pic>
          <p:grpSp>
            <p:nvGrpSpPr>
              <p:cNvPr id="104" name="Group 103"/>
              <p:cNvGrpSpPr/>
              <p:nvPr/>
            </p:nvGrpSpPr>
            <p:grpSpPr>
              <a:xfrm>
                <a:off x="2530764" y="4925770"/>
                <a:ext cx="357711" cy="471528"/>
                <a:chOff x="8165549" y="4697104"/>
                <a:chExt cx="404224" cy="532845"/>
              </a:xfrm>
            </p:grpSpPr>
            <p:sp>
              <p:nvSpPr>
                <p:cNvPr id="120" name="Oval 119"/>
                <p:cNvSpPr/>
                <p:nvPr/>
              </p:nvSpPr>
              <p:spPr>
                <a:xfrm>
                  <a:off x="8177241" y="4697104"/>
                  <a:ext cx="392317" cy="150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8177241" y="4809790"/>
                  <a:ext cx="392317" cy="420159"/>
                </a:xfrm>
                <a:prstGeom prst="roundRect">
                  <a:avLst>
                    <a:gd name="adj" fmla="val 27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177241" y="4765670"/>
                  <a:ext cx="392317" cy="8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descr="Disk_Storag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65549" y="4697104"/>
                  <a:ext cx="404224" cy="532845"/>
                </a:xfrm>
                <a:prstGeom prst="rect">
                  <a:avLst/>
                </a:prstGeom>
              </p:spPr>
            </p:pic>
          </p:grpSp>
          <p:grpSp>
            <p:nvGrpSpPr>
              <p:cNvPr id="105" name="Group 104"/>
              <p:cNvGrpSpPr/>
              <p:nvPr/>
            </p:nvGrpSpPr>
            <p:grpSpPr>
              <a:xfrm>
                <a:off x="2237984" y="5187145"/>
                <a:ext cx="427110" cy="277866"/>
                <a:chOff x="3344639" y="5343355"/>
                <a:chExt cx="482644" cy="313999"/>
              </a:xfrm>
            </p:grpSpPr>
            <p:sp>
              <p:nvSpPr>
                <p:cNvPr id="118" name="Rounded Rectangle 117"/>
                <p:cNvSpPr/>
                <p:nvPr/>
              </p:nvSpPr>
              <p:spPr>
                <a:xfrm>
                  <a:off x="3356285" y="5343355"/>
                  <a:ext cx="470998" cy="31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descr="Backup_Tap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4639" y="5343355"/>
                  <a:ext cx="470993" cy="313999"/>
                </a:xfrm>
                <a:prstGeom prst="rect">
                  <a:avLst/>
                </a:prstGeom>
              </p:spPr>
            </p:pic>
          </p:grpSp>
          <p:grpSp>
            <p:nvGrpSpPr>
              <p:cNvPr id="108" name="Group 107"/>
              <p:cNvGrpSpPr/>
              <p:nvPr/>
            </p:nvGrpSpPr>
            <p:grpSpPr>
              <a:xfrm>
                <a:off x="784643" y="4713769"/>
                <a:ext cx="593356" cy="674268"/>
                <a:chOff x="-912016" y="4561467"/>
                <a:chExt cx="670515" cy="761949"/>
              </a:xfrm>
            </p:grpSpPr>
            <p:sp>
              <p:nvSpPr>
                <p:cNvPr id="114" name="Rounded Rectangle 113"/>
                <p:cNvSpPr/>
                <p:nvPr/>
              </p:nvSpPr>
              <p:spPr>
                <a:xfrm>
                  <a:off x="-907682" y="5097303"/>
                  <a:ext cx="500319" cy="226113"/>
                </a:xfrm>
                <a:prstGeom prst="roundRect">
                  <a:avLst>
                    <a:gd name="adj" fmla="val 281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64027" y="5105971"/>
                  <a:ext cx="118192" cy="194149"/>
                </a:xfrm>
                <a:prstGeom prst="roundRect">
                  <a:avLst>
                    <a:gd name="adj" fmla="val 49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912016" y="4561467"/>
                  <a:ext cx="670515" cy="4159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descr="Branch_Office_Us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2016" y="4561467"/>
                  <a:ext cx="670515" cy="761949"/>
                </a:xfrm>
                <a:prstGeom prst="rect">
                  <a:avLst/>
                </a:prstGeom>
              </p:spPr>
            </p:pic>
          </p:grpSp>
          <p:grpSp>
            <p:nvGrpSpPr>
              <p:cNvPr id="109" name="Group 108"/>
              <p:cNvGrpSpPr/>
              <p:nvPr/>
            </p:nvGrpSpPr>
            <p:grpSpPr>
              <a:xfrm>
                <a:off x="560588" y="4830228"/>
                <a:ext cx="593356" cy="674268"/>
                <a:chOff x="-912016" y="4561467"/>
                <a:chExt cx="670515" cy="761949"/>
              </a:xfrm>
            </p:grpSpPr>
            <p:sp>
              <p:nvSpPr>
                <p:cNvPr id="110" name="Rounded Rectangle 109"/>
                <p:cNvSpPr/>
                <p:nvPr/>
              </p:nvSpPr>
              <p:spPr>
                <a:xfrm>
                  <a:off x="-907682" y="5097303"/>
                  <a:ext cx="500319" cy="226113"/>
                </a:xfrm>
                <a:prstGeom prst="roundRect">
                  <a:avLst>
                    <a:gd name="adj" fmla="val 281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64027" y="5105971"/>
                  <a:ext cx="118192" cy="194149"/>
                </a:xfrm>
                <a:prstGeom prst="roundRect">
                  <a:avLst>
                    <a:gd name="adj" fmla="val 49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912016" y="4561467"/>
                  <a:ext cx="670515" cy="4159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descr="Branch_Office_Us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2016" y="4561467"/>
                  <a:ext cx="670515" cy="761949"/>
                </a:xfrm>
                <a:prstGeom prst="rect">
                  <a:avLst/>
                </a:prstGeom>
              </p:spPr>
            </p:pic>
          </p:grpSp>
          <p:pic>
            <p:nvPicPr>
              <p:cNvPr id="128" name="Picture 127" descr="Firewall.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0899" y="4767991"/>
                <a:ext cx="536412" cy="536412"/>
              </a:xfrm>
              <a:prstGeom prst="rect">
                <a:avLst/>
              </a:prstGeom>
            </p:spPr>
          </p:pic>
        </p:grpSp>
        <p:pic>
          <p:nvPicPr>
            <p:cNvPr id="132" name="Picture 131" descr="Switch.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74853" y="4136339"/>
              <a:ext cx="395752" cy="395752"/>
            </a:xfrm>
            <a:prstGeom prst="rect">
              <a:avLst/>
            </a:prstGeom>
            <a:solidFill>
              <a:schemeClr val="bg1"/>
            </a:solidFill>
          </p:spPr>
        </p:pic>
        <p:pic>
          <p:nvPicPr>
            <p:cNvPr id="137" name="Picture 136"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5175" y="4324283"/>
              <a:ext cx="272580" cy="421848"/>
            </a:xfrm>
            <a:prstGeom prst="rect">
              <a:avLst/>
            </a:prstGeom>
            <a:solidFill>
              <a:schemeClr val="bg1"/>
            </a:solidFill>
          </p:spPr>
        </p:pic>
        <p:pic>
          <p:nvPicPr>
            <p:cNvPr id="138" name="Picture 137"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5175" y="4804264"/>
              <a:ext cx="272580" cy="421848"/>
            </a:xfrm>
            <a:prstGeom prst="rect">
              <a:avLst/>
            </a:prstGeom>
            <a:solidFill>
              <a:schemeClr val="bg1"/>
            </a:solidFill>
          </p:spPr>
        </p:pic>
        <p:pic>
          <p:nvPicPr>
            <p:cNvPr id="139" name="Picture 138"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5175" y="5284244"/>
              <a:ext cx="272580" cy="421848"/>
            </a:xfrm>
            <a:prstGeom prst="rect">
              <a:avLst/>
            </a:prstGeom>
            <a:solidFill>
              <a:schemeClr val="bg1"/>
            </a:solidFill>
          </p:spPr>
        </p:pic>
        <p:pic>
          <p:nvPicPr>
            <p:cNvPr id="142" name="Picture 141" descr="Switch.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0092" y="4136339"/>
              <a:ext cx="395752" cy="395752"/>
            </a:xfrm>
            <a:prstGeom prst="rect">
              <a:avLst/>
            </a:prstGeom>
            <a:solidFill>
              <a:schemeClr val="bg1"/>
            </a:solidFill>
          </p:spPr>
        </p:pic>
        <p:pic>
          <p:nvPicPr>
            <p:cNvPr id="143" name="Picture 142" descr="Rou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8717" y="4110783"/>
              <a:ext cx="453744" cy="453745"/>
            </a:xfrm>
            <a:prstGeom prst="rect">
              <a:avLst/>
            </a:prstGeom>
            <a:solidFill>
              <a:schemeClr val="bg1"/>
            </a:solidFill>
          </p:spPr>
        </p:pic>
        <p:pic>
          <p:nvPicPr>
            <p:cNvPr id="144" name="Picture 143" descr="Rou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43477" y="4110783"/>
              <a:ext cx="453744" cy="453745"/>
            </a:xfrm>
            <a:prstGeom prst="rect">
              <a:avLst/>
            </a:prstGeom>
            <a:solidFill>
              <a:schemeClr val="bg1"/>
            </a:solidFill>
          </p:spPr>
        </p:pic>
        <p:pic>
          <p:nvPicPr>
            <p:cNvPr id="145" name="Picture 144" descr="Switch.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56779" y="4928250"/>
              <a:ext cx="395752" cy="395752"/>
            </a:xfrm>
            <a:prstGeom prst="rect">
              <a:avLst/>
            </a:prstGeom>
            <a:solidFill>
              <a:schemeClr val="bg1"/>
            </a:solidFill>
          </p:spPr>
        </p:pic>
        <p:pic>
          <p:nvPicPr>
            <p:cNvPr id="146" name="Picture 145" descr="Rou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8717" y="4902694"/>
              <a:ext cx="453744" cy="453745"/>
            </a:xfrm>
            <a:prstGeom prst="rect">
              <a:avLst/>
            </a:prstGeom>
            <a:solidFill>
              <a:schemeClr val="bg1"/>
            </a:solidFill>
          </p:spPr>
        </p:pic>
        <p:pic>
          <p:nvPicPr>
            <p:cNvPr id="147" name="Picture 146" descr="Rou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53863" y="4902694"/>
              <a:ext cx="453744" cy="453745"/>
            </a:xfrm>
            <a:prstGeom prst="rect">
              <a:avLst/>
            </a:prstGeom>
            <a:solidFill>
              <a:schemeClr val="bg1"/>
            </a:solidFill>
          </p:spPr>
        </p:pic>
        <p:pic>
          <p:nvPicPr>
            <p:cNvPr id="148" name="Picture 147" descr="Switch.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74853" y="4928250"/>
              <a:ext cx="395752" cy="395752"/>
            </a:xfrm>
            <a:prstGeom prst="rect">
              <a:avLst/>
            </a:prstGeom>
            <a:solidFill>
              <a:schemeClr val="bg1"/>
            </a:solidFill>
          </p:spPr>
        </p:pic>
        <p:pic>
          <p:nvPicPr>
            <p:cNvPr id="149" name="Picture 148" descr="Firewall.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40763" y="4088670"/>
              <a:ext cx="480020" cy="480021"/>
            </a:xfrm>
            <a:prstGeom prst="rect">
              <a:avLst/>
            </a:prstGeom>
            <a:solidFill>
              <a:schemeClr val="bg1"/>
            </a:solidFill>
          </p:spPr>
        </p:pic>
        <p:cxnSp>
          <p:nvCxnSpPr>
            <p:cNvPr id="154" name="Straight Connector 153"/>
            <p:cNvCxnSpPr/>
            <p:nvPr/>
          </p:nvCxnSpPr>
          <p:spPr>
            <a:xfrm>
              <a:off x="7722397" y="4500490"/>
              <a:ext cx="303157" cy="427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701049" y="4524975"/>
              <a:ext cx="331620" cy="448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928658" y="4500490"/>
              <a:ext cx="303157" cy="427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8925100" y="4524975"/>
              <a:ext cx="331622" cy="448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flipH="1">
              <a:off x="8284452" y="4500496"/>
              <a:ext cx="331622" cy="473211"/>
              <a:chOff x="8300654" y="4351405"/>
              <a:chExt cx="331621" cy="473211"/>
            </a:xfrm>
          </p:grpSpPr>
          <p:cxnSp>
            <p:nvCxnSpPr>
              <p:cNvPr id="131" name="Straight Connector 130"/>
              <p:cNvCxnSpPr/>
              <p:nvPr/>
            </p:nvCxnSpPr>
            <p:spPr>
              <a:xfrm>
                <a:off x="8304211" y="4351405"/>
                <a:ext cx="328064" cy="427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8300654" y="4375890"/>
                <a:ext cx="331621" cy="448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4" name="Picture 133" descr="Firewall.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74851" y="2209944"/>
              <a:ext cx="296596" cy="296597"/>
            </a:xfrm>
            <a:prstGeom prst="rect">
              <a:avLst/>
            </a:prstGeom>
            <a:solidFill>
              <a:schemeClr val="bg1"/>
            </a:solidFill>
          </p:spPr>
        </p:pic>
        <p:pic>
          <p:nvPicPr>
            <p:cNvPr id="1027" name="Picture 3" descr="C:\Users\Kristina\Dropbox\Desktop\clients\duarte\logos\vimeo_icons\vimeo_icon_white_on_blue_round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41432" y="2180783"/>
              <a:ext cx="379123" cy="379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ristina\Dropbox\Desktop\clients\duarte\logos\Youtube-icon-1024x1024.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20861" y="2172848"/>
              <a:ext cx="401024" cy="4010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ristina\Dropbox\Desktop\clients\duarte\logos\facebook_f_icon_2013_hamm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78703" y="2180783"/>
              <a:ext cx="384015" cy="37912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78703" y="1065563"/>
              <a:ext cx="1597611" cy="35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Kristina\Dropbox\Desktop\clients\duarte\logos\salesforce_logo_detail.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095396" y="1003344"/>
              <a:ext cx="665767" cy="4654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ristina\Dropbox\Desktop\clients\duarte\logos\box_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270922" y="1491060"/>
              <a:ext cx="455592" cy="2513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ristina\Dropbox\Desktop\clients\duarte\logos\servicenow_0.png"/>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t="40466" b="39261"/>
            <a:stretch/>
          </p:blipFill>
          <p:spPr bwMode="auto">
            <a:xfrm>
              <a:off x="8124771" y="1535066"/>
              <a:ext cx="1047574" cy="1633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2744" y="3850341"/>
              <a:ext cx="272580" cy="421848"/>
            </a:xfrm>
            <a:prstGeom prst="rect">
              <a:avLst/>
            </a:prstGeom>
            <a:solidFill>
              <a:schemeClr val="bg1"/>
            </a:solidFill>
          </p:spPr>
        </p:pic>
        <p:pic>
          <p:nvPicPr>
            <p:cNvPr id="100" name="Picture 99"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2744" y="4330322"/>
              <a:ext cx="272580" cy="421848"/>
            </a:xfrm>
            <a:prstGeom prst="rect">
              <a:avLst/>
            </a:prstGeom>
            <a:solidFill>
              <a:schemeClr val="bg1"/>
            </a:solidFill>
          </p:spPr>
        </p:pic>
        <p:pic>
          <p:nvPicPr>
            <p:cNvPr id="101" name="Picture 100"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2744" y="4810303"/>
              <a:ext cx="272580" cy="421848"/>
            </a:xfrm>
            <a:prstGeom prst="rect">
              <a:avLst/>
            </a:prstGeom>
            <a:solidFill>
              <a:schemeClr val="bg1"/>
            </a:solidFill>
          </p:spPr>
        </p:pic>
        <p:pic>
          <p:nvPicPr>
            <p:cNvPr id="102" name="Picture 101"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2744" y="5290283"/>
              <a:ext cx="272580" cy="421848"/>
            </a:xfrm>
            <a:prstGeom prst="rect">
              <a:avLst/>
            </a:prstGeom>
            <a:solidFill>
              <a:schemeClr val="bg1"/>
            </a:solidFill>
          </p:spPr>
        </p:pic>
        <p:pic>
          <p:nvPicPr>
            <p:cNvPr id="106" name="Picture 105"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6669" y="3844302"/>
              <a:ext cx="272580" cy="421848"/>
            </a:xfrm>
            <a:prstGeom prst="rect">
              <a:avLst/>
            </a:prstGeom>
            <a:solidFill>
              <a:schemeClr val="bg1"/>
            </a:solidFill>
          </p:spPr>
        </p:pic>
        <p:pic>
          <p:nvPicPr>
            <p:cNvPr id="124" name="Picture 123"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6669" y="4324283"/>
              <a:ext cx="272580" cy="421848"/>
            </a:xfrm>
            <a:prstGeom prst="rect">
              <a:avLst/>
            </a:prstGeom>
            <a:solidFill>
              <a:schemeClr val="bg1"/>
            </a:solidFill>
          </p:spPr>
        </p:pic>
        <p:pic>
          <p:nvPicPr>
            <p:cNvPr id="125" name="Picture 124"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6669" y="4804264"/>
              <a:ext cx="272580" cy="421848"/>
            </a:xfrm>
            <a:prstGeom prst="rect">
              <a:avLst/>
            </a:prstGeom>
            <a:solidFill>
              <a:schemeClr val="bg1"/>
            </a:solidFill>
          </p:spPr>
        </p:pic>
        <p:pic>
          <p:nvPicPr>
            <p:cNvPr id="126" name="Picture 125" descr="Ser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6669" y="5284244"/>
              <a:ext cx="272580" cy="421848"/>
            </a:xfrm>
            <a:prstGeom prst="rect">
              <a:avLst/>
            </a:prstGeom>
            <a:solidFill>
              <a:schemeClr val="bg1"/>
            </a:solidFill>
          </p:spPr>
        </p:pic>
        <p:pic>
          <p:nvPicPr>
            <p:cNvPr id="127" name="Picture 126" descr="Mobile_User.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64924" y="2506483"/>
              <a:ext cx="436982" cy="326876"/>
            </a:xfrm>
            <a:prstGeom prst="rect">
              <a:avLst/>
            </a:prstGeom>
          </p:spPr>
        </p:pic>
        <p:cxnSp>
          <p:nvCxnSpPr>
            <p:cNvPr id="151" name="Straight Connector 150"/>
            <p:cNvCxnSpPr>
              <a:stCxn id="128" idx="3"/>
            </p:cNvCxnSpPr>
            <p:nvPr/>
          </p:nvCxnSpPr>
          <p:spPr>
            <a:xfrm>
              <a:off x="4234541" y="3590939"/>
              <a:ext cx="947494" cy="1388003"/>
            </a:xfrm>
            <a:prstGeom prst="line">
              <a:avLst/>
            </a:prstGeom>
            <a:ln w="38100">
              <a:solidFill>
                <a:srgbClr val="008000"/>
              </a:solidFill>
            </a:ln>
            <a:effectLst>
              <a:glow rad="101600">
                <a:schemeClr val="bg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2" name="Straight Connector 151"/>
            <p:cNvCxnSpPr>
              <a:endCxn id="146" idx="1"/>
            </p:cNvCxnSpPr>
            <p:nvPr/>
          </p:nvCxnSpPr>
          <p:spPr>
            <a:xfrm>
              <a:off x="5939260" y="5119117"/>
              <a:ext cx="1399457" cy="10448"/>
            </a:xfrm>
            <a:prstGeom prst="line">
              <a:avLst/>
            </a:prstGeom>
            <a:ln w="38100">
              <a:solidFill>
                <a:srgbClr val="008000"/>
              </a:solidFill>
            </a:ln>
            <a:effectLst>
              <a:glow rad="101600">
                <a:schemeClr val="bg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pic>
          <p:nvPicPr>
            <p:cNvPr id="141" name="Picture 5" descr="C:\Users\Jonathan.DUARTE\Desktop\Clou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7936" y="4620216"/>
              <a:ext cx="1788773" cy="10036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0" name="Rectangle 149"/>
            <p:cNvSpPr/>
            <p:nvPr/>
          </p:nvSpPr>
          <p:spPr>
            <a:xfrm>
              <a:off x="5014058" y="4863961"/>
              <a:ext cx="1083568" cy="562116"/>
            </a:xfrm>
            <a:prstGeom prst="rect">
              <a:avLst/>
            </a:prstGeom>
          </p:spPr>
          <p:txBody>
            <a:bodyPr wrap="none" lIns="91350" tIns="45676" rIns="91350" bIns="45676">
              <a:spAutoFit/>
            </a:bodyPr>
            <a:lstStyle/>
            <a:p>
              <a:pPr lvl="0">
                <a:lnSpc>
                  <a:spcPct val="95000"/>
                </a:lnSpc>
              </a:pPr>
              <a:r>
                <a:rPr lang="en-US" sz="1600" dirty="0" smtClean="0">
                  <a:solidFill>
                    <a:schemeClr val="accent6"/>
                  </a:solidFill>
                  <a:latin typeface="Franklin Gothic Book"/>
                </a:rPr>
                <a:t>MPLS-B or</a:t>
              </a:r>
            </a:p>
            <a:p>
              <a:pPr lvl="0">
                <a:lnSpc>
                  <a:spcPct val="95000"/>
                </a:lnSpc>
              </a:pPr>
              <a:r>
                <a:rPr lang="en-US" sz="1600" dirty="0" smtClean="0">
                  <a:solidFill>
                    <a:schemeClr val="accent6"/>
                  </a:solidFill>
                  <a:latin typeface="Franklin Gothic Book"/>
                </a:rPr>
                <a:t>Internet</a:t>
              </a:r>
              <a:endParaRPr lang="en-US" sz="1600" dirty="0">
                <a:solidFill>
                  <a:schemeClr val="accent6"/>
                </a:solidFill>
                <a:latin typeface="Franklin Gothic Book"/>
              </a:endParaRPr>
            </a:p>
          </p:txBody>
        </p:sp>
        <p:pic>
          <p:nvPicPr>
            <p:cNvPr id="153" name="Picture 152" descr="Firewall.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45231" y="3539549"/>
              <a:ext cx="480020" cy="480021"/>
            </a:xfrm>
            <a:prstGeom prst="rect">
              <a:avLst/>
            </a:prstGeom>
          </p:spPr>
        </p:pic>
        <p:pic>
          <p:nvPicPr>
            <p:cNvPr id="156" name="Picture 155" descr="zScalerLogo_GT.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41971" y="1825283"/>
              <a:ext cx="1156139" cy="350423"/>
            </a:xfrm>
            <a:prstGeom prst="rect">
              <a:avLst/>
            </a:prstGeom>
          </p:spPr>
        </p:pic>
        <p:pic>
          <p:nvPicPr>
            <p:cNvPr id="157" name="Picture 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668490" y="2216637"/>
              <a:ext cx="899251" cy="34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9"/>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261902" y="2709769"/>
              <a:ext cx="1701006" cy="2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itle 5"/>
          <p:cNvSpPr>
            <a:spLocks noGrp="1"/>
          </p:cNvSpPr>
          <p:nvPr>
            <p:ph type="title"/>
          </p:nvPr>
        </p:nvSpPr>
        <p:spPr/>
        <p:txBody>
          <a:bodyPr/>
          <a:lstStyle/>
          <a:p>
            <a:r>
              <a:rPr lang="en-US" dirty="0" smtClean="0"/>
              <a:t>Hybrid Networking Improvements</a:t>
            </a:r>
            <a:endParaRPr lang="en-US" dirty="0"/>
          </a:p>
        </p:txBody>
      </p:sp>
      <p:sp>
        <p:nvSpPr>
          <p:cNvPr id="7" name="Text Placeholder 6"/>
          <p:cNvSpPr>
            <a:spLocks noGrp="1"/>
          </p:cNvSpPr>
          <p:nvPr>
            <p:ph type="body" idx="1"/>
          </p:nvPr>
        </p:nvSpPr>
        <p:spPr/>
        <p:txBody>
          <a:bodyPr/>
          <a:lstStyle/>
          <a:p>
            <a:r>
              <a:rPr lang="en-US" dirty="0" err="1" smtClean="0"/>
              <a:t>SteelHead</a:t>
            </a:r>
            <a:r>
              <a:rPr lang="en-US" dirty="0" smtClean="0"/>
              <a:t> 9.2</a:t>
            </a:r>
            <a:endParaRPr lang="en-US" dirty="0"/>
          </a:p>
        </p:txBody>
      </p:sp>
      <p:sp>
        <p:nvSpPr>
          <p:cNvPr id="10" name="Text Placeholder 9"/>
          <p:cNvSpPr>
            <a:spLocks noGrp="1"/>
          </p:cNvSpPr>
          <p:nvPr>
            <p:ph type="body" sz="quarter" idx="10"/>
          </p:nvPr>
        </p:nvSpPr>
        <p:spPr>
          <a:xfrm>
            <a:off x="227012" y="1828800"/>
            <a:ext cx="10972800" cy="4343400"/>
          </a:xfrm>
        </p:spPr>
        <p:txBody>
          <a:bodyPr/>
          <a:lstStyle/>
          <a:p>
            <a:pPr marL="285750" indent="-285750">
              <a:buFont typeface="Arial"/>
              <a:buChar char="•"/>
            </a:pPr>
            <a:r>
              <a:rPr lang="en-US" sz="2600" dirty="0" smtClean="0">
                <a:solidFill>
                  <a:schemeClr val="tx1"/>
                </a:solidFill>
              </a:rPr>
              <a:t>Config Push Support</a:t>
            </a:r>
          </a:p>
          <a:p>
            <a:pPr marL="285750" indent="-285750">
              <a:buFont typeface="Arial"/>
              <a:buChar char="•"/>
            </a:pPr>
            <a:r>
              <a:rPr lang="en-US" sz="2600" dirty="0" smtClean="0">
                <a:solidFill>
                  <a:schemeClr val="tx1"/>
                </a:solidFill>
              </a:rPr>
              <a:t>PSIC Auto Channel Config</a:t>
            </a:r>
          </a:p>
          <a:p>
            <a:pPr marL="285750" indent="-285750">
              <a:buFont typeface="Arial"/>
              <a:buChar char="•"/>
            </a:pPr>
            <a:r>
              <a:rPr lang="en-US" sz="2600" dirty="0" smtClean="0">
                <a:solidFill>
                  <a:schemeClr val="tx1"/>
                </a:solidFill>
              </a:rPr>
              <a:t>PSIC Throughput Improvements</a:t>
            </a:r>
          </a:p>
          <a:p>
            <a:pPr marL="285750" indent="-285750">
              <a:buFont typeface="Arial"/>
              <a:buChar char="•"/>
            </a:pPr>
            <a:r>
              <a:rPr lang="en-US" sz="2600" dirty="0" smtClean="0">
                <a:solidFill>
                  <a:schemeClr val="tx1"/>
                </a:solidFill>
              </a:rPr>
              <a:t>User-Definable Probe Addresses</a:t>
            </a:r>
          </a:p>
          <a:p>
            <a:pPr marL="285750" indent="-285750">
              <a:buFont typeface="Arial"/>
              <a:buChar char="•"/>
            </a:pPr>
            <a:r>
              <a:rPr lang="en-US" sz="2600" dirty="0" smtClean="0">
                <a:solidFill>
                  <a:schemeClr val="tx1"/>
                </a:solidFill>
              </a:rPr>
              <a:t>PS Transit Site Support</a:t>
            </a:r>
          </a:p>
          <a:p>
            <a:pPr marL="285750" indent="-285750">
              <a:buFont typeface="Arial"/>
              <a:buChar char="•"/>
            </a:pPr>
            <a:r>
              <a:rPr lang="en-US" sz="2600" dirty="0" smtClean="0">
                <a:solidFill>
                  <a:schemeClr val="tx1"/>
                </a:solidFill>
              </a:rPr>
              <a:t>Scale to 500</a:t>
            </a:r>
          </a:p>
          <a:p>
            <a:pPr marL="285750" indent="-285750">
              <a:buFont typeface="Arial"/>
              <a:buChar char="•"/>
            </a:pPr>
            <a:endParaRPr lang="en-US" sz="2400" dirty="0"/>
          </a:p>
          <a:p>
            <a:endParaRPr lang="en-US" dirty="0"/>
          </a:p>
        </p:txBody>
      </p:sp>
      <p:pic>
        <p:nvPicPr>
          <p:cNvPr id="135" name="Picture 134" descr="Screen Shot 2016-05-16 at 2.44.28 PM.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89412" y="5638800"/>
            <a:ext cx="7467600" cy="733811"/>
          </a:xfrm>
          <a:prstGeom prst="rect">
            <a:avLst/>
          </a:prstGeom>
        </p:spPr>
      </p:pic>
    </p:spTree>
    <p:extLst>
      <p:ext uri="{BB962C8B-B14F-4D97-AF65-F5344CB8AC3E}">
        <p14:creationId xmlns:p14="http://schemas.microsoft.com/office/powerpoint/2010/main" val="20907122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buFont typeface="Arial"/>
              <a:buChar char="•"/>
            </a:pPr>
            <a:r>
              <a:rPr lang="en-US" dirty="0"/>
              <a:t>SSL Proxy Cert Enhancements</a:t>
            </a:r>
          </a:p>
          <a:p>
            <a:pPr marL="285750" indent="-285750">
              <a:buFont typeface="Arial"/>
              <a:buChar char="•"/>
            </a:pPr>
            <a:r>
              <a:rPr lang="en-US" dirty="0"/>
              <a:t>SSL </a:t>
            </a:r>
            <a:r>
              <a:rPr lang="en-US" dirty="0" err="1" smtClean="0"/>
              <a:t>Passthrough</a:t>
            </a:r>
            <a:r>
              <a:rPr lang="en-US" dirty="0" smtClean="0"/>
              <a:t> </a:t>
            </a:r>
            <a:r>
              <a:rPr lang="en-US" dirty="0"/>
              <a:t>Expired Proxy Cert</a:t>
            </a:r>
          </a:p>
          <a:p>
            <a:pPr marL="285750" indent="-285750">
              <a:buFont typeface="Arial"/>
              <a:buChar char="•"/>
            </a:pPr>
            <a:r>
              <a:rPr lang="en-US" dirty="0" err="1" smtClean="0"/>
              <a:t>Gemalto</a:t>
            </a:r>
            <a:r>
              <a:rPr lang="en-US" dirty="0" smtClean="0"/>
              <a:t> HSM </a:t>
            </a:r>
            <a:endParaRPr lang="en-US" dirty="0" smtClean="0"/>
          </a:p>
          <a:p>
            <a:pPr marL="285750" indent="-285750">
              <a:buFont typeface="Arial"/>
              <a:buChar char="•"/>
            </a:pPr>
            <a:r>
              <a:rPr lang="en-US" dirty="0"/>
              <a:t>TLS 1.2 </a:t>
            </a:r>
            <a:r>
              <a:rPr lang="en-US" dirty="0"/>
              <a:t>Hardening</a:t>
            </a:r>
          </a:p>
          <a:p>
            <a:pPr marL="285750" indent="-285750">
              <a:buFont typeface="Arial"/>
              <a:buChar char="•"/>
            </a:pPr>
            <a:endParaRPr lang="en-US" dirty="0"/>
          </a:p>
          <a:p>
            <a:endParaRPr lang="en-US" dirty="0"/>
          </a:p>
        </p:txBody>
      </p:sp>
      <p:sp>
        <p:nvSpPr>
          <p:cNvPr id="3" name="Text Placeholder 2"/>
          <p:cNvSpPr>
            <a:spLocks noGrp="1"/>
          </p:cNvSpPr>
          <p:nvPr>
            <p:ph type="body" idx="1"/>
          </p:nvPr>
        </p:nvSpPr>
        <p:spPr/>
        <p:txBody>
          <a:bodyPr/>
          <a:lstStyle/>
          <a:p>
            <a:r>
              <a:rPr lang="en-US" dirty="0" err="1" smtClean="0"/>
              <a:t>SteelHead</a:t>
            </a:r>
            <a:r>
              <a:rPr lang="en-US" dirty="0" smtClean="0"/>
              <a:t> 9.2</a:t>
            </a:r>
            <a:endParaRPr lang="en-US" dirty="0"/>
          </a:p>
        </p:txBody>
      </p:sp>
      <p:sp>
        <p:nvSpPr>
          <p:cNvPr id="4" name="Title 3"/>
          <p:cNvSpPr>
            <a:spLocks noGrp="1"/>
          </p:cNvSpPr>
          <p:nvPr>
            <p:ph type="title"/>
          </p:nvPr>
        </p:nvSpPr>
        <p:spPr/>
        <p:txBody>
          <a:bodyPr/>
          <a:lstStyle/>
          <a:p>
            <a:r>
              <a:rPr lang="en-US" dirty="0" smtClean="0"/>
              <a:t>SSL Acceleration Improvements</a:t>
            </a:r>
            <a:endParaRPr lang="en-US" dirty="0"/>
          </a:p>
        </p:txBody>
      </p:sp>
      <p:pic>
        <p:nvPicPr>
          <p:cNvPr id="7"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7959041" y="1752600"/>
            <a:ext cx="324938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036522" y="1828800"/>
            <a:ext cx="5489607" cy="4343400"/>
          </a:xfrm>
        </p:spPr>
        <p:txBody>
          <a:bodyPr/>
          <a:lstStyle/>
          <a:p>
            <a:endParaRPr lang="en-US" dirty="0"/>
          </a:p>
          <a:p>
            <a:r>
              <a:rPr lang="en-US" dirty="0" smtClean="0">
                <a:solidFill>
                  <a:srgbClr val="FF0000"/>
                </a:solidFill>
              </a:rPr>
              <a:t>NEW! </a:t>
            </a:r>
            <a:r>
              <a:rPr lang="en-US" dirty="0" smtClean="0"/>
              <a:t>KVM</a:t>
            </a:r>
            <a:r>
              <a:rPr lang="en-US" dirty="0"/>
              <a:t>-based SteelHead Virtual Edition </a:t>
            </a:r>
          </a:p>
          <a:p>
            <a:endParaRPr lang="en-US" dirty="0"/>
          </a:p>
          <a:p>
            <a:endParaRPr lang="en-US" dirty="0"/>
          </a:p>
          <a:p>
            <a:endParaRPr lang="en-US" dirty="0"/>
          </a:p>
          <a:p>
            <a:r>
              <a:rPr lang="en-US" dirty="0" smtClean="0"/>
              <a:t>Upgraded Cloud </a:t>
            </a:r>
            <a:r>
              <a:rPr lang="en-US" dirty="0" err="1" smtClean="0"/>
              <a:t>SteelHead</a:t>
            </a:r>
            <a:r>
              <a:rPr lang="en-US" dirty="0" smtClean="0"/>
              <a:t> in Microsoft Azure</a:t>
            </a:r>
          </a:p>
          <a:p>
            <a:pPr lvl="1"/>
            <a:r>
              <a:rPr lang="en-US" dirty="0" smtClean="0"/>
              <a:t>CX</a:t>
            </a:r>
            <a:r>
              <a:rPr lang="en-US" dirty="0"/>
              <a:t>-5070c</a:t>
            </a:r>
          </a:p>
        </p:txBody>
      </p:sp>
      <p:sp>
        <p:nvSpPr>
          <p:cNvPr id="15" name="Text Placeholder 14"/>
          <p:cNvSpPr>
            <a:spLocks noGrp="1"/>
          </p:cNvSpPr>
          <p:nvPr>
            <p:ph type="body" idx="1"/>
          </p:nvPr>
        </p:nvSpPr>
        <p:spPr/>
        <p:txBody>
          <a:bodyPr/>
          <a:lstStyle/>
          <a:p>
            <a:r>
              <a:rPr lang="en-US" dirty="0" err="1"/>
              <a:t>SteelHead</a:t>
            </a:r>
            <a:r>
              <a:rPr lang="en-US" dirty="0"/>
              <a:t> 9.2</a:t>
            </a:r>
            <a:endParaRPr lang="en-US" dirty="0"/>
          </a:p>
        </p:txBody>
      </p:sp>
      <p:sp>
        <p:nvSpPr>
          <p:cNvPr id="11" name="Title 10"/>
          <p:cNvSpPr>
            <a:spLocks noGrp="1"/>
          </p:cNvSpPr>
          <p:nvPr>
            <p:ph type="title"/>
          </p:nvPr>
        </p:nvSpPr>
        <p:spPr/>
        <p:txBody>
          <a:bodyPr/>
          <a:lstStyle/>
          <a:p>
            <a:r>
              <a:rPr lang="en-US" dirty="0"/>
              <a:t>Virtual and Cloud Improvements</a:t>
            </a:r>
            <a:endParaRPr lang="en-US" dirty="0"/>
          </a:p>
        </p:txBody>
      </p:sp>
      <p:pic>
        <p:nvPicPr>
          <p:cNvPr id="13" name="Picture 12"/>
          <p:cNvPicPr>
            <a:picLocks noChangeAspect="1"/>
          </p:cNvPicPr>
          <p:nvPr/>
        </p:nvPicPr>
        <p:blipFill>
          <a:blip r:embed="rId3"/>
          <a:stretch>
            <a:fillRect/>
          </a:stretch>
        </p:blipFill>
        <p:spPr>
          <a:xfrm>
            <a:off x="553277" y="2348404"/>
            <a:ext cx="4492495" cy="1066368"/>
          </a:xfrm>
          <a:prstGeom prst="rect">
            <a:avLst/>
          </a:prstGeom>
        </p:spPr>
      </p:pic>
      <p:pic>
        <p:nvPicPr>
          <p:cNvPr id="14" name="Picture 13"/>
          <p:cNvPicPr>
            <a:picLocks noChangeAspect="1"/>
          </p:cNvPicPr>
          <p:nvPr/>
        </p:nvPicPr>
        <p:blipFill>
          <a:blip r:embed="rId4"/>
          <a:stretch>
            <a:fillRect/>
          </a:stretch>
        </p:blipFill>
        <p:spPr>
          <a:xfrm>
            <a:off x="553276" y="4169617"/>
            <a:ext cx="4614901" cy="1731039"/>
          </a:xfrm>
          <a:prstGeom prst="rect">
            <a:avLst/>
          </a:prstGeom>
        </p:spPr>
      </p:pic>
    </p:spTree>
    <p:extLst>
      <p:ext uri="{BB962C8B-B14F-4D97-AF65-F5344CB8AC3E}">
        <p14:creationId xmlns:p14="http://schemas.microsoft.com/office/powerpoint/2010/main" val="51944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SteelHead “Devon” (xx55, xx70)</a:t>
            </a:r>
          </a:p>
          <a:p>
            <a:endParaRPr lang="en-US" dirty="0"/>
          </a:p>
          <a:p>
            <a:r>
              <a:rPr lang="en-US" dirty="0" err="1" smtClean="0"/>
              <a:t>SteelCentral</a:t>
            </a:r>
            <a:r>
              <a:rPr lang="en-US" dirty="0" smtClean="0"/>
              <a:t> Controller for </a:t>
            </a:r>
            <a:r>
              <a:rPr lang="en-US" dirty="0" err="1" smtClean="0"/>
              <a:t>SteelHead</a:t>
            </a:r>
            <a:r>
              <a:rPr lang="en-US" dirty="0" smtClean="0"/>
              <a:t> (</a:t>
            </a:r>
            <a:r>
              <a:rPr lang="en-US" dirty="0"/>
              <a:t>CMC 8150, SCC 1000)</a:t>
            </a:r>
          </a:p>
          <a:p>
            <a:endParaRPr lang="en-US" dirty="0"/>
          </a:p>
          <a:p>
            <a:r>
              <a:rPr lang="en-US" dirty="0"/>
              <a:t>Interceptor </a:t>
            </a:r>
            <a:r>
              <a:rPr lang="en-US" dirty="0" smtClean="0"/>
              <a:t>(</a:t>
            </a:r>
            <a:r>
              <a:rPr lang="en-US" dirty="0"/>
              <a:t>9350, 9600)</a:t>
            </a:r>
          </a:p>
        </p:txBody>
      </p:sp>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RiOS 9.2.0 Release Products</a:t>
            </a:r>
            <a:endParaRPr lang="en-US" dirty="0"/>
          </a:p>
        </p:txBody>
      </p:sp>
    </p:spTree>
    <p:extLst>
      <p:ext uri="{BB962C8B-B14F-4D97-AF65-F5344CB8AC3E}">
        <p14:creationId xmlns:p14="http://schemas.microsoft.com/office/powerpoint/2010/main" val="315840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349" y="2425700"/>
            <a:ext cx="6162128" cy="523220"/>
          </a:xfrm>
          <a:prstGeom prst="rect">
            <a:avLst/>
          </a:prstGeom>
          <a:noFill/>
        </p:spPr>
        <p:txBody>
          <a:bodyPr wrap="square" rtlCol="0">
            <a:spAutoFit/>
          </a:bodyPr>
          <a:lstStyle/>
          <a:p>
            <a:pPr algn="ctr"/>
            <a:r>
              <a:rPr lang="en-US" sz="2800" dirty="0" smtClean="0">
                <a:solidFill>
                  <a:srgbClr val="747469"/>
                </a:solidFill>
              </a:rPr>
              <a:t>Thank You</a:t>
            </a:r>
            <a:endParaRPr lang="en-US" sz="2800" dirty="0">
              <a:solidFill>
                <a:srgbClr val="747469"/>
              </a:solidFill>
            </a:endParaRPr>
          </a:p>
        </p:txBody>
      </p:sp>
    </p:spTree>
    <p:extLst>
      <p:ext uri="{BB962C8B-B14F-4D97-AF65-F5344CB8AC3E}">
        <p14:creationId xmlns:p14="http://schemas.microsoft.com/office/powerpoint/2010/main" val="341248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iverbed Corporate">
  <a:themeElements>
    <a:clrScheme name="Riverbed Template 2015">
      <a:dk1>
        <a:srgbClr val="000000"/>
      </a:dk1>
      <a:lt1>
        <a:srgbClr val="FFFFFF"/>
      </a:lt1>
      <a:dk2>
        <a:srgbClr val="8C6499"/>
      </a:dk2>
      <a:lt2>
        <a:srgbClr val="99998E"/>
      </a:lt2>
      <a:accent1>
        <a:srgbClr val="F96302"/>
      </a:accent1>
      <a:accent2>
        <a:srgbClr val="4AA5DC"/>
      </a:accent2>
      <a:accent3>
        <a:srgbClr val="586A7E"/>
      </a:accent3>
      <a:accent4>
        <a:srgbClr val="99998E"/>
      </a:accent4>
      <a:accent5>
        <a:srgbClr val="FAAC13"/>
      </a:accent5>
      <a:accent6>
        <a:srgbClr val="40404B"/>
      </a:accent6>
      <a:hlink>
        <a:srgbClr val="525C5C"/>
      </a:hlink>
      <a:folHlink>
        <a:srgbClr val="ABAB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13251</TotalTime>
  <Words>821</Words>
  <Application>Microsoft Macintosh PowerPoint</Application>
  <PresentationFormat>Custom</PresentationFormat>
  <Paragraphs>107</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Riverbed Corporate</vt:lpstr>
      <vt:lpstr>Riverbed® SteelHead</vt:lpstr>
      <vt:lpstr>Windows 10 / Office 365 / Office 2016</vt:lpstr>
      <vt:lpstr>Hybrid Networking Improvements</vt:lpstr>
      <vt:lpstr>SSL Acceleration Improvements</vt:lpstr>
      <vt:lpstr>Virtual and Cloud Improvements</vt:lpstr>
      <vt:lpstr>RiOS 9.2.0 Release Products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Filice</dc:creator>
  <cp:lastModifiedBy>Sandra Tedt</cp:lastModifiedBy>
  <cp:revision>791</cp:revision>
  <dcterms:created xsi:type="dcterms:W3CDTF">2014-09-19T20:21:51Z</dcterms:created>
  <dcterms:modified xsi:type="dcterms:W3CDTF">2016-05-18T00:09:57Z</dcterms:modified>
</cp:coreProperties>
</file>