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60"/>
  </p:normalViewPr>
  <p:slideViewPr>
    <p:cSldViewPr snapToGrid="0">
      <p:cViewPr>
        <p:scale>
          <a:sx n="78" d="100"/>
          <a:sy n="78" d="100"/>
        </p:scale>
        <p:origin x="-1662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9F2B8-8369-4899-B0BE-CC9E2D7A535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2D89-66CE-4900-87C4-058B4D1718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c" descr="LBI - Microsoft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smtClean="0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  <a:endParaRPr lang="en-US" sz="1000" b="1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25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1E6F0-E9A7-4291-98C2-12793E15B547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7DEB-3E72-4BD8-BC73-68E820EE67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c" descr="LBI - Microsoft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  <a:endParaRPr lang="en-US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7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CCC1-5052-4C8B-8773-2806BDAA33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254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82613" y="720725"/>
            <a:ext cx="5692775" cy="3201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4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 smtClean="0">
              <a:latin typeface="Segoe UI Light" panose="020B0502040204020203" pitchFamily="34" charset="0"/>
            </a:endParaRPr>
          </a:p>
        </p:txBody>
      </p:sp>
      <p:sp>
        <p:nvSpPr>
          <p:cNvPr id="35430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2E4B5A-00AF-4BFB-A84C-B6B36B700E12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5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5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02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5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8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8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5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7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9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A6CE6-48A2-4EB8-A9B6-BD7B08459D0F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DAA8-301B-4104-888A-E491EF4479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 descr="LBI - Microsoft"/>
          <p:cNvSpPr txBox="1"/>
          <p:nvPr userDrawn="1"/>
        </p:nvSpPr>
        <p:spPr>
          <a:xfrm>
            <a:off x="0" y="664210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1" i="0" u="none" baseline="0" smtClean="0">
                <a:solidFill>
                  <a:srgbClr val="3E8430"/>
                </a:solidFill>
                <a:latin typeface="arial" panose="020B0604020202020204" pitchFamily="34" charset="0"/>
              </a:rPr>
              <a:t>LBI - Microsoft</a:t>
            </a:r>
            <a:endParaRPr lang="en-US" sz="1000" b="1" i="0" u="none" baseline="0">
              <a:solidFill>
                <a:srgbClr val="3E843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1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6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3"/>
          <p:cNvSpPr>
            <a:spLocks/>
          </p:cNvSpPr>
          <p:nvPr/>
        </p:nvSpPr>
        <p:spPr bwMode="auto">
          <a:xfrm>
            <a:off x="-56707" y="0"/>
            <a:ext cx="12191999" cy="6858000"/>
          </a:xfrm>
          <a:prstGeom prst="rect">
            <a:avLst/>
          </a:prstGeom>
          <a:solidFill>
            <a:srgbClr val="000000">
              <a:alpha val="78000"/>
            </a:srgbClr>
          </a:solidFill>
          <a:ln w="25400">
            <a:solidFill>
              <a:srgbClr val="000000">
                <a:alpha val="39999"/>
              </a:srgbClr>
            </a:solidFill>
            <a:round/>
            <a:headEnd/>
            <a:tailEnd/>
          </a:ln>
          <a:effectLst/>
        </p:spPr>
        <p:txBody>
          <a:bodyPr lIns="0" tIns="0" rIns="0" bIns="0"/>
          <a:lstStyle>
            <a:lvl1pPr defTabSz="457200"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marL="742950" indent="-285750" defTabSz="457200"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marL="1143000" indent="-228600" defTabSz="457200"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marL="1600200" indent="-228600" defTabSz="457200"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marL="2057400" indent="-228600" defTabSz="457200"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pPr algn="ctr" eaLnBrk="1"/>
            <a:endParaRPr lang="en-US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513233" y="313842"/>
            <a:ext cx="7389796" cy="739001"/>
          </a:xfrm>
          <a:prstGeom prst="rect">
            <a:avLst/>
          </a:prstGeom>
          <a:noFill/>
        </p:spPr>
        <p:txBody>
          <a:bodyPr wrap="square" lIns="88628" tIns="44345" rIns="88628" bIns="44345" rtlCol="0">
            <a:noAutofit/>
          </a:bodyPr>
          <a:lstStyle/>
          <a:p>
            <a:pPr defTabSz="1195866"/>
            <a:r>
              <a:rPr lang="en-US" sz="6000" dirty="0">
                <a:solidFill>
                  <a:schemeClr val="bg1"/>
                </a:solidFill>
                <a:latin typeface="Segoe UI Light"/>
              </a:rPr>
              <a:t>Lumia </a:t>
            </a:r>
            <a:r>
              <a:rPr lang="en-US" sz="6000" dirty="0" smtClean="0">
                <a:solidFill>
                  <a:schemeClr val="bg1"/>
                </a:solidFill>
                <a:latin typeface="Segoe UI Light"/>
              </a:rPr>
              <a:t>640 XL</a:t>
            </a:r>
            <a:endParaRPr lang="en-US" sz="6000" dirty="0">
              <a:solidFill>
                <a:schemeClr val="bg1"/>
              </a:solidFill>
              <a:latin typeface="Segoe UI Light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11202" y="1366680"/>
            <a:ext cx="5034686" cy="27162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defTabSz="1195866"/>
            <a:r>
              <a:rPr lang="ru-RU" sz="2400" b="1" dirty="0" smtClean="0">
                <a:solidFill>
                  <a:schemeClr val="bg1"/>
                </a:solidFill>
                <a:latin typeface="Segoe UI Light"/>
              </a:rPr>
              <a:t>Большой экран влезает в карман</a:t>
            </a:r>
            <a:endParaRPr lang="en-US" sz="2400" b="1" dirty="0" smtClean="0">
              <a:solidFill>
                <a:schemeClr val="bg1"/>
              </a:solidFill>
              <a:latin typeface="Segoe UI Light"/>
            </a:endParaRPr>
          </a:p>
          <a:p>
            <a:pPr defTabSz="1195866"/>
            <a:endParaRPr lang="en-US" sz="2400" dirty="0">
              <a:solidFill>
                <a:schemeClr val="bg1"/>
              </a:solidFill>
              <a:latin typeface="Segoe UI Light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Отличный дизайн</a:t>
            </a:r>
            <a:endParaRPr lang="en-US" sz="1600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Стильный, яркий, узнаваемый дизайн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Lumia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Хайенд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экран доступная цена</a:t>
            </a:r>
            <a:endParaRPr lang="en-US" sz="1600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Экран 5.7” как у самых моднейших новинок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Note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4 и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Iphone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6+</a:t>
            </a:r>
            <a:endParaRPr lang="en-US" sz="1600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Цена доступного смартфона.</a:t>
            </a:r>
            <a:endParaRPr lang="en-US" sz="1600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600" b="1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18 мегапикселей камер.</a:t>
            </a:r>
            <a:endParaRPr lang="en-US" sz="1600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Основная камера 13МП снимает на уровне флагманов.</a:t>
            </a:r>
            <a:endParaRPr lang="en-US" sz="1600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Фронтальная широкоформатная 5Мп для лучших 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селфи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в мире</a:t>
            </a:r>
            <a:endParaRPr lang="en-US" sz="1600" dirty="0" smtClean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ru-RU" sz="1600" dirty="0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Кстати, все сохраненные фотографии тут же </a:t>
            </a:r>
            <a:r>
              <a:rPr lang="ru-RU" sz="1600" dirty="0" err="1" smtClean="0">
                <a:solidFill>
                  <a:schemeClr val="bg1"/>
                </a:solidFill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бэкапятся</a:t>
            </a:r>
            <a:endParaRPr lang="en-US" sz="1600" dirty="0">
              <a:solidFill>
                <a:schemeClr val="bg1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12884" y="4634987"/>
            <a:ext cx="2063755" cy="1364761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46" tIns="146276" rIns="182846" bIns="1462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$</a:t>
            </a:r>
            <a:endParaRPr lang="en-US" sz="96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9293" y="1620254"/>
            <a:ext cx="2037346" cy="13784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9295" y="3128571"/>
            <a:ext cx="2037345" cy="1384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8053" y="1459005"/>
            <a:ext cx="3432534" cy="47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38793"/>
              </p:ext>
            </p:extLst>
          </p:nvPr>
        </p:nvGraphicFramePr>
        <p:xfrm>
          <a:off x="6263619" y="265920"/>
          <a:ext cx="5928383" cy="5957686"/>
        </p:xfrm>
        <a:graphic>
          <a:graphicData uri="http://schemas.openxmlformats.org/drawingml/2006/table">
            <a:tbl>
              <a:tblPr/>
              <a:tblGrid>
                <a:gridCol w="1185654"/>
                <a:gridCol w="4742729"/>
              </a:tblGrid>
              <a:tr h="415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Сети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GSM/EDGE: 850/900/1800/1900 MHz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WCDMA: 850/900/1900/2100 MHz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Скорость передачи данных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WCDMA </a:t>
                      </a:r>
                      <a:r>
                        <a:rPr lang="ru-RU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макс. скорость загрузки</a:t>
                      </a: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HSDPA 42 Mbps HSDPA Cat 24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WCDMA </a:t>
                      </a:r>
                      <a:r>
                        <a:rPr lang="ru-RU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макс. скорость отправки</a:t>
                      </a:r>
                      <a:r>
                        <a:rPr lang="fi-FI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HSUPA 5.76 Mbps HSUPA Cat 6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9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ОС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Windows Phone 8.1 Denim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Процессор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Qualcomm  Snapdragon 400 (MSM8226)</a:t>
                      </a:r>
                      <a:b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1.2 GHz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4-ядра</a:t>
                      </a:r>
                      <a:endParaRPr kumimoji="0" lang="en-GB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ОЗУ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 GB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1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Память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8 GB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встроенной памяти </a:t>
                      </a: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+ </a:t>
                      </a:r>
                      <a:r>
                        <a:rPr kumimoji="0" lang="en-GB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MicroSD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95959"/>
                          </a:solidFill>
                          <a:effectLst/>
                          <a:latin typeface="+mn-lt"/>
                          <a:cs typeface="Nokia Standard Multiscript" pitchFamily="34" charset="0"/>
                        </a:rPr>
                        <a:t> до </a:t>
                      </a: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128 GB</a:t>
                      </a:r>
                      <a:b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15 GB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бесплатно в облачном хранилище </a:t>
                      </a:r>
                      <a:r>
                        <a:rPr kumimoji="0" lang="en-GB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OneDrive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65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Форма-фактор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Сенсорный моноблок</a:t>
                      </a:r>
                      <a:endParaRPr kumimoji="0" lang="en-GB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Дисплей</a:t>
                      </a:r>
                      <a:endParaRPr kumimoji="0" lang="en-GB" sz="1100" b="1" i="0" u="none" strike="sng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5.7” HD, (1280x720, 16:9) IPS, 259 PPI, ClearBlack, Glance screen, </a:t>
                      </a:r>
                      <a:br>
                        <a:rPr lang="en-US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lang="en-US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Corning Gorilla Glass 3, 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Улучшенная читаемость на солнце</a:t>
                      </a:r>
                      <a:endParaRPr lang="en-US" sz="1100" b="0" i="0" noProof="0" dirty="0" smtClean="0">
                        <a:solidFill>
                          <a:srgbClr val="505050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Камера</a:t>
                      </a:r>
                      <a:endParaRPr kumimoji="0" lang="en-GB" sz="1100" b="1" i="0" u="none" strike="sng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Основная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13 MP AF</a:t>
                      </a:r>
                      <a:b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1080p @ 30 fps 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видео 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следящий автофокус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Вспышка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Фронтальная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: 5 MP</a:t>
                      </a:r>
                      <a:r>
                        <a:rPr lang="en-GB" sz="1100" b="0" i="0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100" b="0" i="0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широкоугольная</a:t>
                      </a:r>
                      <a:r>
                        <a:rPr lang="en-GB" sz="1100" b="0" i="0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ru-RU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фикс. фокус</a:t>
                      </a:r>
                      <a:r>
                        <a:rPr lang="en-GB" sz="1100" b="0" i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, </a:t>
                      </a:r>
                      <a:r>
                        <a:rPr lang="en-GB" sz="1100" b="0" i="0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1080p </a:t>
                      </a:r>
                      <a:r>
                        <a:rPr lang="ru-RU" sz="1100" b="0" i="0" baseline="0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видео</a:t>
                      </a:r>
                      <a:endParaRPr lang="en-GB" sz="1100" b="0" i="0" noProof="0" dirty="0" smtClean="0">
                        <a:solidFill>
                          <a:srgbClr val="505050"/>
                        </a:solidFill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Подключения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A-GPS+GLONASS, </a:t>
                      </a:r>
                      <a:r>
                        <a:rPr lang="en-GB" sz="1100" b="0" i="0" strike="noStrike" noProof="0" dirty="0" err="1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BeiDou</a:t>
                      </a: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, WLAN 802.11 b/g/n/, </a:t>
                      </a:r>
                      <a:r>
                        <a:rPr lang="en-GB" sz="1100" b="0" i="0" strike="noStrike" noProof="0" dirty="0" err="1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microUSB</a:t>
                      </a: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 2.0, BT 4.0, </a:t>
                      </a:r>
                      <a:b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</a:b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DLNA, </a:t>
                      </a:r>
                      <a:r>
                        <a:rPr lang="ru-RU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Проекция экрана</a:t>
                      </a:r>
                      <a:r>
                        <a:rPr lang="en-GB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, Wi-Fi Display, Micro SIM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5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Датчики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Ускорения, приближения, освещения, компас,</a:t>
                      </a:r>
                      <a:r>
                        <a:rPr lang="en-US" sz="1100" b="0" i="0" strike="noStrike" noProof="0" dirty="0" smtClean="0">
                          <a:solidFill>
                            <a:srgbClr val="505050"/>
                          </a:solidFill>
                          <a:latin typeface="+mn-lt"/>
                          <a:cs typeface="Segoe UI Light" panose="020B0502040204020203" pitchFamily="34" charset="0"/>
                        </a:rPr>
                        <a:t> SensorCore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95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Батарея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3000 </a:t>
                      </a:r>
                      <a:r>
                        <a:rPr kumimoji="0" lang="en-US" sz="11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mAh</a:t>
                      </a: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  (BV-T4B) </a:t>
                      </a:r>
                      <a:r>
                        <a:rPr kumimoji="0" lang="ru-RU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съемная</a:t>
                      </a:r>
                      <a:endParaRPr kumimoji="0" lang="en-US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Время работы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TBD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6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Аудио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rgbClr val="505050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3.5 mm AV connector (AHJ), FM Radio, Internet Radio</a:t>
                      </a: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28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05050"/>
                          </a:solidFill>
                          <a:effectLst/>
                          <a:latin typeface="+mn-lt"/>
                          <a:cs typeface="Segoe UI Light" panose="020B0502040204020203" pitchFamily="34" charset="0"/>
                        </a:rPr>
                        <a:t>Размеры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0" marR="55142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Nokia Pure Headline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None/>
                        <a:tabLst/>
                      </a:pPr>
                      <a:r>
                        <a:rPr lang="en-US" sz="1100" kern="1200" dirty="0" smtClean="0">
                          <a:solidFill>
                            <a:srgbClr val="505050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157.9 x 81.5 x 9.0 mm / 171</a:t>
                      </a:r>
                      <a:r>
                        <a:rPr lang="en-US" sz="1100" kern="1200" baseline="0" dirty="0" smtClean="0">
                          <a:solidFill>
                            <a:srgbClr val="505050"/>
                          </a:solidFill>
                          <a:effectLst/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 g</a:t>
                      </a:r>
                      <a:endParaRPr kumimoji="0" lang="en-GB" sz="11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505050"/>
                        </a:solidFill>
                        <a:effectLst/>
                        <a:latin typeface="+mn-lt"/>
                        <a:cs typeface="Segoe UI Light" panose="020B0502040204020203" pitchFamily="34" charset="0"/>
                      </a:endParaRPr>
                    </a:p>
                  </a:txBody>
                  <a:tcPr marL="27571" marR="133645" marT="40156" marB="401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387096" y="5186112"/>
            <a:ext cx="21224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668">
              <a:spcBef>
                <a:spcPts val="82"/>
              </a:spcBef>
              <a:spcAft>
                <a:spcPts val="82"/>
              </a:spcAft>
              <a:buClr>
                <a:srgbClr val="646464"/>
              </a:buClr>
              <a:defRPr/>
            </a:pPr>
            <a:r>
              <a:rPr lang="ru-RU" sz="1500" b="1" kern="0" dirty="0" smtClean="0">
                <a:solidFill>
                  <a:srgbClr val="505050"/>
                </a:solidFill>
                <a:cs typeface="Segoe UI Light"/>
              </a:rPr>
              <a:t>Комплект поставки</a:t>
            </a:r>
            <a:r>
              <a:rPr lang="en-US" sz="1500" b="1" kern="0" dirty="0" smtClean="0">
                <a:solidFill>
                  <a:srgbClr val="505050"/>
                </a:solidFill>
                <a:cs typeface="Segoe UI Light"/>
              </a:rPr>
              <a:t>:</a:t>
            </a:r>
            <a:endParaRPr lang="en-US" sz="1500" b="1" kern="0" dirty="0">
              <a:solidFill>
                <a:srgbClr val="505050"/>
              </a:solidFill>
              <a:cs typeface="Segoe UI Light"/>
            </a:endParaRP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387094" y="4562225"/>
            <a:ext cx="3514346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ru-RU" sz="11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Матовые</a:t>
            </a:r>
            <a:r>
              <a:rPr lang="en-US" sz="11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  <a:r>
              <a:rPr lang="ru-RU" sz="11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Синий, Оранжевый, Белый, Черный</a:t>
            </a:r>
            <a:endParaRPr lang="en-US" sz="11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Rectangle 45"/>
          <p:cNvSpPr>
            <a:spLocks noChangeArrowheads="1"/>
          </p:cNvSpPr>
          <p:nvPr/>
        </p:nvSpPr>
        <p:spPr bwMode="auto">
          <a:xfrm>
            <a:off x="387094" y="4314575"/>
            <a:ext cx="2532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668">
              <a:spcBef>
                <a:spcPts val="82"/>
              </a:spcBef>
              <a:spcAft>
                <a:spcPts val="82"/>
              </a:spcAft>
              <a:buClr>
                <a:srgbClr val="646464"/>
              </a:buClr>
              <a:defRPr/>
            </a:pPr>
            <a:r>
              <a:rPr lang="ru-RU" sz="1500" b="1" kern="0" dirty="0" smtClean="0">
                <a:solidFill>
                  <a:srgbClr val="505050"/>
                </a:solidFill>
                <a:cs typeface="Segoe UI Light"/>
              </a:rPr>
              <a:t>Основные цвета</a:t>
            </a:r>
            <a:r>
              <a:rPr lang="en-US" sz="1500" b="1" kern="0" dirty="0" smtClean="0">
                <a:solidFill>
                  <a:srgbClr val="505050"/>
                </a:solidFill>
                <a:cs typeface="Segoe UI Light"/>
              </a:rPr>
              <a:t>:</a:t>
            </a:r>
            <a:endParaRPr lang="en-US" sz="1500" b="1" kern="0" dirty="0">
              <a:solidFill>
                <a:srgbClr val="505050"/>
              </a:solidFill>
              <a:cs typeface="Segoe UI Light"/>
            </a:endParaRP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387096" y="5449635"/>
            <a:ext cx="3038475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71766" rIns="143580" bIns="71766"/>
          <a:lstStyle/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en-US" sz="11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Lumia </a:t>
            </a:r>
            <a:r>
              <a:rPr lang="en-US" sz="11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640 XL</a:t>
            </a:r>
            <a:endParaRPr lang="en-US" sz="11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ru-RU" sz="11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Съемная батарея</a:t>
            </a:r>
            <a:endParaRPr lang="en-US" sz="11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958116">
              <a:lnSpc>
                <a:spcPct val="90000"/>
              </a:lnSpc>
              <a:buClr>
                <a:srgbClr val="FFFFFF">
                  <a:lumMod val="85000"/>
                </a:srgbClr>
              </a:buClr>
              <a:defRPr/>
            </a:pPr>
            <a:r>
              <a:rPr lang="ru-RU" sz="1100" dirty="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Инструкция</a:t>
            </a:r>
            <a:endParaRPr lang="en-US" sz="11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046" y="219490"/>
            <a:ext cx="6136060" cy="707886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defTabSz="1194931">
              <a:spcBef>
                <a:spcPts val="625"/>
              </a:spcBef>
              <a:defRPr/>
            </a:pPr>
            <a:r>
              <a:rPr lang="en-US" sz="4000" dirty="0">
                <a:solidFill>
                  <a:srgbClr val="00B0F0"/>
                </a:solidFill>
                <a:latin typeface="Segoe UI Light"/>
              </a:rPr>
              <a:t>Lumia </a:t>
            </a:r>
            <a:r>
              <a:rPr lang="en-US" sz="4000" dirty="0" smtClean="0">
                <a:solidFill>
                  <a:srgbClr val="00B0F0"/>
                </a:solidFill>
                <a:latin typeface="Segoe UI Light"/>
              </a:rPr>
              <a:t>640 XL 3G </a:t>
            </a:r>
            <a:r>
              <a:rPr lang="en-US" sz="4000" dirty="0">
                <a:solidFill>
                  <a:srgbClr val="00B0F0"/>
                </a:solidFill>
                <a:latin typeface="Segoe UI Light"/>
              </a:rPr>
              <a:t>DSDS</a:t>
            </a:r>
            <a:endParaRPr lang="en-US" sz="3200" b="1" dirty="0">
              <a:solidFill>
                <a:srgbClr val="00B0F0"/>
              </a:solidFill>
              <a:latin typeface="Segoe UI Light"/>
            </a:endParaRPr>
          </a:p>
        </p:txBody>
      </p:sp>
      <p:pic>
        <p:nvPicPr>
          <p:cNvPr id="14" name="Picture 2" descr="C:\Users\skong\Desktop\Snapdragon_logos_20130523\QSnap_Logo_Vert_RGB_PNG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2299" y="1375955"/>
            <a:ext cx="7556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96086" y="1059265"/>
            <a:ext cx="5046143" cy="3142597"/>
            <a:chOff x="5132444" y="250851"/>
            <a:chExt cx="11046847" cy="6879668"/>
          </a:xfrm>
        </p:grpSpPr>
        <p:grpSp>
          <p:nvGrpSpPr>
            <p:cNvPr id="13" name="Group 12"/>
            <p:cNvGrpSpPr/>
            <p:nvPr/>
          </p:nvGrpSpPr>
          <p:grpSpPr>
            <a:xfrm>
              <a:off x="6607275" y="462327"/>
              <a:ext cx="9572016" cy="6465039"/>
              <a:chOff x="6607275" y="462327"/>
              <a:chExt cx="9572016" cy="646503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23215" y="462327"/>
                <a:ext cx="3356076" cy="6465039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754056" y="462328"/>
                <a:ext cx="3356074" cy="6465037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76437" y="462328"/>
                <a:ext cx="3356074" cy="6465038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7275" y="462328"/>
                <a:ext cx="3356074" cy="6465038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32444" y="250851"/>
              <a:ext cx="2702945" cy="6879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74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6C7B019281254E9C453BABB830C8BE" ma:contentTypeVersion="0" ma:contentTypeDescription="Create a new document." ma:contentTypeScope="" ma:versionID="366c65e51efe49a84f83cb85cd3bf08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C6ECD4-0FD3-47AF-8E30-D5A8068FE123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2AC28C-B680-45A6-9D8F-370F79C21C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3BB9FC3-563C-46EE-BF4C-20B668003F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244</Words>
  <Application>Microsoft Office PowerPoint</Application>
  <PresentationFormat>Произвольный</PresentationFormat>
  <Paragraphs>56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Company>Nokia Oyj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Kolganov Artem (Sales/Moscow)</dc:creator>
  <cp:lastModifiedBy>User</cp:lastModifiedBy>
  <cp:revision>5</cp:revision>
  <dcterms:created xsi:type="dcterms:W3CDTF">2015-01-20T10:59:20Z</dcterms:created>
  <dcterms:modified xsi:type="dcterms:W3CDTF">2015-03-11T09:37:14Z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be51ea6d-0654-4299-af47-51ef0b8061ac</vt:lpwstr>
  </property>
  <property fmtid="{D5CDD505-2E9C-101B-9397-08002B2CF9AE}" pid="3" name="NokiaConfidentiality">
    <vt:lpwstr>Company Confidential</vt:lpwstr>
  </property>
  <property fmtid="{D5CDD505-2E9C-101B-9397-08002B2CF9AE}" pid="4" name="ContentTypeId">
    <vt:lpwstr>0x010100036C7B019281254E9C453BABB830C8BE</vt:lpwstr>
  </property>
  <property fmtid="{D5CDD505-2E9C-101B-9397-08002B2CF9AE}" pid="5" name="MicrosoftConfidentiality">
    <vt:lpwstr>LBI - Microsoft</vt:lpwstr>
  </property>
</Properties>
</file>