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33"/>
  </p:notesMasterIdLst>
  <p:handoutMasterIdLst>
    <p:handoutMasterId r:id="rId34"/>
  </p:handoutMasterIdLst>
  <p:sldIdLst>
    <p:sldId id="685" r:id="rId2"/>
    <p:sldId id="745" r:id="rId3"/>
    <p:sldId id="746" r:id="rId4"/>
    <p:sldId id="747" r:id="rId5"/>
    <p:sldId id="737" r:id="rId6"/>
    <p:sldId id="736" r:id="rId7"/>
    <p:sldId id="743" r:id="rId8"/>
    <p:sldId id="727" r:id="rId9"/>
    <p:sldId id="728" r:id="rId10"/>
    <p:sldId id="729" r:id="rId11"/>
    <p:sldId id="732" r:id="rId12"/>
    <p:sldId id="724" r:id="rId13"/>
    <p:sldId id="748" r:id="rId14"/>
    <p:sldId id="749" r:id="rId15"/>
    <p:sldId id="750" r:id="rId16"/>
    <p:sldId id="733" r:id="rId17"/>
    <p:sldId id="742" r:id="rId18"/>
    <p:sldId id="755" r:id="rId19"/>
    <p:sldId id="731" r:id="rId20"/>
    <p:sldId id="756" r:id="rId21"/>
    <p:sldId id="757" r:id="rId22"/>
    <p:sldId id="744" r:id="rId23"/>
    <p:sldId id="751" r:id="rId24"/>
    <p:sldId id="752" r:id="rId25"/>
    <p:sldId id="753" r:id="rId26"/>
    <p:sldId id="754" r:id="rId27"/>
    <p:sldId id="741" r:id="rId28"/>
    <p:sldId id="758" r:id="rId29"/>
    <p:sldId id="735" r:id="rId30"/>
    <p:sldId id="734" r:id="rId31"/>
    <p:sldId id="676"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06">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004876"/>
    <a:srgbClr val="005D97"/>
    <a:srgbClr val="DF6A26"/>
    <a:srgbClr val="A6A741"/>
    <a:srgbClr val="87B5AC"/>
    <a:srgbClr val="D5D755"/>
    <a:srgbClr val="9FD5CA"/>
    <a:srgbClr val="282D2F"/>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9799" autoAdjust="0"/>
  </p:normalViewPr>
  <p:slideViewPr>
    <p:cSldViewPr snapToGrid="0" snapToObjects="1">
      <p:cViewPr>
        <p:scale>
          <a:sx n="80" d="100"/>
          <a:sy n="80" d="100"/>
        </p:scale>
        <p:origin x="2550" y="738"/>
      </p:cViewPr>
      <p:guideLst>
        <p:guide orient="horz" pos="2160"/>
        <p:guide pos="2880"/>
        <p:guide orient="horz" pos="70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45592-AAC6-3444-9E6F-ADCD42AD1FEA}" type="datetimeFigureOut">
              <a:rPr lang="en-US" smtClean="0"/>
              <a:t>2/28/2015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1227E-3BEA-7248-940F-C6D3C3626365}" type="slidenum">
              <a:rPr lang="en-US" smtClean="0"/>
              <a:t>‹#›</a:t>
            </a:fld>
            <a:endParaRPr lang="en-US"/>
          </a:p>
        </p:txBody>
      </p:sp>
    </p:spTree>
    <p:extLst>
      <p:ext uri="{BB962C8B-B14F-4D97-AF65-F5344CB8AC3E}">
        <p14:creationId xmlns:p14="http://schemas.microsoft.com/office/powerpoint/2010/main" val="332327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D7DACDE-8477-5E43-B17A-9FA623C4ADAA}" type="datetime1">
              <a:rPr lang="en-US"/>
              <a:pPr>
                <a:defRPr/>
              </a:pPr>
              <a:t>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5BED69-ED0B-B74B-9B77-B6A03253A3B3}" type="slidenum">
              <a:rPr lang="en-US"/>
              <a:pPr>
                <a:defRPr/>
              </a:pPr>
              <a:t>‹#›</a:t>
            </a:fld>
            <a:endParaRPr lang="en-US"/>
          </a:p>
        </p:txBody>
      </p:sp>
    </p:spTree>
    <p:extLst>
      <p:ext uri="{BB962C8B-B14F-4D97-AF65-F5344CB8AC3E}">
        <p14:creationId xmlns:p14="http://schemas.microsoft.com/office/powerpoint/2010/main" val="32347342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Instant APs + Hospitality APs</a:t>
            </a:r>
          </a:p>
          <a:p>
            <a:endParaRPr lang="en-US" dirty="0" smtClean="0"/>
          </a:p>
          <a:p>
            <a:r>
              <a:rPr lang="en-US" dirty="0" smtClean="0"/>
              <a:t>Services, Management, Connectivity all in three separate</a:t>
            </a:r>
            <a:r>
              <a:rPr lang="en-US" baseline="0" dirty="0" smtClean="0"/>
              <a:t> slides. </a:t>
            </a:r>
          </a:p>
          <a:p>
            <a:endParaRPr lang="en-US" baseline="0" dirty="0" smtClean="0"/>
          </a:p>
          <a:p>
            <a:r>
              <a:rPr lang="en-US" baseline="0" dirty="0" smtClean="0"/>
              <a:t>Meridian is part of services</a:t>
            </a:r>
          </a:p>
          <a:p>
            <a:endParaRPr lang="en-US" baseline="0" dirty="0" smtClean="0"/>
          </a:p>
          <a:p>
            <a:r>
              <a:rPr lang="en-US" baseline="0" dirty="0" smtClean="0"/>
              <a:t>All with their software modules highlighted</a:t>
            </a:r>
            <a:r>
              <a:rPr lang="en-US" dirty="0" smtClean="0"/>
              <a:t>1.</a:t>
            </a:r>
            <a:r>
              <a:rPr lang="en-US" baseline="0" dirty="0" smtClean="0"/>
              <a:t> </a:t>
            </a:r>
            <a:r>
              <a:rPr lang="en-US" dirty="0" smtClean="0"/>
              <a:t>100%</a:t>
            </a:r>
            <a:r>
              <a:rPr lang="en-US" baseline="0" dirty="0" smtClean="0"/>
              <a:t> of growth year over year… compare against </a:t>
            </a:r>
            <a:r>
              <a:rPr lang="en-US" baseline="0" dirty="0" err="1" smtClean="0"/>
              <a:t>Aerohive</a:t>
            </a:r>
            <a:r>
              <a:rPr lang="en-US" baseline="0" dirty="0" smtClean="0"/>
              <a:t>, </a:t>
            </a:r>
            <a:r>
              <a:rPr lang="en-US" baseline="0" dirty="0" err="1" smtClean="0"/>
              <a:t>Ubiquiti</a:t>
            </a:r>
            <a:r>
              <a:rPr lang="en-US" baseline="0" dirty="0" smtClean="0"/>
              <a:t>, </a:t>
            </a:r>
            <a:r>
              <a:rPr lang="en-US" baseline="0" dirty="0" err="1" smtClean="0"/>
              <a:t>Meraki</a:t>
            </a:r>
            <a:r>
              <a:rPr lang="en-US" baseline="0" dirty="0" smtClean="0"/>
              <a:t>, </a:t>
            </a:r>
            <a:r>
              <a:rPr lang="en-US" baseline="0" dirty="0" err="1" smtClean="0"/>
              <a:t>Ent</a:t>
            </a:r>
            <a:r>
              <a:rPr lang="en-US" baseline="0" dirty="0" smtClean="0"/>
              <a:t> WLAN, Aruba… customer wins + tech features</a:t>
            </a:r>
          </a:p>
          <a:p>
            <a:r>
              <a:rPr lang="en-US" dirty="0" smtClean="0"/>
              <a:t>2. With</a:t>
            </a:r>
            <a:r>
              <a:rPr lang="en-US" baseline="0" dirty="0" smtClean="0"/>
              <a:t> central it becomes an unbeatable product… </a:t>
            </a:r>
          </a:p>
          <a:p>
            <a:r>
              <a:rPr lang="en-US" baseline="0" dirty="0" smtClean="0"/>
              <a:t>3. Use cases</a:t>
            </a:r>
          </a:p>
          <a:p>
            <a:r>
              <a:rPr lang="en-US" baseline="0" dirty="0" smtClean="0"/>
              <a:t>4. Single architecture slide</a:t>
            </a:r>
          </a:p>
          <a:p>
            <a:endParaRPr lang="en-US" dirty="0"/>
          </a:p>
        </p:txBody>
      </p:sp>
      <p:sp>
        <p:nvSpPr>
          <p:cNvPr id="4" name="Slide Number Placeholder 3"/>
          <p:cNvSpPr>
            <a:spLocks noGrp="1"/>
          </p:cNvSpPr>
          <p:nvPr>
            <p:ph type="sldNum" sz="quarter" idx="10"/>
          </p:nvPr>
        </p:nvSpPr>
        <p:spPr/>
        <p:txBody>
          <a:bodyPr/>
          <a:lstStyle/>
          <a:p>
            <a:fld id="{DF06B154-2C99-4BC8-8381-8B194E85779B}" type="slidenum">
              <a:rPr lang="en-US" smtClean="0"/>
              <a:t>2</a:t>
            </a:fld>
            <a:endParaRPr lang="en-US" dirty="0"/>
          </a:p>
        </p:txBody>
      </p:sp>
    </p:spTree>
    <p:extLst>
      <p:ext uri="{BB962C8B-B14F-4D97-AF65-F5344CB8AC3E}">
        <p14:creationId xmlns:p14="http://schemas.microsoft.com/office/powerpoint/2010/main" val="341791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14</a:t>
            </a:fld>
            <a:endParaRPr lang="en-US" altLang="ja-JP"/>
          </a:p>
        </p:txBody>
      </p:sp>
    </p:spTree>
    <p:extLst>
      <p:ext uri="{BB962C8B-B14F-4D97-AF65-F5344CB8AC3E}">
        <p14:creationId xmlns:p14="http://schemas.microsoft.com/office/powerpoint/2010/main" val="348430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7EC096-6CB9-4290-82A2-C18185A698F2}" type="slidenum">
              <a:rPr lang="en-US" smtClean="0"/>
              <a:pPr>
                <a:defRPr/>
              </a:pPr>
              <a:t>15</a:t>
            </a:fld>
            <a:endParaRPr lang="en-US"/>
          </a:p>
        </p:txBody>
      </p:sp>
    </p:spTree>
    <p:extLst>
      <p:ext uri="{BB962C8B-B14F-4D97-AF65-F5344CB8AC3E}">
        <p14:creationId xmlns:p14="http://schemas.microsoft.com/office/powerpoint/2010/main" val="132375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2800" baseline="0" dirty="0" smtClean="0"/>
              <a:t>The Aruba Networks Mobility Access Switches are the only wired network solution designed for mobility. </a:t>
            </a:r>
          </a:p>
          <a:p>
            <a:r>
              <a:rPr lang="en-US" sz="2800" baseline="0" dirty="0" smtClean="0"/>
              <a:t>In addition to built-in Layer 2, Layer 3, site-to-site VPN and authentication capabilities, the Mobility Access Switches extending the unified role-based access to wired users and devices so that a customer can define common policies that apply for wired and wireless. This delivers consistent and secure access to network resources for both wired and wireless users.</a:t>
            </a:r>
          </a:p>
          <a:p>
            <a:endParaRPr lang="en-US" sz="2800" baseline="0" dirty="0" smtClean="0"/>
          </a:p>
          <a:p>
            <a:r>
              <a:rPr lang="en-US" sz="2800" baseline="0" dirty="0" smtClean="0"/>
              <a:t>Our recently released S1500 platform reduces the barrier for a customer to purchase and evaluate Aruba wired access. The S1500 series do not have some of the hardware capabilities of the S2500/S3500, but it is feature compatible with its big brothers… zero-touch provisioning from Aruba Activate, wired port security, tunneled ports to a centralized Aruba controller, integration for VLAN configuration and rogue AP detection with Instant APs and others… these unique features can all be demonstrated using the S1500-12P platform, which is the size &amp; weight of a standard laptop.</a:t>
            </a:r>
          </a:p>
          <a:p>
            <a:endParaRPr lang="en-US" sz="2800" baseline="0" dirty="0" smtClean="0"/>
          </a:p>
          <a:p>
            <a:r>
              <a:rPr lang="en-US" sz="2800" baseline="0" dirty="0" smtClean="0"/>
              <a:t>The number one question you are going to get is, how easy it is to use the switches? If someone has Cisco switching training, it will be a walk in the park. They just need to see it to believe it. </a:t>
            </a:r>
          </a:p>
          <a:p>
            <a:endParaRPr lang="en-US" sz="2800" baseline="0" dirty="0" smtClean="0"/>
          </a:p>
          <a:p>
            <a:pPr defTabSz="914273">
              <a:defRPr/>
            </a:pPr>
            <a:r>
              <a:rPr lang="en-US" sz="2800" dirty="0" smtClean="0"/>
              <a:t>S1500 does stack  with software release 7.3; you can stack S1500 with other S1500s (only).  Even the 12-port can stack, which is actually a use case by two customers (two switches in a retail store that act as a single logical device).  You cannot mix S1500 and S2500/S3500 in a stack, however.</a:t>
            </a:r>
            <a:endParaRPr lang="en-US" sz="2800" baseline="0" dirty="0" smtClean="0"/>
          </a:p>
          <a:p>
            <a:endParaRPr lang="en-US" sz="1600" dirty="0"/>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62201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4">
              <a:defRPr/>
            </a:pPr>
            <a:r>
              <a:rPr lang="en-US" baseline="0" dirty="0" smtClean="0"/>
              <a:t>Aruba ClearPass addresses the needs of the ever-changing policy landscape, replacing the point solutions and management headache with one comprehensive, secure, robust Policy Management Platform.  This not only lowers CAPEX/OPEX but allows the creation of finely tuned security policies with the emphasis on simplicity and an enhanced user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solidFill>
                  <a:prstClr val="black"/>
                </a:solidFill>
              </a:rPr>
              <a:pPr>
                <a:defRPr/>
              </a:pPr>
              <a:t>21</a:t>
            </a:fld>
            <a:endParaRPr lang="en-US" altLang="ja-JP">
              <a:solidFill>
                <a:prstClr val="black"/>
              </a:solidFill>
            </a:endParaRPr>
          </a:p>
        </p:txBody>
      </p:sp>
    </p:spTree>
    <p:extLst>
      <p:ext uri="{BB962C8B-B14F-4D97-AF65-F5344CB8AC3E}">
        <p14:creationId xmlns:p14="http://schemas.microsoft.com/office/powerpoint/2010/main" val="406434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To eliminate silos Aruba ClearPas</a:t>
            </a:r>
            <a:r>
              <a:rPr lang="en-US" baseline="0" dirty="0" smtClean="0"/>
              <a:t>s is designed to deliver user and device visibility,  automated workflow services and policy management enforcement all from a single platform. </a:t>
            </a:r>
          </a:p>
          <a:p>
            <a:endParaRPr lang="en-US" baseline="0" dirty="0" smtClean="0"/>
          </a:p>
          <a:p>
            <a:r>
              <a:rPr lang="en-US" baseline="0" dirty="0" smtClean="0"/>
              <a:t>Built-in device profiling provides a comprehensive picture of what’s connecting to the network which makes it simple to differentiate access for BYOD and IT managed devices. Real-time troubleshooting tools help IT create policies that work and also solve connectivity issues. For example, an access dashboard and per session logs allow IT to easily see why  a user had a problem without having to peruse lengthy log databases. </a:t>
            </a:r>
          </a:p>
          <a:p>
            <a:r>
              <a:rPr lang="en-US" baseline="0" dirty="0" smtClean="0"/>
              <a:t> </a:t>
            </a:r>
          </a:p>
          <a:p>
            <a:r>
              <a:rPr lang="en-US" baseline="0" dirty="0" smtClean="0"/>
              <a:t>To help off-load IT, ClearPass includes automated features that allow users to self-provision personal devices and register media sharing devices like an Apple TV or just a  printer.  ClearPass Guest lets visitors self-register or sponsors can create credentials that automatically expire. Device management services extend MDM capabilities with network control and enforcement.  A  built-in CA can be used to distribute and manage device specific certificates. User can even re-install or revoke certificates for lost or stolen devices.</a:t>
            </a:r>
          </a:p>
          <a:p>
            <a:endParaRPr lang="en-US" baseline="0" dirty="0" smtClean="0"/>
          </a:p>
          <a:p>
            <a:r>
              <a:rPr lang="en-US" baseline="0" dirty="0" smtClean="0"/>
              <a:t>The policy component brings it all together by allowing organizations to create granular policies for Aruba  and multivendor Wi-Fi, wired and VPN networks. A role-based model allows you to assign and differentiate access by user, device and other contextual attributes like location, job function and device ownership.  All this from a single pane of glass.</a:t>
            </a:r>
          </a:p>
        </p:txBody>
      </p:sp>
      <p:sp>
        <p:nvSpPr>
          <p:cNvPr id="4" name="Slide Number Placeholder 3"/>
          <p:cNvSpPr>
            <a:spLocks noGrp="1"/>
          </p:cNvSpPr>
          <p:nvPr>
            <p:ph type="sldNum" sz="quarter" idx="10"/>
          </p:nvPr>
        </p:nvSpPr>
        <p:spPr/>
        <p:txBody>
          <a:bodyPr/>
          <a:lstStyle/>
          <a:p>
            <a:fld id="{834ABF34-24E5-4982-A99C-6277AFEA960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4753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endParaRPr lang="en-US" dirty="0"/>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pPr>
                <a:defRPr/>
              </a:pPr>
              <a:t>23</a:t>
            </a:fld>
            <a:endParaRPr lang="en-US"/>
          </a:p>
        </p:txBody>
      </p:sp>
    </p:spTree>
    <p:extLst>
      <p:ext uri="{BB962C8B-B14F-4D97-AF65-F5344CB8AC3E}">
        <p14:creationId xmlns:p14="http://schemas.microsoft.com/office/powerpoint/2010/main" val="1260366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dirty="0" smtClean="0"/>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pPr>
                <a:defRPr/>
              </a:pPr>
              <a:t>24</a:t>
            </a:fld>
            <a:endParaRPr lang="en-US"/>
          </a:p>
        </p:txBody>
      </p:sp>
    </p:spTree>
    <p:extLst>
      <p:ext uri="{BB962C8B-B14F-4D97-AF65-F5344CB8AC3E}">
        <p14:creationId xmlns:p14="http://schemas.microsoft.com/office/powerpoint/2010/main" val="148814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0" dirty="0" smtClean="0">
              <a:gradFill flip="none" rotWithShape="1">
                <a:gsLst>
                  <a:gs pos="0">
                    <a:prstClr val="black"/>
                  </a:gs>
                  <a:gs pos="100000">
                    <a:prstClr val="black">
                      <a:lumMod val="65000"/>
                      <a:lumOff val="35000"/>
                    </a:prstClr>
                  </a:gs>
                </a:gsLst>
                <a:lin ang="5400000" scaled="1"/>
                <a:tileRect/>
              </a:gradFill>
              <a:latin typeface="Helvetica"/>
              <a:ea typeface="Neutra Display-Bold Alt" charset="0"/>
              <a:cs typeface="Helvetica"/>
            </a:endParaRPr>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pPr>
                <a:defRPr/>
              </a:pPr>
              <a:t>25</a:t>
            </a:fld>
            <a:endParaRPr lang="en-US"/>
          </a:p>
        </p:txBody>
      </p:sp>
    </p:spTree>
    <p:extLst>
      <p:ext uri="{BB962C8B-B14F-4D97-AF65-F5344CB8AC3E}">
        <p14:creationId xmlns:p14="http://schemas.microsoft.com/office/powerpoint/2010/main" val="53605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pPr>
                <a:defRPr/>
              </a:pPr>
              <a:t>26</a:t>
            </a:fld>
            <a:endParaRPr lang="en-US"/>
          </a:p>
        </p:txBody>
      </p:sp>
    </p:spTree>
    <p:extLst>
      <p:ext uri="{BB962C8B-B14F-4D97-AF65-F5344CB8AC3E}">
        <p14:creationId xmlns:p14="http://schemas.microsoft.com/office/powerpoint/2010/main" val="1553873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Instant APs + Hospitality APs</a:t>
            </a:r>
          </a:p>
          <a:p>
            <a:endParaRPr lang="en-US" dirty="0" smtClean="0"/>
          </a:p>
          <a:p>
            <a:r>
              <a:rPr lang="en-US" dirty="0" smtClean="0"/>
              <a:t>Services, Management, Connectivity all in three separate</a:t>
            </a:r>
            <a:r>
              <a:rPr lang="en-US" baseline="0" dirty="0" smtClean="0"/>
              <a:t> slides. </a:t>
            </a:r>
          </a:p>
          <a:p>
            <a:endParaRPr lang="en-US" baseline="0" dirty="0" smtClean="0"/>
          </a:p>
          <a:p>
            <a:r>
              <a:rPr lang="en-US" baseline="0" dirty="0" smtClean="0"/>
              <a:t>Meridian is part of services</a:t>
            </a:r>
          </a:p>
          <a:p>
            <a:endParaRPr lang="en-US" baseline="0" dirty="0" smtClean="0"/>
          </a:p>
          <a:p>
            <a:r>
              <a:rPr lang="en-US" baseline="0" dirty="0" smtClean="0"/>
              <a:t>All with their software modules highlighted</a:t>
            </a:r>
            <a:r>
              <a:rPr lang="en-US" dirty="0" smtClean="0"/>
              <a:t>1.</a:t>
            </a:r>
            <a:r>
              <a:rPr lang="en-US" baseline="0" dirty="0" smtClean="0"/>
              <a:t> </a:t>
            </a:r>
            <a:r>
              <a:rPr lang="en-US" dirty="0" smtClean="0"/>
              <a:t>100%</a:t>
            </a:r>
            <a:r>
              <a:rPr lang="en-US" baseline="0" dirty="0" smtClean="0"/>
              <a:t> of growth year over year… compare against </a:t>
            </a:r>
            <a:r>
              <a:rPr lang="en-US" baseline="0" dirty="0" err="1" smtClean="0"/>
              <a:t>Aerohive</a:t>
            </a:r>
            <a:r>
              <a:rPr lang="en-US" baseline="0" dirty="0" smtClean="0"/>
              <a:t>, </a:t>
            </a:r>
            <a:r>
              <a:rPr lang="en-US" baseline="0" dirty="0" err="1" smtClean="0"/>
              <a:t>Ubiquiti</a:t>
            </a:r>
            <a:r>
              <a:rPr lang="en-US" baseline="0" dirty="0" smtClean="0"/>
              <a:t>, </a:t>
            </a:r>
            <a:r>
              <a:rPr lang="en-US" baseline="0" dirty="0" err="1" smtClean="0"/>
              <a:t>Meraki</a:t>
            </a:r>
            <a:r>
              <a:rPr lang="en-US" baseline="0" dirty="0" smtClean="0"/>
              <a:t>, </a:t>
            </a:r>
            <a:r>
              <a:rPr lang="en-US" baseline="0" dirty="0" err="1" smtClean="0"/>
              <a:t>Ent</a:t>
            </a:r>
            <a:r>
              <a:rPr lang="en-US" baseline="0" dirty="0" smtClean="0"/>
              <a:t> WLAN, Aruba… customer wins + tech features</a:t>
            </a:r>
          </a:p>
          <a:p>
            <a:r>
              <a:rPr lang="en-US" dirty="0" smtClean="0"/>
              <a:t>2. With</a:t>
            </a:r>
            <a:r>
              <a:rPr lang="en-US" baseline="0" dirty="0" smtClean="0"/>
              <a:t> central it becomes an unbeatable product… </a:t>
            </a:r>
          </a:p>
          <a:p>
            <a:r>
              <a:rPr lang="en-US" baseline="0" dirty="0" smtClean="0"/>
              <a:t>3. Use cases</a:t>
            </a:r>
          </a:p>
          <a:p>
            <a:r>
              <a:rPr lang="en-US" baseline="0" dirty="0" smtClean="0"/>
              <a:t>4. Single architecture slide</a:t>
            </a:r>
          </a:p>
          <a:p>
            <a:endParaRPr lang="en-US" dirty="0"/>
          </a:p>
        </p:txBody>
      </p:sp>
      <p:sp>
        <p:nvSpPr>
          <p:cNvPr id="4" name="Slide Number Placeholder 3"/>
          <p:cNvSpPr>
            <a:spLocks noGrp="1"/>
          </p:cNvSpPr>
          <p:nvPr>
            <p:ph type="sldNum" sz="quarter" idx="10"/>
          </p:nvPr>
        </p:nvSpPr>
        <p:spPr/>
        <p:txBody>
          <a:bodyPr/>
          <a:lstStyle/>
          <a:p>
            <a:fld id="{DF06B154-2C99-4BC8-8381-8B194E85779B}" type="slidenum">
              <a:rPr lang="en-US" smtClean="0"/>
              <a:t>28</a:t>
            </a:fld>
            <a:endParaRPr lang="en-US" dirty="0"/>
          </a:p>
        </p:txBody>
      </p:sp>
    </p:spTree>
    <p:extLst>
      <p:ext uri="{BB962C8B-B14F-4D97-AF65-F5344CB8AC3E}">
        <p14:creationId xmlns:p14="http://schemas.microsoft.com/office/powerpoint/2010/main" val="131013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Instant APs + Hospitality APs</a:t>
            </a:r>
          </a:p>
          <a:p>
            <a:endParaRPr lang="en-US" dirty="0" smtClean="0"/>
          </a:p>
          <a:p>
            <a:r>
              <a:rPr lang="en-US" dirty="0" smtClean="0"/>
              <a:t>Services, Management, Connectivity all in three separate</a:t>
            </a:r>
            <a:r>
              <a:rPr lang="en-US" baseline="0" dirty="0" smtClean="0"/>
              <a:t> slides. </a:t>
            </a:r>
          </a:p>
          <a:p>
            <a:endParaRPr lang="en-US" baseline="0" dirty="0" smtClean="0"/>
          </a:p>
          <a:p>
            <a:r>
              <a:rPr lang="en-US" baseline="0" dirty="0" smtClean="0"/>
              <a:t>Meridian is part of services</a:t>
            </a:r>
          </a:p>
          <a:p>
            <a:endParaRPr lang="en-US" baseline="0" dirty="0" smtClean="0"/>
          </a:p>
          <a:p>
            <a:r>
              <a:rPr lang="en-US" baseline="0" dirty="0" smtClean="0"/>
              <a:t>All with their software modules highlighted</a:t>
            </a:r>
            <a:r>
              <a:rPr lang="en-US" dirty="0" smtClean="0"/>
              <a:t>1.</a:t>
            </a:r>
            <a:r>
              <a:rPr lang="en-US" baseline="0" dirty="0" smtClean="0"/>
              <a:t> </a:t>
            </a:r>
            <a:r>
              <a:rPr lang="en-US" dirty="0" smtClean="0"/>
              <a:t>100%</a:t>
            </a:r>
            <a:r>
              <a:rPr lang="en-US" baseline="0" dirty="0" smtClean="0"/>
              <a:t> of growth year over year… compare against </a:t>
            </a:r>
            <a:r>
              <a:rPr lang="en-US" baseline="0" dirty="0" err="1" smtClean="0"/>
              <a:t>Aerohive</a:t>
            </a:r>
            <a:r>
              <a:rPr lang="en-US" baseline="0" dirty="0" smtClean="0"/>
              <a:t>, </a:t>
            </a:r>
            <a:r>
              <a:rPr lang="en-US" baseline="0" dirty="0" err="1" smtClean="0"/>
              <a:t>Ubiquiti</a:t>
            </a:r>
            <a:r>
              <a:rPr lang="en-US" baseline="0" dirty="0" smtClean="0"/>
              <a:t>, </a:t>
            </a:r>
            <a:r>
              <a:rPr lang="en-US" baseline="0" dirty="0" err="1" smtClean="0"/>
              <a:t>Meraki</a:t>
            </a:r>
            <a:r>
              <a:rPr lang="en-US" baseline="0" dirty="0" smtClean="0"/>
              <a:t>, </a:t>
            </a:r>
            <a:r>
              <a:rPr lang="en-US" baseline="0" dirty="0" err="1" smtClean="0"/>
              <a:t>Ent</a:t>
            </a:r>
            <a:r>
              <a:rPr lang="en-US" baseline="0" dirty="0" smtClean="0"/>
              <a:t> WLAN, Aruba… customer wins + tech features</a:t>
            </a:r>
          </a:p>
          <a:p>
            <a:r>
              <a:rPr lang="en-US" dirty="0" smtClean="0"/>
              <a:t>2. With</a:t>
            </a:r>
            <a:r>
              <a:rPr lang="en-US" baseline="0" dirty="0" smtClean="0"/>
              <a:t> central it becomes an unbeatable product… </a:t>
            </a:r>
          </a:p>
          <a:p>
            <a:r>
              <a:rPr lang="en-US" baseline="0" dirty="0" smtClean="0"/>
              <a:t>3. Use cases</a:t>
            </a:r>
          </a:p>
          <a:p>
            <a:r>
              <a:rPr lang="en-US" baseline="0" dirty="0" smtClean="0"/>
              <a:t>4. Single architecture slide</a:t>
            </a:r>
          </a:p>
          <a:p>
            <a:endParaRPr lang="en-US" dirty="0"/>
          </a:p>
        </p:txBody>
      </p:sp>
      <p:sp>
        <p:nvSpPr>
          <p:cNvPr id="4" name="Slide Number Placeholder 3"/>
          <p:cNvSpPr>
            <a:spLocks noGrp="1"/>
          </p:cNvSpPr>
          <p:nvPr>
            <p:ph type="sldNum" sz="quarter" idx="10"/>
          </p:nvPr>
        </p:nvSpPr>
        <p:spPr/>
        <p:txBody>
          <a:bodyPr/>
          <a:lstStyle/>
          <a:p>
            <a:fld id="{DF06B154-2C99-4BC8-8381-8B194E85779B}" type="slidenum">
              <a:rPr lang="en-US" smtClean="0"/>
              <a:t>3</a:t>
            </a:fld>
            <a:endParaRPr lang="en-US" dirty="0"/>
          </a:p>
        </p:txBody>
      </p:sp>
    </p:spTree>
    <p:extLst>
      <p:ext uri="{BB962C8B-B14F-4D97-AF65-F5344CB8AC3E}">
        <p14:creationId xmlns:p14="http://schemas.microsoft.com/office/powerpoint/2010/main" val="3417919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0" dirty="0" err="1" smtClean="0"/>
              <a:t>AirWave</a:t>
            </a:r>
            <a:r>
              <a:rPr lang="en-US" sz="1200" b="0" dirty="0" smtClean="0"/>
              <a:t> Management Software utilizes context to show the app and device experience on networks with Aruba, Cisco, HP and Motorola equipment. This is the only way IT departments can graduate to guaranteeing a mobile experience as opposed to just network uptime. This is exactly why some of the worlds largest Aruba, Moto, Cisco &amp; HP networks run Aruba </a:t>
            </a:r>
            <a:r>
              <a:rPr lang="en-US" sz="1200" b="0" dirty="0" err="1" smtClean="0"/>
              <a:t>AirWave</a:t>
            </a:r>
            <a:r>
              <a:rPr lang="en-US" sz="1200" b="0" dirty="0" smtClean="0"/>
              <a:t>. As an example:</a:t>
            </a:r>
          </a:p>
          <a:p>
            <a:pPr marL="0" indent="0"/>
            <a:r>
              <a:rPr lang="en-US" sz="1200" b="0" dirty="0" smtClean="0"/>
              <a:t> </a:t>
            </a:r>
          </a:p>
          <a:p>
            <a:pPr marL="0" lvl="0" indent="0"/>
            <a:r>
              <a:rPr lang="en-US" sz="1200" b="0" dirty="0" smtClean="0"/>
              <a:t>NYC </a:t>
            </a:r>
            <a:r>
              <a:rPr lang="en-US" sz="1200" b="0" dirty="0" err="1" smtClean="0"/>
              <a:t>Dept</a:t>
            </a:r>
            <a:r>
              <a:rPr lang="en-US" sz="1200" b="0" dirty="0" smtClean="0"/>
              <a:t> of </a:t>
            </a:r>
            <a:r>
              <a:rPr lang="en-US" sz="1200" b="0" dirty="0" err="1" smtClean="0"/>
              <a:t>Edu</a:t>
            </a:r>
            <a:r>
              <a:rPr lang="en-US" sz="1200" b="0" dirty="0" smtClean="0"/>
              <a:t> manages 80K Cisco APs with </a:t>
            </a:r>
            <a:r>
              <a:rPr lang="en-US" sz="1200" b="0" dirty="0" err="1" smtClean="0"/>
              <a:t>AirWave</a:t>
            </a:r>
            <a:endParaRPr lang="en-US" sz="1200" b="0" dirty="0" smtClean="0"/>
          </a:p>
          <a:p>
            <a:pPr marL="0" lvl="0" indent="0"/>
            <a:r>
              <a:rPr lang="en-US" sz="1200" b="0" dirty="0" smtClean="0"/>
              <a:t>HP enterprise runs corporate WLAN and Wired with </a:t>
            </a:r>
            <a:r>
              <a:rPr lang="en-US" sz="1200" b="0" dirty="0" err="1" smtClean="0"/>
              <a:t>AirWave</a:t>
            </a:r>
            <a:r>
              <a:rPr lang="en-US" sz="1200" b="0" dirty="0" smtClean="0"/>
              <a:t> </a:t>
            </a:r>
          </a:p>
          <a:p>
            <a:pPr marL="0" lvl="0" indent="0"/>
            <a:r>
              <a:rPr lang="en-US" sz="1200" b="0" dirty="0" smtClean="0"/>
              <a:t>Staples uses </a:t>
            </a:r>
            <a:r>
              <a:rPr lang="en-US" sz="1200" b="0" dirty="0" err="1" smtClean="0"/>
              <a:t>AirWave</a:t>
            </a:r>
            <a:r>
              <a:rPr lang="en-US" sz="1200" b="0" dirty="0" smtClean="0"/>
              <a:t> to manage Moto APs</a:t>
            </a:r>
          </a:p>
          <a:p>
            <a:pPr marL="0" lvl="0" indent="0"/>
            <a:r>
              <a:rPr lang="en-US" sz="1200" b="0" dirty="0" smtClean="0"/>
              <a:t>Google relies on </a:t>
            </a:r>
            <a:r>
              <a:rPr lang="en-US" sz="1200" b="0" dirty="0" err="1" smtClean="0"/>
              <a:t>AirWave</a:t>
            </a:r>
            <a:r>
              <a:rPr lang="en-US" sz="1200" b="0" dirty="0" smtClean="0"/>
              <a:t> for 8,500 Aruba APs at Starbucks locations </a:t>
            </a:r>
          </a:p>
        </p:txBody>
      </p:sp>
      <p:sp>
        <p:nvSpPr>
          <p:cNvPr id="4" name="Slide Number Placeholder 3"/>
          <p:cNvSpPr>
            <a:spLocks noGrp="1"/>
          </p:cNvSpPr>
          <p:nvPr>
            <p:ph type="sldNum" sz="quarter" idx="10"/>
          </p:nvPr>
        </p:nvSpPr>
        <p:spPr/>
        <p:txBody>
          <a:bodyPr/>
          <a:lstStyle/>
          <a:p>
            <a:fld id="{C3CBDA12-A89C-4A2B-80E9-924BF18A9D35}" type="slidenum">
              <a:rPr lang="en-US" smtClean="0"/>
              <a:pPr/>
              <a:t>29</a:t>
            </a:fld>
            <a:endParaRPr lang="en-US"/>
          </a:p>
        </p:txBody>
      </p:sp>
    </p:spTree>
    <p:extLst>
      <p:ext uri="{BB962C8B-B14F-4D97-AF65-F5344CB8AC3E}">
        <p14:creationId xmlns:p14="http://schemas.microsoft.com/office/powerpoint/2010/main" val="90178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err="1" smtClean="0"/>
              <a:t>AirWave</a:t>
            </a:r>
            <a:r>
              <a:rPr lang="en-US" baseline="0" dirty="0" smtClean="0"/>
              <a:t> 8.0 release will:</a:t>
            </a:r>
          </a:p>
          <a:p>
            <a:pPr marL="627063" lvl="1" indent="-171450">
              <a:buFont typeface="Arial"/>
              <a:buChar char="•"/>
            </a:pPr>
            <a:r>
              <a:rPr lang="en-US" baseline="0" dirty="0" smtClean="0"/>
              <a:t>Extend support for managing up to 20,000 APs</a:t>
            </a:r>
          </a:p>
          <a:p>
            <a:pPr marL="627063" lvl="1" indent="-171450">
              <a:buFont typeface="Arial"/>
              <a:buChar char="•"/>
            </a:pPr>
            <a:r>
              <a:rPr lang="en-US" baseline="0" dirty="0" smtClean="0"/>
              <a:t>Provide rich Lync dashboard and reporting while extending the tools for monitoring and managing other applications within AppRF</a:t>
            </a:r>
          </a:p>
          <a:p>
            <a:pPr marL="627063" lvl="1" indent="-171450">
              <a:buFont typeface="Arial"/>
              <a:buChar char="•"/>
            </a:pPr>
            <a:r>
              <a:rPr lang="en-US" baseline="0" dirty="0" smtClean="0"/>
              <a:t>Cuts the failover time to under 10 minutes….with no data loss.</a:t>
            </a:r>
          </a:p>
          <a:p>
            <a:pPr marL="627063" lvl="1" indent="-171450">
              <a:buFont typeface="Arial"/>
              <a:buChar char="•"/>
            </a:pPr>
            <a:r>
              <a:rPr lang="en-US" baseline="0" dirty="0" smtClean="0"/>
              <a:t>Moves from Java to HTML5 in order to enable administrators to access the management interface from a wider set of platforms including mobile devices such as tablets.</a:t>
            </a:r>
          </a:p>
        </p:txBody>
      </p:sp>
      <p:sp>
        <p:nvSpPr>
          <p:cNvPr id="4" name="Slide Number Placeholder 3"/>
          <p:cNvSpPr>
            <a:spLocks noGrp="1"/>
          </p:cNvSpPr>
          <p:nvPr>
            <p:ph type="sldNum" sz="quarter" idx="10"/>
          </p:nvPr>
        </p:nvSpPr>
        <p:spPr/>
        <p:txBody>
          <a:bodyPr/>
          <a:lstStyle/>
          <a:p>
            <a:pPr>
              <a:defRPr/>
            </a:pPr>
            <a:fld id="{8ADEB047-C320-4478-9DF6-A87A28E2D6BB}" type="slidenum">
              <a:rPr lang="en-US" smtClean="0"/>
              <a:pPr>
                <a:defRPr/>
              </a:pPr>
              <a:t>30</a:t>
            </a:fld>
            <a:endParaRPr lang="en-US"/>
          </a:p>
        </p:txBody>
      </p:sp>
    </p:spTree>
    <p:extLst>
      <p:ext uri="{BB962C8B-B14F-4D97-AF65-F5344CB8AC3E}">
        <p14:creationId xmlns:p14="http://schemas.microsoft.com/office/powerpoint/2010/main" val="59152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Aruba</a:t>
            </a:r>
            <a:r>
              <a:rPr lang="en-US" baseline="0" dirty="0" smtClean="0"/>
              <a:t> hopes its technology and solutions, our ecosystem of partners can be of service to help customers address enterprise mobility needs and concerns in the workplace.</a:t>
            </a:r>
            <a:endParaRPr lang="en-US" dirty="0"/>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pPr>
                <a:defRPr/>
              </a:pPr>
              <a:t>31</a:t>
            </a:fld>
            <a:endParaRPr lang="en-US"/>
          </a:p>
        </p:txBody>
      </p:sp>
    </p:spTree>
    <p:extLst>
      <p:ext uri="{BB962C8B-B14F-4D97-AF65-F5344CB8AC3E}">
        <p14:creationId xmlns:p14="http://schemas.microsoft.com/office/powerpoint/2010/main" val="151345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Instant APs + Hospitality APs</a:t>
            </a:r>
          </a:p>
          <a:p>
            <a:endParaRPr lang="en-US" dirty="0" smtClean="0"/>
          </a:p>
          <a:p>
            <a:r>
              <a:rPr lang="en-US" dirty="0" smtClean="0"/>
              <a:t>Services, Management, Connectivity all in three separate</a:t>
            </a:r>
            <a:r>
              <a:rPr lang="en-US" baseline="0" dirty="0" smtClean="0"/>
              <a:t> slides. </a:t>
            </a:r>
          </a:p>
          <a:p>
            <a:endParaRPr lang="en-US" baseline="0" dirty="0" smtClean="0"/>
          </a:p>
          <a:p>
            <a:r>
              <a:rPr lang="en-US" baseline="0" dirty="0" smtClean="0"/>
              <a:t>Meridian is part of services</a:t>
            </a:r>
          </a:p>
          <a:p>
            <a:endParaRPr lang="en-US" baseline="0" dirty="0" smtClean="0"/>
          </a:p>
          <a:p>
            <a:r>
              <a:rPr lang="en-US" baseline="0" dirty="0" smtClean="0"/>
              <a:t>All with their software modules highlighted</a:t>
            </a:r>
            <a:r>
              <a:rPr lang="en-US" dirty="0" smtClean="0"/>
              <a:t>1.</a:t>
            </a:r>
            <a:r>
              <a:rPr lang="en-US" baseline="0" dirty="0" smtClean="0"/>
              <a:t> </a:t>
            </a:r>
            <a:r>
              <a:rPr lang="en-US" dirty="0" smtClean="0"/>
              <a:t>100%</a:t>
            </a:r>
            <a:r>
              <a:rPr lang="en-US" baseline="0" dirty="0" smtClean="0"/>
              <a:t> of growth year over year… compare against </a:t>
            </a:r>
            <a:r>
              <a:rPr lang="en-US" baseline="0" dirty="0" err="1" smtClean="0"/>
              <a:t>Aerohive</a:t>
            </a:r>
            <a:r>
              <a:rPr lang="en-US" baseline="0" dirty="0" smtClean="0"/>
              <a:t>, </a:t>
            </a:r>
            <a:r>
              <a:rPr lang="en-US" baseline="0" dirty="0" err="1" smtClean="0"/>
              <a:t>Ubiquiti</a:t>
            </a:r>
            <a:r>
              <a:rPr lang="en-US" baseline="0" dirty="0" smtClean="0"/>
              <a:t>, </a:t>
            </a:r>
            <a:r>
              <a:rPr lang="en-US" baseline="0" dirty="0" err="1" smtClean="0"/>
              <a:t>Meraki</a:t>
            </a:r>
            <a:r>
              <a:rPr lang="en-US" baseline="0" dirty="0" smtClean="0"/>
              <a:t>, </a:t>
            </a:r>
            <a:r>
              <a:rPr lang="en-US" baseline="0" dirty="0" err="1" smtClean="0"/>
              <a:t>Ent</a:t>
            </a:r>
            <a:r>
              <a:rPr lang="en-US" baseline="0" dirty="0" smtClean="0"/>
              <a:t> WLAN, Aruba… customer wins + tech features</a:t>
            </a:r>
          </a:p>
          <a:p>
            <a:r>
              <a:rPr lang="en-US" dirty="0" smtClean="0"/>
              <a:t>2. With</a:t>
            </a:r>
            <a:r>
              <a:rPr lang="en-US" baseline="0" dirty="0" smtClean="0"/>
              <a:t> central it becomes an unbeatable product… </a:t>
            </a:r>
          </a:p>
          <a:p>
            <a:r>
              <a:rPr lang="en-US" baseline="0" dirty="0" smtClean="0"/>
              <a:t>3. Use cases</a:t>
            </a:r>
          </a:p>
          <a:p>
            <a:r>
              <a:rPr lang="en-US" baseline="0" dirty="0" smtClean="0"/>
              <a:t>4. Single architecture slide</a:t>
            </a:r>
          </a:p>
          <a:p>
            <a:endParaRPr lang="en-US" dirty="0"/>
          </a:p>
        </p:txBody>
      </p:sp>
      <p:sp>
        <p:nvSpPr>
          <p:cNvPr id="4" name="Slide Number Placeholder 3"/>
          <p:cNvSpPr>
            <a:spLocks noGrp="1"/>
          </p:cNvSpPr>
          <p:nvPr>
            <p:ph type="sldNum" sz="quarter" idx="10"/>
          </p:nvPr>
        </p:nvSpPr>
        <p:spPr/>
        <p:txBody>
          <a:bodyPr/>
          <a:lstStyle/>
          <a:p>
            <a:fld id="{DF06B154-2C99-4BC8-8381-8B194E85779B}" type="slidenum">
              <a:rPr lang="en-US" smtClean="0"/>
              <a:t>4</a:t>
            </a:fld>
            <a:endParaRPr lang="en-US" dirty="0"/>
          </a:p>
        </p:txBody>
      </p:sp>
    </p:spTree>
    <p:extLst>
      <p:ext uri="{BB962C8B-B14F-4D97-AF65-F5344CB8AC3E}">
        <p14:creationId xmlns:p14="http://schemas.microsoft.com/office/powerpoint/2010/main" val="341791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Aruba is</a:t>
            </a:r>
            <a:r>
              <a:rPr lang="en-US" baseline="0" dirty="0" smtClean="0"/>
              <a:t> the </a:t>
            </a:r>
            <a:r>
              <a:rPr lang="en-US" u="sng" baseline="0" dirty="0" smtClean="0"/>
              <a:t>only</a:t>
            </a:r>
            <a:r>
              <a:rPr lang="en-US" u="none" baseline="0" dirty="0" smtClean="0"/>
              <a:t> vendor that gives customers the ultimate in choice for both the Control/Data Planes as well as the Management Plane.</a:t>
            </a:r>
          </a:p>
          <a:p>
            <a:endParaRPr lang="en-US" baseline="0" dirty="0" smtClean="0"/>
          </a:p>
          <a:p>
            <a:r>
              <a:rPr lang="en-US" baseline="0" dirty="0" smtClean="0"/>
              <a:t>For larger campuses, such as a university or large enterprise, controllers tend to make the most sense. They are able to handle massive amounts of traffic and huge numbers of devices while reducing the roaming re-authentication load. A site with complex network topologies, such as multiple VLANs, benefits from the centralization of the network design. </a:t>
            </a:r>
          </a:p>
          <a:p>
            <a:r>
              <a:rPr lang="en-US" baseline="0" dirty="0" smtClean="0"/>
              <a:t>On smaller sites or campuses, such as retail or primary schools, </a:t>
            </a:r>
            <a:r>
              <a:rPr lang="en-US" baseline="0" dirty="0" err="1" smtClean="0"/>
              <a:t>controllerless</a:t>
            </a:r>
            <a:r>
              <a:rPr lang="en-US" baseline="0" dirty="0" smtClean="0"/>
              <a:t> deployments make sense. These independent entities don’t generally have the complex network requirements and costs need to be reduced. These sites typically operate independently of a centralized site, or use site-to-site VPNs for connectivity. </a:t>
            </a:r>
            <a:endParaRPr lang="en-US" dirty="0" smtClean="0"/>
          </a:p>
          <a:p>
            <a:endParaRPr lang="en-US" dirty="0" smtClean="0"/>
          </a:p>
          <a:p>
            <a:r>
              <a:rPr lang="en-US" dirty="0" smtClean="0"/>
              <a:t>And if a customer starts out as a smaller campus</a:t>
            </a:r>
            <a:r>
              <a:rPr lang="en-US" baseline="0" dirty="0" smtClean="0"/>
              <a:t> and grows in size to where a Controller would make more sense, </a:t>
            </a:r>
            <a:r>
              <a:rPr lang="en-US" u="sng" baseline="0" dirty="0" smtClean="0"/>
              <a:t>only</a:t>
            </a:r>
            <a:r>
              <a:rPr lang="en-US" u="none" baseline="0" dirty="0" smtClean="0"/>
              <a:t> Aruba allows customers to reused their AP’s and convert them from controller-less to controller-based. Customers don’t need to buy new Access Points.</a:t>
            </a:r>
          </a:p>
          <a:p>
            <a:endParaRPr lang="en-US" u="none" baseline="0" dirty="0" smtClean="0"/>
          </a:p>
          <a:p>
            <a:r>
              <a:rPr lang="en-US" dirty="0" smtClean="0"/>
              <a:t>On the management plane, customers can choose between a cloud-based management system with Aruba Central or for larger customers that</a:t>
            </a:r>
            <a:r>
              <a:rPr lang="en-US" baseline="0" dirty="0" smtClean="0"/>
              <a:t> either have Controllers in the network or have many branches of </a:t>
            </a:r>
            <a:r>
              <a:rPr lang="en-US" baseline="0" dirty="0" err="1" smtClean="0"/>
              <a:t>controllerless</a:t>
            </a:r>
            <a:r>
              <a:rPr lang="en-US" baseline="0" dirty="0" smtClean="0"/>
              <a:t> APs they can deploy </a:t>
            </a:r>
            <a:r>
              <a:rPr lang="en-US" baseline="0" dirty="0" err="1" smtClean="0"/>
              <a:t>AirWave</a:t>
            </a:r>
            <a:r>
              <a:rPr lang="en-US" baseline="0" dirty="0" smtClean="0"/>
              <a:t> onsite.</a:t>
            </a:r>
          </a:p>
          <a:p>
            <a:endParaRPr lang="en-US" baseline="0" dirty="0" smtClean="0"/>
          </a:p>
          <a:p>
            <a:r>
              <a:rPr lang="en-US" baseline="0" dirty="0" smtClean="0"/>
              <a:t>Aruba Networks enables deployment flexibility.</a:t>
            </a:r>
          </a:p>
          <a:p>
            <a:endParaRPr lang="en-US" dirty="0" smtClean="0"/>
          </a:p>
        </p:txBody>
      </p:sp>
      <p:sp>
        <p:nvSpPr>
          <p:cNvPr id="4" name="Slide Number Placeholder 3"/>
          <p:cNvSpPr>
            <a:spLocks noGrp="1"/>
          </p:cNvSpPr>
          <p:nvPr>
            <p:ph type="sldNum" sz="quarter" idx="10"/>
          </p:nvPr>
        </p:nvSpPr>
        <p:spPr/>
        <p:txBody>
          <a:bodyPr/>
          <a:lstStyle/>
          <a:p>
            <a:pPr>
              <a:defRPr/>
            </a:pPr>
            <a:fld id="{8ADEB047-C320-4478-9DF6-A87A28E2D6BB}" type="slidenum">
              <a:rPr lang="en-US" smtClean="0"/>
              <a:pPr>
                <a:defRPr/>
              </a:pPr>
              <a:t>6</a:t>
            </a:fld>
            <a:endParaRPr lang="en-US"/>
          </a:p>
        </p:txBody>
      </p:sp>
    </p:spTree>
    <p:extLst>
      <p:ext uri="{BB962C8B-B14F-4D97-AF65-F5344CB8AC3E}">
        <p14:creationId xmlns:p14="http://schemas.microsoft.com/office/powerpoint/2010/main" val="428047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Tout our high performance, high-reliability story.</a:t>
            </a:r>
            <a:r>
              <a:rPr lang="en-US" baseline="0" dirty="0" smtClean="0"/>
              <a:t> With Aruba, we position the same access points no matter if it’s a campus, branch, home or mid-market deployment.</a:t>
            </a:r>
            <a:endParaRPr lang="en-US" dirty="0" smtClean="0"/>
          </a:p>
          <a:p>
            <a:endParaRPr lang="en-US" dirty="0" smtClean="0"/>
          </a:p>
          <a:p>
            <a:r>
              <a:rPr lang="en-US" dirty="0" smtClean="0"/>
              <a:t>CAMPUS</a:t>
            </a:r>
          </a:p>
          <a:p>
            <a:r>
              <a:rPr lang="en-US" dirty="0" smtClean="0"/>
              <a:t>Position the 7200s for large</a:t>
            </a:r>
            <a:r>
              <a:rPr lang="en-US" baseline="0" dirty="0" smtClean="0"/>
              <a:t> campuses with wired complexity</a:t>
            </a:r>
          </a:p>
          <a:p>
            <a:r>
              <a:rPr lang="en-US" baseline="0" dirty="0" smtClean="0"/>
              <a:t>AirWave for switch management and multivendor</a:t>
            </a:r>
          </a:p>
          <a:p>
            <a:r>
              <a:rPr lang="en-US" baseline="0" dirty="0" smtClean="0"/>
              <a:t>Pitch the S2500/S3500 to amplify the Aruba policy story</a:t>
            </a:r>
          </a:p>
          <a:p>
            <a:r>
              <a:rPr lang="en-US" baseline="0" dirty="0" smtClean="0"/>
              <a:t>Pitch the 115/225s for WLAN</a:t>
            </a:r>
          </a:p>
          <a:p>
            <a:endParaRPr lang="en-US" baseline="0" dirty="0" smtClean="0"/>
          </a:p>
          <a:p>
            <a:r>
              <a:rPr lang="en-US" baseline="0" dirty="0" smtClean="0"/>
              <a:t>BRANCH</a:t>
            </a:r>
          </a:p>
          <a:p>
            <a:r>
              <a:rPr lang="en-US" baseline="0" dirty="0" smtClean="0"/>
              <a:t>Lead with Instant instead of controllers</a:t>
            </a:r>
          </a:p>
          <a:p>
            <a:r>
              <a:rPr lang="en-US" baseline="0" dirty="0" smtClean="0"/>
              <a:t>Manage this with AirWave, based out of the Campus</a:t>
            </a:r>
          </a:p>
          <a:p>
            <a:r>
              <a:rPr lang="en-US" baseline="0" dirty="0" smtClean="0"/>
              <a:t>Position the S1500s for switches</a:t>
            </a:r>
          </a:p>
          <a:p>
            <a:r>
              <a:rPr lang="en-US" baseline="0" dirty="0" smtClean="0"/>
              <a:t>And the 115/225s or RAPs (desktop)</a:t>
            </a:r>
          </a:p>
          <a:p>
            <a:endParaRPr lang="en-US" baseline="0" dirty="0" smtClean="0"/>
          </a:p>
          <a:p>
            <a:r>
              <a:rPr lang="en-US" baseline="0" dirty="0" smtClean="0"/>
              <a:t>MID-MARKET</a:t>
            </a:r>
          </a:p>
          <a:p>
            <a:r>
              <a:rPr lang="en-US" baseline="0" dirty="0" smtClean="0"/>
              <a:t>This is our channel-led market for Instant. Smaller deal sizes, with &lt;1000 employees. </a:t>
            </a:r>
          </a:p>
          <a:p>
            <a:r>
              <a:rPr lang="en-US" baseline="0" dirty="0" smtClean="0"/>
              <a:t>Cloud Management with Central is the key here</a:t>
            </a:r>
          </a:p>
          <a:p>
            <a:r>
              <a:rPr lang="en-US" baseline="0" dirty="0" smtClean="0"/>
              <a:t>Position the 115/225s or fall back to the 103/5</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pPr>
                <a:defRPr/>
              </a:pPr>
              <a:t>7</a:t>
            </a:fld>
            <a:endParaRPr lang="en-US"/>
          </a:p>
        </p:txBody>
      </p:sp>
    </p:spTree>
    <p:extLst>
      <p:ext uri="{BB962C8B-B14F-4D97-AF65-F5344CB8AC3E}">
        <p14:creationId xmlns:p14="http://schemas.microsoft.com/office/powerpoint/2010/main" val="353082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solidFill>
                  <a:prstClr val="black"/>
                </a:solidFill>
              </a:rPr>
              <a:pPr>
                <a:defRPr/>
              </a:pPr>
              <a:t>8</a:t>
            </a:fld>
            <a:endParaRPr lang="en-US" altLang="ja-JP">
              <a:solidFill>
                <a:prstClr val="black"/>
              </a:solidFill>
            </a:endParaRPr>
          </a:p>
        </p:txBody>
      </p:sp>
    </p:spTree>
    <p:extLst>
      <p:ext uri="{BB962C8B-B14F-4D97-AF65-F5344CB8AC3E}">
        <p14:creationId xmlns:p14="http://schemas.microsoft.com/office/powerpoint/2010/main" val="17930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dirty="0" smtClean="0"/>
              <a:t>Entry: 200 Series </a:t>
            </a:r>
            <a:r>
              <a:rPr lang="en-US" sz="2000" dirty="0" smtClean="0">
                <a:sym typeface="Wingdings"/>
              </a:rPr>
              <a:t> </a:t>
            </a:r>
            <a:r>
              <a:rPr lang="en-US" sz="2000" dirty="0" smtClean="0"/>
              <a:t>moderate performance &amp; density</a:t>
            </a:r>
          </a:p>
          <a:p>
            <a:pPr lvl="1"/>
            <a:r>
              <a:rPr lang="en-US" dirty="0" smtClean="0"/>
              <a:t>Cost-sensitive deployments with moderate performance and moderate density (up to 50 active devices per AP)</a:t>
            </a:r>
          </a:p>
          <a:p>
            <a:pPr lvl="1"/>
            <a:r>
              <a:rPr lang="en-US" dirty="0" smtClean="0"/>
              <a:t>Aggressive pricing, simple transition from 11n (AP-105), 2x2:2SS</a:t>
            </a:r>
          </a:p>
          <a:p>
            <a:r>
              <a:rPr lang="en-US" sz="2000" dirty="0" smtClean="0"/>
              <a:t>Flagship: 220 Series </a:t>
            </a:r>
            <a:r>
              <a:rPr lang="en-US" sz="2000" dirty="0" smtClean="0">
                <a:sym typeface="Wingdings"/>
              </a:rPr>
              <a:t> </a:t>
            </a:r>
            <a:r>
              <a:rPr lang="en-US" sz="2000" dirty="0" smtClean="0"/>
              <a:t>highest performance &amp; density</a:t>
            </a:r>
          </a:p>
          <a:p>
            <a:pPr lvl="1"/>
            <a:r>
              <a:rPr lang="en-US" dirty="0" smtClean="0"/>
              <a:t>High-density (up to 125 active devices per AP) and highest performance while also providing redundant  GigE uplinks.</a:t>
            </a:r>
          </a:p>
          <a:p>
            <a:pPr lvl="1"/>
            <a:r>
              <a:rPr lang="en-US" dirty="0" smtClean="0"/>
              <a:t>Premium platform, best in the business</a:t>
            </a:r>
          </a:p>
          <a:p>
            <a:r>
              <a:rPr lang="en-US" sz="2000" dirty="0" smtClean="0"/>
              <a:t>Mid range: 210 Series </a:t>
            </a:r>
            <a:r>
              <a:rPr lang="en-US" sz="2000" dirty="0" smtClean="0">
                <a:sym typeface="Wingdings"/>
              </a:rPr>
              <a:t> </a:t>
            </a:r>
            <a:r>
              <a:rPr lang="en-US" sz="2000" dirty="0" smtClean="0"/>
              <a:t>high performance &amp; moderate density</a:t>
            </a:r>
          </a:p>
          <a:p>
            <a:pPr lvl="1"/>
            <a:r>
              <a:rPr lang="en-US" dirty="0" smtClean="0"/>
              <a:t>High performance but willing to sacrifice on density of users (up to 75 active devices per AP) and forgo redundant GigE uplinks for cost savings.  Full performance on 802.3af.</a:t>
            </a:r>
          </a:p>
          <a:p>
            <a:pPr lvl="1"/>
            <a:r>
              <a:rPr lang="en-US" dirty="0" smtClean="0"/>
              <a:t>Cost-effective, high performance, value</a:t>
            </a:r>
          </a:p>
          <a:p>
            <a:endParaRPr lang="en-US" dirty="0"/>
          </a:p>
        </p:txBody>
      </p:sp>
      <p:sp>
        <p:nvSpPr>
          <p:cNvPr id="4" name="Slide Number Placeholder 3"/>
          <p:cNvSpPr>
            <a:spLocks noGrp="1"/>
          </p:cNvSpPr>
          <p:nvPr>
            <p:ph type="sldNum" sz="quarter" idx="10"/>
          </p:nvPr>
        </p:nvSpPr>
        <p:spPr/>
        <p:txBody>
          <a:bodyPr/>
          <a:lstStyle/>
          <a:p>
            <a:pPr>
              <a:defRPr/>
            </a:pPr>
            <a:fld id="{9A5BED69-ED0B-B74B-9B77-B6A03253A3B3}"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32037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b="1" dirty="0" smtClean="0"/>
              <a:t>Same core design and performance as 220</a:t>
            </a:r>
            <a:r>
              <a:rPr lang="en-US" sz="1800" b="1" baseline="0" dirty="0" smtClean="0"/>
              <a:t> Series but industrial-grade version of components for outdoor reliability.</a:t>
            </a:r>
          </a:p>
          <a:p>
            <a:endParaRPr lang="en-US" sz="1800" b="1" dirty="0" smtClean="0"/>
          </a:p>
          <a:p>
            <a:r>
              <a:rPr lang="en-US" sz="1800" dirty="0" err="1" smtClean="0"/>
              <a:t>Installability</a:t>
            </a:r>
            <a:endParaRPr lang="en-US" sz="1800" dirty="0" smtClean="0"/>
          </a:p>
          <a:p>
            <a:pPr marL="741363" lvl="1" indent="-285750">
              <a:buFont typeface="Arial"/>
              <a:buChar char="•"/>
            </a:pPr>
            <a:r>
              <a:rPr lang="en-US" sz="1600" dirty="0" smtClean="0"/>
              <a:t>Installer skill set identical to installing video cameras</a:t>
            </a:r>
          </a:p>
          <a:p>
            <a:pPr marL="741363" lvl="1" indent="-285750">
              <a:buFont typeface="Arial"/>
              <a:buChar char="•"/>
            </a:pPr>
            <a:r>
              <a:rPr lang="en-US" sz="1600" dirty="0" smtClean="0"/>
              <a:t>2 Parts </a:t>
            </a:r>
            <a:r>
              <a:rPr lang="en-US" sz="1600" dirty="0" err="1" smtClean="0"/>
              <a:t>vs</a:t>
            </a:r>
            <a:r>
              <a:rPr lang="en-US" sz="1600" dirty="0" smtClean="0"/>
              <a:t> up to 11 parts</a:t>
            </a:r>
          </a:p>
          <a:p>
            <a:pPr marL="741363" lvl="1" indent="-285750">
              <a:buFont typeface="Arial"/>
              <a:buChar char="•"/>
            </a:pPr>
            <a:r>
              <a:rPr lang="en-US" sz="1600" dirty="0" smtClean="0"/>
              <a:t>No weather proofing required for AP-275 install</a:t>
            </a:r>
          </a:p>
          <a:p>
            <a:pPr marL="741363" lvl="1" indent="-285750">
              <a:buFont typeface="Arial"/>
              <a:buChar char="•"/>
            </a:pPr>
            <a:r>
              <a:rPr lang="en-US" sz="1600" dirty="0" smtClean="0"/>
              <a:t>AP-274 provides protected connector interfaces.</a:t>
            </a:r>
          </a:p>
          <a:p>
            <a:pPr marL="741363" lvl="1" indent="-285750">
              <a:buFont typeface="Arial"/>
              <a:buChar char="•"/>
            </a:pPr>
            <a:r>
              <a:rPr lang="en-US" sz="1600" dirty="0" smtClean="0"/>
              <a:t>IP66 and IP67 rated</a:t>
            </a:r>
          </a:p>
          <a:p>
            <a:r>
              <a:rPr lang="en-US" sz="1800" dirty="0" err="1" smtClean="0"/>
              <a:t>Deployability</a:t>
            </a:r>
            <a:endParaRPr lang="en-US" sz="1800" dirty="0" smtClean="0"/>
          </a:p>
          <a:p>
            <a:pPr marL="741363" lvl="1" indent="-285750">
              <a:buFont typeface="Arial"/>
              <a:buChar char="•"/>
            </a:pPr>
            <a:r>
              <a:rPr lang="en-US" sz="1600" dirty="0" smtClean="0"/>
              <a:t>Multiple bracket solutions</a:t>
            </a:r>
          </a:p>
          <a:p>
            <a:pPr marL="741363" lvl="1" indent="-285750">
              <a:buFont typeface="Arial"/>
              <a:buChar char="•"/>
            </a:pPr>
            <a:r>
              <a:rPr lang="en-US" sz="1600" dirty="0" smtClean="0"/>
              <a:t>Advanced filtering allows for co location with traditional cellular, 2.3 and 2.5/2.6 GHz LTE solutions</a:t>
            </a:r>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00881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nSpc>
                <a:spcPct val="120000"/>
              </a:lnSpc>
              <a:buFont typeface="Arial"/>
              <a:buNone/>
            </a:pPr>
            <a:r>
              <a:rPr lang="en-US" sz="2800" b="0" u="none" baseline="0" dirty="0" smtClean="0"/>
              <a:t>The AP-110 Series and AP-220 series are our latest generation of Wi-Fi products and both have RF enhancements that include cellular interference mitigation as some of the LTE cellular bands can interfere with 2.4GHz transmissions on the 11n radio.</a:t>
            </a:r>
            <a:endParaRPr lang="en-US" sz="2800" b="0" u="none" dirty="0" smtClean="0"/>
          </a:p>
          <a:p>
            <a:pPr>
              <a:lnSpc>
                <a:spcPct val="120000"/>
              </a:lnSpc>
              <a:buFont typeface="Arial"/>
              <a:buNone/>
            </a:pPr>
            <a:endParaRPr lang="en-US" sz="2800" b="1" u="sng" dirty="0" smtClean="0"/>
          </a:p>
          <a:p>
            <a:pPr>
              <a:lnSpc>
                <a:spcPct val="120000"/>
              </a:lnSpc>
              <a:buFont typeface="Arial"/>
              <a:buNone/>
            </a:pPr>
            <a:r>
              <a:rPr lang="en-US" sz="2800" b="0" u="none" dirty="0" smtClean="0"/>
              <a:t>You should lead with the AP-220 Series for high</a:t>
            </a:r>
            <a:r>
              <a:rPr lang="en-US" sz="2800" b="0" u="none" baseline="0" dirty="0" smtClean="0"/>
              <a:t> performance and density, upselling your customers from the AP-130 to AP-220.</a:t>
            </a:r>
          </a:p>
          <a:p>
            <a:pPr>
              <a:lnSpc>
                <a:spcPct val="120000"/>
              </a:lnSpc>
              <a:buFont typeface="Arial"/>
              <a:buNone/>
            </a:pPr>
            <a:r>
              <a:rPr lang="en-US" sz="2800" b="0" u="none" baseline="0" dirty="0" smtClean="0"/>
              <a:t>For cost-sensitive customers or those who don’t need the best performance and future-proofing, lead with the AP-110 Series.</a:t>
            </a:r>
          </a:p>
          <a:p>
            <a:pPr>
              <a:lnSpc>
                <a:spcPct val="120000"/>
              </a:lnSpc>
              <a:buFont typeface="Arial"/>
              <a:buNone/>
            </a:pPr>
            <a:endParaRPr lang="en-US" sz="2800" b="1" u="sng" dirty="0" smtClean="0"/>
          </a:p>
          <a:p>
            <a:pPr>
              <a:lnSpc>
                <a:spcPct val="120000"/>
              </a:lnSpc>
              <a:buFont typeface="Arial"/>
              <a:buNone/>
            </a:pPr>
            <a:r>
              <a:rPr lang="en-US" sz="2800" b="1" u="sng" dirty="0" smtClean="0"/>
              <a:t>AP-103</a:t>
            </a:r>
          </a:p>
          <a:p>
            <a:pPr>
              <a:lnSpc>
                <a:spcPct val="120000"/>
              </a:lnSpc>
              <a:buFont typeface="Arial"/>
              <a:buChar char="•"/>
            </a:pPr>
            <a:r>
              <a:rPr lang="en-US" sz="2800" dirty="0" smtClean="0"/>
              <a:t> Price TBD, in range 395-495;</a:t>
            </a:r>
            <a:r>
              <a:rPr lang="en-US" sz="2800" baseline="0" dirty="0" smtClean="0"/>
              <a:t> March 2014 target release</a:t>
            </a:r>
            <a:endParaRPr lang="en-US" sz="2800" dirty="0" smtClean="0"/>
          </a:p>
          <a:p>
            <a:pPr>
              <a:lnSpc>
                <a:spcPct val="120000"/>
              </a:lnSpc>
              <a:buFont typeface="Arial"/>
              <a:buNone/>
            </a:pPr>
            <a:endParaRPr lang="en-US" sz="2800" b="0" u="none" baseline="0" dirty="0" smtClean="0"/>
          </a:p>
          <a:p>
            <a:pPr>
              <a:lnSpc>
                <a:spcPct val="120000"/>
              </a:lnSpc>
              <a:buFont typeface="Arial"/>
              <a:buNone/>
            </a:pPr>
            <a:r>
              <a:rPr lang="en-US" sz="2800" b="1" u="sng" dirty="0" smtClean="0"/>
              <a:t>AP-224/225</a:t>
            </a:r>
          </a:p>
          <a:p>
            <a:pPr>
              <a:lnSpc>
                <a:spcPct val="120000"/>
              </a:lnSpc>
              <a:buFont typeface="Arial"/>
              <a:buChar char="•"/>
            </a:pPr>
            <a:r>
              <a:rPr lang="en-US" sz="2800" dirty="0" smtClean="0"/>
              <a:t>3x3:3 Dual Radio</a:t>
            </a:r>
          </a:p>
          <a:p>
            <a:pPr lvl="1">
              <a:lnSpc>
                <a:spcPct val="120000"/>
              </a:lnSpc>
              <a:buFont typeface="Arial"/>
              <a:buChar char="•"/>
            </a:pPr>
            <a:r>
              <a:rPr lang="en-US" sz="2400" dirty="0" smtClean="0">
                <a:latin typeface="Avenir Book"/>
                <a:cs typeface="Avenir Book"/>
              </a:rPr>
              <a:t>5GHz 11ac: up to 1.3Gbps</a:t>
            </a:r>
          </a:p>
          <a:p>
            <a:pPr lvl="1">
              <a:lnSpc>
                <a:spcPct val="120000"/>
              </a:lnSpc>
              <a:buFont typeface="Arial"/>
              <a:buChar char="•"/>
            </a:pPr>
            <a:r>
              <a:rPr lang="en-US" sz="2400" dirty="0" smtClean="0">
                <a:latin typeface="Avenir Book"/>
                <a:cs typeface="Avenir Book"/>
              </a:rPr>
              <a:t>2.4GHz 11n: up to 450Mbps</a:t>
            </a:r>
          </a:p>
          <a:p>
            <a:pPr>
              <a:lnSpc>
                <a:spcPct val="120000"/>
              </a:lnSpc>
              <a:buFont typeface="Arial"/>
              <a:buChar char="•"/>
            </a:pPr>
            <a:r>
              <a:rPr lang="en-US" sz="2800" dirty="0" smtClean="0"/>
              <a:t>2x GE link aggregation</a:t>
            </a:r>
          </a:p>
          <a:p>
            <a:pPr lvl="1">
              <a:lnSpc>
                <a:spcPct val="120000"/>
              </a:lnSpc>
              <a:buFont typeface="Arial"/>
              <a:buChar char="•"/>
            </a:pPr>
            <a:r>
              <a:rPr lang="en-US" sz="2400" dirty="0" smtClean="0">
                <a:latin typeface="Avenir Book"/>
                <a:cs typeface="Avenir Book"/>
              </a:rPr>
              <a:t>Enabling &gt;1Gbps throughput</a:t>
            </a:r>
          </a:p>
          <a:p>
            <a:pPr>
              <a:lnSpc>
                <a:spcPct val="120000"/>
              </a:lnSpc>
              <a:buFont typeface="Arial"/>
              <a:buChar char="•"/>
            </a:pPr>
            <a:r>
              <a:rPr lang="en-US" sz="2800" dirty="0" smtClean="0"/>
              <a:t>Full 802.11ac functionality with standard 802.3af </a:t>
            </a:r>
            <a:r>
              <a:rPr lang="en-US" sz="2800" dirty="0" err="1" smtClean="0"/>
              <a:t>PoE</a:t>
            </a:r>
            <a:endParaRPr lang="en-US" sz="2800" b="0" dirty="0" smtClean="0"/>
          </a:p>
          <a:p>
            <a:pPr>
              <a:lnSpc>
                <a:spcPct val="120000"/>
              </a:lnSpc>
              <a:buFont typeface="Arial"/>
              <a:buChar char="•"/>
            </a:pPr>
            <a:r>
              <a:rPr lang="en-US" sz="2800" dirty="0" smtClean="0"/>
              <a:t>802.11ac </a:t>
            </a:r>
            <a:r>
              <a:rPr lang="en-US" sz="2800" dirty="0" err="1" smtClean="0"/>
              <a:t>Beamforming</a:t>
            </a:r>
            <a:endParaRPr lang="en-US" sz="2800" dirty="0" smtClean="0"/>
          </a:p>
          <a:p>
            <a:pPr>
              <a:lnSpc>
                <a:spcPct val="120000"/>
              </a:lnSpc>
              <a:buFont typeface="Arial"/>
              <a:buChar char="•"/>
            </a:pPr>
            <a:endParaRPr lang="en-US" sz="2800" b="0" dirty="0" smtClean="0"/>
          </a:p>
          <a:p>
            <a:endParaRPr lang="en-US" sz="1600" dirty="0"/>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2133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Title Slide">
    <p:spTree>
      <p:nvGrpSpPr>
        <p:cNvPr id="1" name=""/>
        <p:cNvGrpSpPr/>
        <p:nvPr/>
      </p:nvGrpSpPr>
      <p:grpSpPr>
        <a:xfrm>
          <a:off x="0" y="0"/>
          <a:ext cx="0" cy="0"/>
          <a:chOff x="0" y="0"/>
          <a:chExt cx="0" cy="0"/>
        </a:xfrm>
      </p:grpSpPr>
      <p:pic>
        <p:nvPicPr>
          <p:cNvPr id="2" name="Picture 1" descr="Title_slide_backgroun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FFFFFF"/>
                </a:solidFill>
                <a:latin typeface="Arial"/>
                <a:cs typeface="Arial"/>
              </a:defRPr>
            </a:lvl1pPr>
          </a:lstStyle>
          <a:p>
            <a:r>
              <a:rPr lang="en-US" dirty="0" smtClean="0"/>
              <a:t>HEADLINE</a:t>
            </a:r>
            <a:endParaRPr lang="en-US" dirty="0"/>
          </a:p>
        </p:txBody>
      </p:sp>
      <p:pic>
        <p:nvPicPr>
          <p:cNvPr id="4" name="Picture 3" descr="ARUB_logo_RGB_rev-n_l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4686" y="110931"/>
            <a:ext cx="1804300" cy="924704"/>
          </a:xfrm>
          <a:prstGeom prst="rect">
            <a:avLst/>
          </a:prstGeom>
        </p:spPr>
      </p:pic>
      <p:sp>
        <p:nvSpPr>
          <p:cNvPr id="5" name="Text Box 15"/>
          <p:cNvSpPr txBox="1">
            <a:spLocks noChangeArrowheads="1"/>
          </p:cNvSpPr>
          <p:nvPr userDrawn="1"/>
        </p:nvSpPr>
        <p:spPr bwMode="auto">
          <a:xfrm>
            <a:off x="120128" y="6414478"/>
            <a:ext cx="2155711" cy="276946"/>
          </a:xfrm>
          <a:prstGeom prst="rect">
            <a:avLst/>
          </a:prstGeom>
          <a:noFill/>
          <a:ln w="9525">
            <a:noFill/>
            <a:miter lim="800000"/>
            <a:headEnd/>
            <a:tailEnd/>
          </a:ln>
        </p:spPr>
        <p:txBody>
          <a:bodyPr wrap="square" lIns="91388" tIns="45694" rIns="91388" bIns="45694">
            <a:spAutoFit/>
          </a:bodyPr>
          <a:lstStyle/>
          <a:p>
            <a:pPr eaLnBrk="0" hangingPunct="0">
              <a:defRPr/>
            </a:pPr>
            <a:r>
              <a:rPr lang="en-US" sz="600" dirty="0">
                <a:solidFill>
                  <a:schemeClr val="bg1"/>
                </a:solidFill>
                <a:cs typeface="Arial" charset="0"/>
              </a:rPr>
              <a:t>CONFIDENTIAL  </a:t>
            </a:r>
            <a:br>
              <a:rPr lang="en-US" sz="600" dirty="0">
                <a:solidFill>
                  <a:schemeClr val="bg1"/>
                </a:solidFill>
                <a:cs typeface="Arial" charset="0"/>
              </a:rPr>
            </a:br>
            <a:r>
              <a:rPr lang="en-US" sz="600" dirty="0">
                <a:solidFill>
                  <a:schemeClr val="bg1"/>
                </a:solidFill>
                <a:cs typeface="Arial" charset="0"/>
              </a:rPr>
              <a:t>© Copyright </a:t>
            </a:r>
            <a:r>
              <a:rPr lang="en-US" sz="600" dirty="0" smtClean="0">
                <a:solidFill>
                  <a:schemeClr val="bg1"/>
                </a:solidFill>
                <a:cs typeface="Arial" charset="0"/>
              </a:rPr>
              <a:t>201</a:t>
            </a:r>
            <a:r>
              <a:rPr lang="en-US" altLang="zh-TW" sz="600" dirty="0" smtClean="0">
                <a:solidFill>
                  <a:schemeClr val="bg1"/>
                </a:solidFill>
                <a:cs typeface="Arial" charset="0"/>
              </a:rPr>
              <a:t>4</a:t>
            </a:r>
            <a:r>
              <a:rPr lang="en-US" sz="600" dirty="0" smtClean="0">
                <a:solidFill>
                  <a:schemeClr val="bg1"/>
                </a:solidFill>
                <a:cs typeface="Arial" charset="0"/>
              </a:rPr>
              <a:t>. </a:t>
            </a:r>
            <a:r>
              <a:rPr lang="en-US" sz="600" dirty="0">
                <a:solidFill>
                  <a:schemeClr val="bg1"/>
                </a:solidFill>
                <a:cs typeface="Arial" charset="0"/>
              </a:rPr>
              <a:t>Aruba Networks, Inc. </a:t>
            </a:r>
            <a:r>
              <a:rPr lang="en-US" sz="600" dirty="0" smtClean="0">
                <a:solidFill>
                  <a:schemeClr val="bg1"/>
                </a:solidFill>
                <a:cs typeface="Arial" charset="0"/>
              </a:rPr>
              <a:t>All </a:t>
            </a:r>
            <a:r>
              <a:rPr lang="en-US" sz="600" dirty="0">
                <a:solidFill>
                  <a:schemeClr val="bg1"/>
                </a:solidFill>
                <a:cs typeface="Arial" charset="0"/>
              </a:rPr>
              <a:t>rights reserved</a:t>
            </a:r>
          </a:p>
        </p:txBody>
      </p:sp>
      <p:sp>
        <p:nvSpPr>
          <p:cNvPr id="7"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bg1"/>
                </a:solidFill>
              </a:defRPr>
            </a:lvl1pPr>
          </a:lstStyle>
          <a:p>
            <a:pPr lvl="0"/>
            <a:r>
              <a:rPr lang="en-US" dirty="0" smtClean="0"/>
              <a:t>SUBHEAD</a:t>
            </a:r>
          </a:p>
        </p:txBody>
      </p:sp>
      <p:sp>
        <p:nvSpPr>
          <p:cNvPr id="9" name="TextBox 8"/>
          <p:cNvSpPr txBox="1"/>
          <p:nvPr userDrawn="1"/>
        </p:nvSpPr>
        <p:spPr>
          <a:xfrm>
            <a:off x="3671864" y="588946"/>
            <a:ext cx="184666" cy="369332"/>
          </a:xfrm>
          <a:prstGeom prst="rect">
            <a:avLst/>
          </a:prstGeom>
          <a:noFill/>
        </p:spPr>
        <p:txBody>
          <a:bodyPr wrap="none" rtlCol="0">
            <a:spAutoFit/>
          </a:bodyPr>
          <a:lstStyle/>
          <a:p>
            <a:endParaRPr lang="en-US" dirty="0"/>
          </a:p>
        </p:txBody>
      </p:sp>
      <p:sp>
        <p:nvSpPr>
          <p:cNvPr id="12"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Time and Date</a:t>
            </a:r>
          </a:p>
        </p:txBody>
      </p:sp>
      <p:sp>
        <p:nvSpPr>
          <p:cNvPr id="13"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Disclaimer</a:t>
            </a:r>
          </a:p>
        </p:txBody>
      </p:sp>
    </p:spTree>
    <p:extLst>
      <p:ext uri="{BB962C8B-B14F-4D97-AF65-F5344CB8AC3E}">
        <p14:creationId xmlns:p14="http://schemas.microsoft.com/office/powerpoint/2010/main" val="17875770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Content Page_one column">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6"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22" name="Content Placeholder 3"/>
          <p:cNvSpPr>
            <a:spLocks noGrp="1"/>
          </p:cNvSpPr>
          <p:nvPr>
            <p:ph sz="half" idx="2" hasCustomPrompt="1"/>
          </p:nvPr>
        </p:nvSpPr>
        <p:spPr>
          <a:xfrm>
            <a:off x="529674" y="1397019"/>
            <a:ext cx="7757977" cy="3131859"/>
          </a:xfrm>
          <a:prstGeom prst="rect">
            <a:avLst/>
          </a:prstGeom>
        </p:spPr>
        <p:txBody>
          <a:bodyPr/>
          <a:lstStyle>
            <a:lvl1pPr marL="457200" indent="-457200">
              <a:buSzPct val="96000"/>
              <a:buFont typeface="Arial"/>
              <a:buChar char="•"/>
              <a:defRPr sz="2400" baseline="0">
                <a:solidFill>
                  <a:schemeClr val="bg1"/>
                </a:solidFill>
              </a:defRPr>
            </a:lvl1pPr>
            <a:lvl2pPr>
              <a:lnSpc>
                <a:spcPct val="150000"/>
              </a:lnSpc>
              <a:defRPr sz="2400" baseline="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Sub headline 24 </a:t>
            </a:r>
            <a:r>
              <a:rPr lang="en-US" dirty="0" err="1" smtClean="0"/>
              <a:t>pt</a:t>
            </a:r>
            <a:r>
              <a:rPr lang="en-US" dirty="0" smtClean="0"/>
              <a:t>, Arial bold, Text 1</a:t>
            </a:r>
          </a:p>
          <a:p>
            <a:pPr lvl="0"/>
            <a:endParaRPr lang="en-US" dirty="0" smtClean="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6492" y="6415694"/>
            <a:ext cx="802386" cy="425196"/>
          </a:xfrm>
          <a:prstGeom prst="rect">
            <a:avLst/>
          </a:prstGeom>
        </p:spPr>
      </p:pic>
      <p:cxnSp>
        <p:nvCxnSpPr>
          <p:cNvPr id="18" name="Straight Connector 17"/>
          <p:cNvCxnSpPr/>
          <p:nvPr userDrawn="1"/>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00719" y="6464074"/>
            <a:ext cx="4513186"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20" name="Straight Connector 19"/>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26188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Content Page_two column">
    <p:spTree>
      <p:nvGrpSpPr>
        <p:cNvPr id="1" name=""/>
        <p:cNvGrpSpPr/>
        <p:nvPr/>
      </p:nvGrpSpPr>
      <p:grpSpPr>
        <a:xfrm>
          <a:off x="0" y="0"/>
          <a:ext cx="0" cy="0"/>
          <a:chOff x="0" y="0"/>
          <a:chExt cx="0" cy="0"/>
        </a:xfrm>
      </p:grpSpPr>
      <p:sp>
        <p:nvSpPr>
          <p:cNvPr id="3" name="Rectangle 2"/>
          <p:cNvSpPr/>
          <p:nvPr userDrawn="1"/>
        </p:nvSpPr>
        <p:spPr bwMode="auto">
          <a:xfrm>
            <a:off x="0" y="1"/>
            <a:ext cx="9144000" cy="6858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6492" y="6415694"/>
            <a:ext cx="802386" cy="425196"/>
          </a:xfrm>
          <a:prstGeom prst="rect">
            <a:avLst/>
          </a:prstGeom>
        </p:spPr>
      </p:pic>
      <p:cxnSp>
        <p:nvCxnSpPr>
          <p:cNvPr id="16" name="Straight Connector 15"/>
          <p:cNvCxnSpPr/>
          <p:nvPr userDrawn="1"/>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8" name="Straight Connector 17"/>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0737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Content Page_Left column">
    <p:spTree>
      <p:nvGrpSpPr>
        <p:cNvPr id="1" name=""/>
        <p:cNvGrpSpPr/>
        <p:nvPr/>
      </p:nvGrpSpPr>
      <p:grpSpPr>
        <a:xfrm>
          <a:off x="0" y="0"/>
          <a:ext cx="0" cy="0"/>
          <a:chOff x="0" y="0"/>
          <a:chExt cx="0" cy="0"/>
        </a:xfrm>
      </p:grpSpPr>
      <p:sp>
        <p:nvSpPr>
          <p:cNvPr id="3" name="Rectangle 2"/>
          <p:cNvSpPr/>
          <p:nvPr userDrawn="1"/>
        </p:nvSpPr>
        <p:spPr bwMode="auto">
          <a:xfrm>
            <a:off x="0" y="-120952"/>
            <a:ext cx="9144000" cy="697895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6492" y="6415694"/>
            <a:ext cx="802386" cy="425196"/>
          </a:xfrm>
          <a:prstGeom prst="rect">
            <a:avLst/>
          </a:prstGeom>
        </p:spPr>
      </p:pic>
      <p:cxnSp>
        <p:nvCxnSpPr>
          <p:cNvPr id="15" name="Straight Connector 14"/>
          <p:cNvCxnSpPr/>
          <p:nvPr userDrawn="1"/>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7" name="Straight Connector 16"/>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0737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rk Content Page_right column">
    <p:spTree>
      <p:nvGrpSpPr>
        <p:cNvPr id="1" name=""/>
        <p:cNvGrpSpPr/>
        <p:nvPr/>
      </p:nvGrpSpPr>
      <p:grpSpPr>
        <a:xfrm>
          <a:off x="0" y="0"/>
          <a:ext cx="0" cy="0"/>
          <a:chOff x="0" y="0"/>
          <a:chExt cx="0" cy="0"/>
        </a:xfrm>
      </p:grpSpPr>
      <p:sp>
        <p:nvSpPr>
          <p:cNvPr id="3" name="Rectangle 2"/>
          <p:cNvSpPr/>
          <p:nvPr userDrawn="1"/>
        </p:nvSpPr>
        <p:spPr bwMode="auto">
          <a:xfrm>
            <a:off x="0" y="-254000"/>
            <a:ext cx="9144000" cy="7112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6492" y="6415694"/>
            <a:ext cx="802386" cy="425196"/>
          </a:xfrm>
          <a:prstGeom prst="rect">
            <a:avLst/>
          </a:prstGeom>
        </p:spPr>
      </p:pic>
      <p:cxnSp>
        <p:nvCxnSpPr>
          <p:cNvPr id="14" name="Straight Connector 13"/>
          <p:cNvCxnSpPr/>
          <p:nvPr userDrawn="1"/>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6" name="Straight Connector 15"/>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0737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_orang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06349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_navyblu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183353"/>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_orang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1330250" y="2572321"/>
            <a:ext cx="3843290" cy="799421"/>
          </a:xfrm>
          <a:prstGeom prst="rect">
            <a:avLst/>
          </a:prstGeom>
        </p:spPr>
        <p:txBody>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en-US" sz="4500" b="0" dirty="0" smtClean="0"/>
              <a:t>THANK YOU</a:t>
            </a:r>
            <a:endParaRPr lang="en-US" sz="4500" b="0" dirty="0"/>
          </a:p>
        </p:txBody>
      </p:sp>
    </p:spTree>
    <p:extLst>
      <p:ext uri="{BB962C8B-B14F-4D97-AF65-F5344CB8AC3E}">
        <p14:creationId xmlns:p14="http://schemas.microsoft.com/office/powerpoint/2010/main" val="2729282874"/>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_navyblu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1330250" y="2572321"/>
            <a:ext cx="3843290" cy="799421"/>
          </a:xfrm>
          <a:prstGeom prst="rect">
            <a:avLst/>
          </a:prstGeom>
        </p:spPr>
        <p:txBody>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en-US" sz="4500" b="0" dirty="0" smtClean="0"/>
              <a:t>THANK YOU</a:t>
            </a:r>
            <a:endParaRPr lang="en-US" sz="4500" b="0" dirty="0"/>
          </a:p>
        </p:txBody>
      </p:sp>
    </p:spTree>
    <p:extLst>
      <p:ext uri="{BB962C8B-B14F-4D97-AF65-F5344CB8AC3E}">
        <p14:creationId xmlns:p14="http://schemas.microsoft.com/office/powerpoint/2010/main" val="3406695634"/>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 Colum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269" y="212263"/>
            <a:ext cx="8517467" cy="1082199"/>
          </a:xfrm>
        </p:spPr>
        <p:txBody>
          <a:bodyPr anchor="t">
            <a:noAutofit/>
          </a:bodyPr>
          <a:lstStyle>
            <a:lvl1pPr>
              <a:defRPr sz="2800">
                <a:solidFill>
                  <a:schemeClr val="bg1"/>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a:xfrm>
            <a:off x="179920" y="6397036"/>
            <a:ext cx="4018605" cy="204024"/>
          </a:xfrm>
          <a:prstGeom prst="rect">
            <a:avLst/>
          </a:prstGeom>
        </p:spPr>
        <p:txBody>
          <a:bodyPr/>
          <a:lstStyle/>
          <a:p>
            <a:pPr algn="l"/>
            <a:r>
              <a:rPr lang="en-US" smtClean="0"/>
              <a:t>CONFIDENTIAL © Copyright 2014. Aruba Networks, Inc. All rights reserved</a:t>
            </a:r>
            <a:endParaRPr lang="en-US" dirty="0" smtClean="0"/>
          </a:p>
        </p:txBody>
      </p:sp>
      <p:cxnSp>
        <p:nvCxnSpPr>
          <p:cNvPr id="5" name="Straight Connector 4"/>
          <p:cNvCxnSpPr/>
          <p:nvPr/>
        </p:nvCxnSpPr>
        <p:spPr>
          <a:xfrm>
            <a:off x="313269" y="631591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313269" y="2232433"/>
            <a:ext cx="8517467" cy="3811317"/>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3"/>
          </p:nvPr>
        </p:nvSpPr>
        <p:spPr>
          <a:xfrm>
            <a:off x="313269" y="1404572"/>
            <a:ext cx="8517467" cy="717749"/>
          </a:xfrm>
          <a:prstGeom prst="rect">
            <a:avLst/>
          </a:prstGeom>
        </p:spPr>
        <p:txBody>
          <a:bodyPr anchor="ctr">
            <a:noAutofit/>
          </a:bodyPr>
          <a:lstStyle>
            <a:lvl1pPr marL="0" indent="0">
              <a:buNone/>
              <a:defRPr sz="2400">
                <a:solidFill>
                  <a:schemeClr val="accent1"/>
                </a:solidFill>
              </a:defRPr>
            </a:lvl1pPr>
          </a:lstStyle>
          <a:p>
            <a:pPr lvl="0"/>
            <a:r>
              <a:rPr lang="en-US" smtClean="0"/>
              <a:t>Click to edit Master text styles</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6821" y="6356349"/>
            <a:ext cx="832104" cy="440944"/>
          </a:xfrm>
          <a:prstGeom prst="rect">
            <a:avLst/>
          </a:prstGeom>
        </p:spPr>
      </p:pic>
    </p:spTree>
    <p:extLst>
      <p:ext uri="{BB962C8B-B14F-4D97-AF65-F5344CB8AC3E}">
        <p14:creationId xmlns:p14="http://schemas.microsoft.com/office/powerpoint/2010/main" val="478213033"/>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Headline and Minimal Text">
    <p:spTree>
      <p:nvGrpSpPr>
        <p:cNvPr id="1" name=""/>
        <p:cNvGrpSpPr/>
        <p:nvPr/>
      </p:nvGrpSpPr>
      <p:grpSpPr>
        <a:xfrm>
          <a:off x="0" y="0"/>
          <a:ext cx="0" cy="0"/>
          <a:chOff x="0" y="0"/>
          <a:chExt cx="0" cy="0"/>
        </a:xfrm>
      </p:grpSpPr>
      <p:cxnSp>
        <p:nvCxnSpPr>
          <p:cNvPr id="30" name="Straight Connector 29"/>
          <p:cNvCxnSpPr/>
          <p:nvPr userDrawn="1"/>
        </p:nvCxnSpPr>
        <p:spPr>
          <a:xfrm>
            <a:off x="0" y="1071286"/>
            <a:ext cx="9144000" cy="0"/>
          </a:xfrm>
          <a:prstGeom prst="line">
            <a:avLst/>
          </a:prstGeom>
          <a:ln w="381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userDrawn="1"/>
        </p:nvSpPr>
        <p:spPr>
          <a:xfrm>
            <a:off x="0" y="6392333"/>
            <a:ext cx="9144000" cy="465667"/>
          </a:xfrm>
          <a:prstGeom prst="rect">
            <a:avLst/>
          </a:prstGeom>
          <a:gradFill flip="none" rotWithShape="1">
            <a:gsLst>
              <a:gs pos="0">
                <a:schemeClr val="tx1">
                  <a:lumMod val="85000"/>
                  <a:lumOff val="15000"/>
                </a:schemeClr>
              </a:gs>
              <a:gs pos="100000">
                <a:schemeClr val="tx1"/>
              </a:gs>
            </a:gsLst>
            <a:lin ang="16200000" scaled="0"/>
            <a:tileRec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8" name="Rectangle 27"/>
          <p:cNvSpPr/>
          <p:nvPr userDrawn="1"/>
        </p:nvSpPr>
        <p:spPr>
          <a:xfrm>
            <a:off x="0" y="0"/>
            <a:ext cx="9144000" cy="1009385"/>
          </a:xfrm>
          <a:prstGeom prst="rect">
            <a:avLst/>
          </a:prstGeom>
          <a:gradFill flip="none" rotWithShape="1">
            <a:gsLst>
              <a:gs pos="0">
                <a:schemeClr val="tx1">
                  <a:lumMod val="85000"/>
                  <a:lumOff val="15000"/>
                </a:schemeClr>
              </a:gs>
              <a:gs pos="100000">
                <a:schemeClr val="tx1"/>
              </a:gs>
            </a:gsLst>
            <a:lin ang="16200000" scaled="0"/>
            <a:tileRec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1" i="0" dirty="0">
                <a:solidFill>
                  <a:schemeClr val="bg1"/>
                </a:solidFill>
                <a:latin typeface="Arial"/>
                <a:ea typeface="ＭＳ Ｐゴシック" pitchFamily="34" charset="-128"/>
                <a:cs typeface="Arial"/>
              </a:defRPr>
            </a:lvl1pPr>
          </a:lstStyle>
          <a:p>
            <a:pPr lvl="0"/>
            <a:r>
              <a:rPr lang="en-US" dirty="0" smtClean="0"/>
              <a:t>Click to edit Master title style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5344" y="6424320"/>
            <a:ext cx="802386" cy="425196"/>
          </a:xfrm>
          <a:prstGeom prst="rect">
            <a:avLst/>
          </a:prstGeom>
        </p:spPr>
      </p:pic>
      <p:sp>
        <p:nvSpPr>
          <p:cNvPr id="15" name="TextBox 14"/>
          <p:cNvSpPr txBox="1"/>
          <p:nvPr userDrawn="1"/>
        </p:nvSpPr>
        <p:spPr>
          <a:xfrm>
            <a:off x="300719" y="6472700"/>
            <a:ext cx="4513186" cy="246221"/>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p:txBody>
      </p:sp>
      <p:cxnSp>
        <p:nvCxnSpPr>
          <p:cNvPr id="9" name="Straight Connector 8"/>
          <p:cNvCxnSpPr/>
          <p:nvPr userDrawn="1"/>
        </p:nvCxnSpPr>
        <p:spPr>
          <a:xfrm>
            <a:off x="0" y="1055055"/>
            <a:ext cx="9144000" cy="0"/>
          </a:xfrm>
          <a:prstGeom prst="line">
            <a:avLst/>
          </a:prstGeom>
          <a:ln w="63500" cmpd="sng">
            <a:solidFill>
              <a:srgbClr val="FF8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9378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Title Slide_option2">
    <p:spTree>
      <p:nvGrpSpPr>
        <p:cNvPr id="1" name=""/>
        <p:cNvGrpSpPr/>
        <p:nvPr/>
      </p:nvGrpSpPr>
      <p:grpSpPr>
        <a:xfrm>
          <a:off x="0" y="0"/>
          <a:ext cx="0" cy="0"/>
          <a:chOff x="0" y="0"/>
          <a:chExt cx="0" cy="0"/>
        </a:xfrm>
      </p:grpSpPr>
      <p:pic>
        <p:nvPicPr>
          <p:cNvPr id="2" name="Picture 1" descr="Title_slide_option2_backgroun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Box 15"/>
          <p:cNvSpPr txBox="1">
            <a:spLocks noChangeArrowheads="1"/>
          </p:cNvSpPr>
          <p:nvPr userDrawn="1"/>
        </p:nvSpPr>
        <p:spPr bwMode="auto">
          <a:xfrm>
            <a:off x="4978400" y="6424638"/>
            <a:ext cx="4226560" cy="230780"/>
          </a:xfrm>
          <a:prstGeom prst="rect">
            <a:avLst/>
          </a:prstGeom>
          <a:noFill/>
          <a:ln w="9525">
            <a:noFill/>
            <a:miter lim="800000"/>
            <a:headEnd/>
            <a:tailEnd/>
          </a:ln>
        </p:spPr>
        <p:txBody>
          <a:bodyPr wrap="square" lIns="91388" tIns="45694" rIns="91388" bIns="45694">
            <a:spAutoFit/>
          </a:bodyPr>
          <a:lstStyle/>
          <a:p>
            <a:pPr eaLnBrk="0" hangingPunct="0">
              <a:defRPr/>
            </a:pPr>
            <a:r>
              <a:rPr lang="en-US" sz="900" dirty="0">
                <a:solidFill>
                  <a:schemeClr val="bg1"/>
                </a:solidFill>
                <a:cs typeface="Arial" charset="0"/>
              </a:rPr>
              <a:t>CONFIDENTIAL  </a:t>
            </a:r>
            <a:r>
              <a:rPr lang="en-US" sz="900" dirty="0" smtClean="0">
                <a:solidFill>
                  <a:schemeClr val="bg1"/>
                </a:solidFill>
                <a:cs typeface="Arial" charset="0"/>
              </a:rPr>
              <a:t>© </a:t>
            </a:r>
            <a:r>
              <a:rPr lang="en-US" sz="900" dirty="0">
                <a:solidFill>
                  <a:schemeClr val="bg1"/>
                </a:solidFill>
                <a:cs typeface="Arial" charset="0"/>
              </a:rPr>
              <a:t>Copyright </a:t>
            </a:r>
            <a:r>
              <a:rPr lang="en-US" sz="900" dirty="0" smtClean="0">
                <a:solidFill>
                  <a:schemeClr val="bg1"/>
                </a:solidFill>
                <a:cs typeface="Arial" charset="0"/>
              </a:rPr>
              <a:t>201</a:t>
            </a:r>
            <a:r>
              <a:rPr lang="en-US" altLang="zh-TW" sz="900" dirty="0" smtClean="0">
                <a:solidFill>
                  <a:schemeClr val="bg1"/>
                </a:solidFill>
                <a:cs typeface="Arial" charset="0"/>
              </a:rPr>
              <a:t>4</a:t>
            </a:r>
            <a:r>
              <a:rPr lang="en-US" sz="900" dirty="0" smtClean="0">
                <a:solidFill>
                  <a:schemeClr val="bg1"/>
                </a:solidFill>
                <a:cs typeface="Arial" charset="0"/>
              </a:rPr>
              <a:t>. </a:t>
            </a:r>
            <a:r>
              <a:rPr lang="en-US" sz="900" dirty="0">
                <a:solidFill>
                  <a:schemeClr val="bg1"/>
                </a:solidFill>
                <a:cs typeface="Arial" charset="0"/>
              </a:rPr>
              <a:t>Aruba Networks, Inc. </a:t>
            </a:r>
            <a:r>
              <a:rPr lang="en-US" sz="900" dirty="0" smtClean="0">
                <a:solidFill>
                  <a:schemeClr val="bg1"/>
                </a:solidFill>
                <a:cs typeface="Arial" charset="0"/>
              </a:rPr>
              <a:t>All </a:t>
            </a:r>
            <a:r>
              <a:rPr lang="en-US" sz="900" dirty="0">
                <a:solidFill>
                  <a:schemeClr val="bg1"/>
                </a:solidFill>
                <a:cs typeface="Arial" charset="0"/>
              </a:rPr>
              <a:t>rights reserved</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5038" y="132889"/>
            <a:ext cx="1751332" cy="928738"/>
          </a:xfrm>
          <a:prstGeom prst="rect">
            <a:avLst/>
          </a:prstGeom>
        </p:spPr>
      </p:pic>
      <p:sp>
        <p:nvSpPr>
          <p:cNvPr id="12" name="TextBox 11"/>
          <p:cNvSpPr txBox="1"/>
          <p:nvPr userDrawn="1"/>
        </p:nvSpPr>
        <p:spPr>
          <a:xfrm>
            <a:off x="9732211" y="8261684"/>
            <a:ext cx="184666" cy="369332"/>
          </a:xfrm>
          <a:prstGeom prst="rect">
            <a:avLst/>
          </a:prstGeom>
          <a:noFill/>
        </p:spPr>
        <p:txBody>
          <a:bodyPr wrap="none" rtlCol="0">
            <a:spAutoFit/>
          </a:bodyPr>
          <a:lstStyle/>
          <a:p>
            <a:endParaRPr lang="en-US" dirty="0"/>
          </a:p>
        </p:txBody>
      </p:sp>
      <p:cxnSp>
        <p:nvCxnSpPr>
          <p:cNvPr id="13" name="Straight Connector 12"/>
          <p:cNvCxnSpPr/>
          <p:nvPr userDrawn="1"/>
        </p:nvCxnSpPr>
        <p:spPr>
          <a:xfrm>
            <a:off x="458202" y="1088777"/>
            <a:ext cx="4601478"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DF6A26"/>
                </a:solidFill>
                <a:latin typeface="Arial"/>
                <a:cs typeface="Arial"/>
              </a:defRPr>
            </a:lvl1pPr>
          </a:lstStyle>
          <a:p>
            <a:r>
              <a:rPr lang="en-US" dirty="0" smtClean="0"/>
              <a:t>HEADLINE</a:t>
            </a:r>
            <a:endParaRPr lang="en-US" dirty="0"/>
          </a:p>
        </p:txBody>
      </p:sp>
      <p:sp>
        <p:nvSpPr>
          <p:cNvPr id="11"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tx1">
                    <a:lumMod val="75000"/>
                    <a:lumOff val="25000"/>
                  </a:schemeClr>
                </a:solidFill>
              </a:defRPr>
            </a:lvl1pPr>
          </a:lstStyle>
          <a:p>
            <a:pPr lvl="0"/>
            <a:r>
              <a:rPr lang="en-US" dirty="0" smtClean="0"/>
              <a:t>SUBHEAD</a:t>
            </a:r>
          </a:p>
        </p:txBody>
      </p:sp>
      <p:sp>
        <p:nvSpPr>
          <p:cNvPr id="14"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rgbClr val="404040"/>
                </a:solidFill>
              </a:defRPr>
            </a:lvl1pPr>
          </a:lstStyle>
          <a:p>
            <a:pPr lvl="0"/>
            <a:r>
              <a:rPr lang="en-US" dirty="0" smtClean="0"/>
              <a:t>Time and Date</a:t>
            </a:r>
          </a:p>
        </p:txBody>
      </p:sp>
      <p:sp>
        <p:nvSpPr>
          <p:cNvPr id="15"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rgbClr val="404040"/>
                </a:solidFill>
              </a:defRPr>
            </a:lvl1pPr>
          </a:lstStyle>
          <a:p>
            <a:pPr lvl="0"/>
            <a:r>
              <a:rPr lang="en-US" dirty="0" smtClean="0"/>
              <a:t>Disclaimer</a:t>
            </a:r>
          </a:p>
        </p:txBody>
      </p:sp>
    </p:spTree>
    <p:extLst>
      <p:ext uri="{BB962C8B-B14F-4D97-AF65-F5344CB8AC3E}">
        <p14:creationId xmlns:p14="http://schemas.microsoft.com/office/powerpoint/2010/main" val="38105073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Colum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13269" y="2224893"/>
            <a:ext cx="4154232" cy="3818859"/>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3"/>
          </p:nvPr>
        </p:nvSpPr>
        <p:spPr>
          <a:xfrm>
            <a:off x="313269" y="1400800"/>
            <a:ext cx="8517464" cy="717749"/>
          </a:xfrm>
          <a:prstGeom prst="rect">
            <a:avLst/>
          </a:prstGeom>
        </p:spPr>
        <p:txBody>
          <a:bodyPr anchor="ctr">
            <a:noAutofit/>
          </a:bodyPr>
          <a:lstStyle>
            <a:lvl1pPr marL="0" indent="0">
              <a:buNone/>
              <a:defRPr sz="2400">
                <a:solidFill>
                  <a:schemeClr val="accent1"/>
                </a:solidFill>
              </a:defRPr>
            </a:lvl1pPr>
          </a:lstStyle>
          <a:p>
            <a:pPr lvl="0"/>
            <a:r>
              <a:rPr lang="en-US" smtClean="0"/>
              <a:t>Click to edit Master text styles</a:t>
            </a:r>
          </a:p>
        </p:txBody>
      </p:sp>
      <p:sp>
        <p:nvSpPr>
          <p:cNvPr id="9" name="Text Placeholder 9"/>
          <p:cNvSpPr>
            <a:spLocks noGrp="1"/>
          </p:cNvSpPr>
          <p:nvPr>
            <p:ph type="body" sz="quarter" idx="14"/>
          </p:nvPr>
        </p:nvSpPr>
        <p:spPr>
          <a:xfrm>
            <a:off x="4702629" y="2224893"/>
            <a:ext cx="4128104" cy="3818859"/>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313269" y="212263"/>
            <a:ext cx="8517464" cy="1082199"/>
          </a:xfrm>
        </p:spPr>
        <p:txBody>
          <a:bodyPr anchor="t">
            <a:noAutofit/>
          </a:bodyPr>
          <a:lstStyle>
            <a:lvl1pPr>
              <a:defRPr sz="2800">
                <a:solidFill>
                  <a:schemeClr val="bg1"/>
                </a:solidFill>
              </a:defRPr>
            </a:lvl1pPr>
          </a:lstStyle>
          <a:p>
            <a:r>
              <a:rPr lang="en-US" smtClean="0"/>
              <a:t>Click to edit Master title style</a:t>
            </a:r>
            <a:endParaRPr lang="en-US"/>
          </a:p>
        </p:txBody>
      </p:sp>
      <p:sp>
        <p:nvSpPr>
          <p:cNvPr id="11" name="Footer Placeholder 3"/>
          <p:cNvSpPr>
            <a:spLocks noGrp="1"/>
          </p:cNvSpPr>
          <p:nvPr>
            <p:ph type="ftr" sz="quarter" idx="11"/>
          </p:nvPr>
        </p:nvSpPr>
        <p:spPr>
          <a:xfrm>
            <a:off x="179920" y="6397036"/>
            <a:ext cx="4018605" cy="204024"/>
          </a:xfrm>
          <a:prstGeom prst="rect">
            <a:avLst/>
          </a:prstGeom>
        </p:spPr>
        <p:txBody>
          <a:bodyPr/>
          <a:lstStyle/>
          <a:p>
            <a:pPr algn="l"/>
            <a:r>
              <a:rPr lang="en-US" dirty="0" smtClean="0"/>
              <a:t>CONFIDENTIAL © Copyright 2014. Aruba Networks, Inc. All rights reserved</a:t>
            </a:r>
          </a:p>
        </p:txBody>
      </p:sp>
      <p:cxnSp>
        <p:nvCxnSpPr>
          <p:cNvPr id="12" name="Straight Connector 11"/>
          <p:cNvCxnSpPr/>
          <p:nvPr/>
        </p:nvCxnSpPr>
        <p:spPr>
          <a:xfrm>
            <a:off x="313269" y="631591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6821" y="6356349"/>
            <a:ext cx="832104" cy="440944"/>
          </a:xfrm>
          <a:prstGeom prst="rect">
            <a:avLst/>
          </a:prstGeom>
        </p:spPr>
      </p:pic>
    </p:spTree>
    <p:extLst>
      <p:ext uri="{BB962C8B-B14F-4D97-AF65-F5344CB8AC3E}">
        <p14:creationId xmlns:p14="http://schemas.microsoft.com/office/powerpoint/2010/main" val="4263815581"/>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ark Content Page_No Placeholder">
    <p:spTree>
      <p:nvGrpSpPr>
        <p:cNvPr id="1" name=""/>
        <p:cNvGrpSpPr/>
        <p:nvPr/>
      </p:nvGrpSpPr>
      <p:grpSpPr>
        <a:xfrm>
          <a:off x="0" y="0"/>
          <a:ext cx="0" cy="0"/>
          <a:chOff x="0" y="0"/>
          <a:chExt cx="0" cy="0"/>
        </a:xfrm>
      </p:grpSpPr>
      <p:sp>
        <p:nvSpPr>
          <p:cNvPr id="3" name="Rectangle 2"/>
          <p:cNvSpPr/>
          <p:nvPr userDrawn="1"/>
        </p:nvSpPr>
        <p:spPr bwMode="auto">
          <a:xfrm>
            <a:off x="0" y="-254000"/>
            <a:ext cx="9144000" cy="7112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3" name="Title 1"/>
          <p:cNvSpPr>
            <a:spLocks noGrp="1"/>
          </p:cNvSpPr>
          <p:nvPr>
            <p:ph type="title"/>
          </p:nvPr>
        </p:nvSpPr>
        <p:spPr>
          <a:xfrm>
            <a:off x="499533" y="310095"/>
            <a:ext cx="8420100" cy="472228"/>
          </a:xfrm>
          <a:prstGeom prst="rect">
            <a:avLst/>
          </a:prstGeom>
          <a:noFill/>
          <a:ln w="9525">
            <a:noFill/>
            <a:miter lim="800000"/>
            <a:headEnd/>
            <a:tailEnd/>
          </a:ln>
        </p:spPr>
        <p:txBody>
          <a:bodyPr/>
          <a:lstStyle>
            <a:lvl1pPr>
              <a:defRPr lang="en-US" altLang="ja-JP" sz="2800" b="0" i="0" dirty="0">
                <a:solidFill>
                  <a:srgbClr val="FFFFFF"/>
                </a:solidFill>
                <a:latin typeface="Arial"/>
                <a:ea typeface="ＭＳ Ｐゴシック" pitchFamily="34" charset="-128"/>
                <a:cs typeface="Arial"/>
              </a:defRPr>
            </a:lvl1pPr>
          </a:lstStyle>
          <a:p>
            <a:pPr lvl="0"/>
            <a:r>
              <a:rPr lang="en-US" dirty="0" smtClean="0"/>
              <a:t>Click to edit Master 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6492" y="6415695"/>
            <a:ext cx="802386" cy="425196"/>
          </a:xfrm>
          <a:prstGeom prst="rect">
            <a:avLst/>
          </a:prstGeom>
        </p:spPr>
      </p:pic>
      <p:cxnSp>
        <p:nvCxnSpPr>
          <p:cNvPr id="14" name="Straight Connector 13"/>
          <p:cNvCxnSpPr/>
          <p:nvPr userDrawn="1"/>
        </p:nvCxnSpPr>
        <p:spPr>
          <a:xfrm>
            <a:off x="394789" y="6390891"/>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00719" y="6464075"/>
            <a:ext cx="4562912" cy="523220"/>
          </a:xfrm>
          <a:prstGeom prst="rect">
            <a:avLst/>
          </a:prstGeom>
          <a:noFill/>
          <a:ln>
            <a:noFill/>
          </a:ln>
        </p:spPr>
        <p:txBody>
          <a:bodyPr wrap="square" rtlCol="0">
            <a:spAutoFit/>
          </a:bodyPr>
          <a:lstStyle/>
          <a:p>
            <a:pPr defTabSz="457200" fontAlgn="base">
              <a:spcBef>
                <a:spcPct val="0"/>
              </a:spcBef>
              <a:spcAft>
                <a:spcPct val="0"/>
              </a:spcAft>
              <a:defRPr/>
            </a:pPr>
            <a:r>
              <a:rPr lang="en-US" sz="1000" dirty="0" smtClean="0">
                <a:solidFill>
                  <a:srgbClr val="FFFFFF"/>
                </a:solidFill>
                <a:ea typeface="ＭＳ Ｐゴシック" pitchFamily="1" charset="-128"/>
              </a:rPr>
              <a:t>CONFIDENTIAL © Copyright 2014. Aruba Networks, Inc. All rights reserved</a:t>
            </a:r>
          </a:p>
          <a:p>
            <a:pPr defTabSz="457200" fontAlgn="base">
              <a:spcBef>
                <a:spcPct val="0"/>
              </a:spcBef>
              <a:spcAft>
                <a:spcPct val="0"/>
              </a:spcAft>
            </a:pPr>
            <a:endParaRPr lang="en-US" dirty="0">
              <a:solidFill>
                <a:srgbClr val="FFFFFF"/>
              </a:solidFill>
              <a:ea typeface="ＭＳ Ｐゴシック" pitchFamily="1" charset="-128"/>
            </a:endParaRPr>
          </a:p>
        </p:txBody>
      </p:sp>
      <p:cxnSp>
        <p:nvCxnSpPr>
          <p:cNvPr id="16" name="Straight Connector 15"/>
          <p:cNvCxnSpPr/>
          <p:nvPr userDrawn="1"/>
        </p:nvCxnSpPr>
        <p:spPr>
          <a:xfrm>
            <a:off x="0" y="1044423"/>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6521635" y="6464083"/>
            <a:ext cx="341397" cy="246221"/>
          </a:xfrm>
          <a:prstGeom prst="rect">
            <a:avLst/>
          </a:prstGeom>
        </p:spPr>
        <p:txBody>
          <a:bodyPr wrap="none">
            <a:spAutoFit/>
          </a:bodyPr>
          <a:lstStyle/>
          <a:p>
            <a:pPr defTabSz="457200" fontAlgn="base">
              <a:spcBef>
                <a:spcPct val="0"/>
              </a:spcBef>
              <a:spcAft>
                <a:spcPct val="0"/>
              </a:spcAft>
            </a:pPr>
            <a:fld id="{04583EA4-67CD-C040-A070-9F5DF6529252}" type="slidenum">
              <a:rPr lang="en-US" sz="1000" smtClean="0">
                <a:solidFill>
                  <a:srgbClr val="FFFFFF"/>
                </a:solidFill>
                <a:ea typeface="ＭＳ Ｐゴシック" pitchFamily="1" charset="-128"/>
              </a:rPr>
              <a:pPr defTabSz="457200" fontAlgn="base">
                <a:spcBef>
                  <a:spcPct val="0"/>
                </a:spcBef>
                <a:spcAft>
                  <a:spcPct val="0"/>
                </a:spcAft>
              </a:pPr>
              <a:t>‹#›</a:t>
            </a:fld>
            <a:endParaRPr lang="en-US" sz="1000" dirty="0">
              <a:solidFill>
                <a:srgbClr val="FFFFFF"/>
              </a:solidFill>
              <a:ea typeface="ＭＳ Ｐゴシック" pitchFamily="1" charset="-128"/>
            </a:endParaRPr>
          </a:p>
        </p:txBody>
      </p:sp>
    </p:spTree>
    <p:extLst>
      <p:ext uri="{BB962C8B-B14F-4D97-AF65-F5344CB8AC3E}">
        <p14:creationId xmlns:p14="http://schemas.microsoft.com/office/powerpoint/2010/main" val="100314662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tent Page_No Placeholder">
    <p:spTree>
      <p:nvGrpSpPr>
        <p:cNvPr id="1" name=""/>
        <p:cNvGrpSpPr/>
        <p:nvPr/>
      </p:nvGrpSpPr>
      <p:grpSpPr>
        <a:xfrm>
          <a:off x="0" y="0"/>
          <a:ext cx="0" cy="0"/>
          <a:chOff x="0" y="0"/>
          <a:chExt cx="0" cy="0"/>
        </a:xfrm>
      </p:grpSpPr>
      <p:sp>
        <p:nvSpPr>
          <p:cNvPr id="2" name="Rectangle 1"/>
          <p:cNvSpPr/>
          <p:nvPr userDrawn="1"/>
        </p:nvSpPr>
        <p:spPr bwMode="auto">
          <a:xfrm>
            <a:off x="0" y="0"/>
            <a:ext cx="9144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4"/>
            <a:ext cx="8420100" cy="472228"/>
          </a:xfrm>
          <a:prstGeom prst="rect">
            <a:avLst/>
          </a:prstGeo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dirty="0" smtClean="0"/>
              <a:t>Click to edit Master title style</a:t>
            </a:r>
            <a:endParaRPr lang="en-US" dirty="0"/>
          </a:p>
        </p:txBody>
      </p:sp>
      <p:cxnSp>
        <p:nvCxnSpPr>
          <p:cNvPr id="14" name="Straight Connector 13"/>
          <p:cNvCxnSpPr/>
          <p:nvPr userDrawn="1"/>
        </p:nvCxnSpPr>
        <p:spPr>
          <a:xfrm>
            <a:off x="0" y="1044423"/>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4789" y="6390891"/>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344" y="6415695"/>
            <a:ext cx="802386" cy="425196"/>
          </a:xfrm>
          <a:prstGeom prst="rect">
            <a:avLst/>
          </a:prstGeom>
        </p:spPr>
      </p:pic>
      <p:sp>
        <p:nvSpPr>
          <p:cNvPr id="12" name="TextBox 11"/>
          <p:cNvSpPr txBox="1"/>
          <p:nvPr userDrawn="1"/>
        </p:nvSpPr>
        <p:spPr>
          <a:xfrm>
            <a:off x="300719" y="6464075"/>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
        <p:nvSpPr>
          <p:cNvPr id="8" name="Rectangle 7"/>
          <p:cNvSpPr/>
          <p:nvPr userDrawn="1"/>
        </p:nvSpPr>
        <p:spPr>
          <a:xfrm>
            <a:off x="6521633" y="6464075"/>
            <a:ext cx="341397" cy="246221"/>
          </a:xfrm>
          <a:prstGeom prst="rect">
            <a:avLst/>
          </a:prstGeom>
        </p:spPr>
        <p:txBody>
          <a:bodyPr wrap="none">
            <a:spAutoFit/>
          </a:bodyPr>
          <a:lstStyle/>
          <a:p>
            <a:fld id="{04583EA4-67CD-C040-A070-9F5DF6529252}" type="slidenum">
              <a:rPr lang="en-US" sz="1000" smtClean="0">
                <a:solidFill>
                  <a:schemeClr val="tx1">
                    <a:lumMod val="65000"/>
                    <a:lumOff val="35000"/>
                  </a:schemeClr>
                </a:solidFill>
              </a:rPr>
              <a:pPr/>
              <a:t>‹#›</a:t>
            </a:fld>
            <a:endParaRPr lang="en-US" sz="1000" dirty="0">
              <a:solidFill>
                <a:schemeClr val="tx1">
                  <a:lumMod val="65000"/>
                  <a:lumOff val="35000"/>
                </a:schemeClr>
              </a:solidFill>
            </a:endParaRPr>
          </a:p>
        </p:txBody>
      </p:sp>
    </p:spTree>
    <p:extLst>
      <p:ext uri="{BB962C8B-B14F-4D97-AF65-F5344CB8AC3E}">
        <p14:creationId xmlns:p14="http://schemas.microsoft.com/office/powerpoint/2010/main" val="360423345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No placeholder">
    <p:spTree>
      <p:nvGrpSpPr>
        <p:cNvPr id="1" name=""/>
        <p:cNvGrpSpPr/>
        <p:nvPr/>
      </p:nvGrpSpPr>
      <p:grpSpPr>
        <a:xfrm>
          <a:off x="0" y="0"/>
          <a:ext cx="0" cy="0"/>
          <a:chOff x="0" y="0"/>
          <a:chExt cx="0" cy="0"/>
        </a:xfrm>
      </p:grpSpPr>
      <p:sp>
        <p:nvSpPr>
          <p:cNvPr id="2" name="Rectangle 1"/>
          <p:cNvSpPr/>
          <p:nvPr userDrawn="1"/>
        </p:nvSpPr>
        <p:spPr bwMode="auto">
          <a:xfrm>
            <a:off x="0" y="0"/>
            <a:ext cx="9144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4789" y="6187017"/>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00719" y="6338635"/>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pic>
        <p:nvPicPr>
          <p:cNvPr id="8" name="Picture 7"/>
          <p:cNvPicPr>
            <a:picLocks noChangeAspect="1"/>
          </p:cNvPicPr>
          <p:nvPr userDrawn="1"/>
        </p:nvPicPr>
        <p:blipFill>
          <a:blip r:embed="rId2"/>
          <a:stretch>
            <a:fillRect/>
          </a:stretch>
        </p:blipFill>
        <p:spPr>
          <a:xfrm>
            <a:off x="8123995" y="6223699"/>
            <a:ext cx="802386" cy="566928"/>
          </a:xfrm>
          <a:prstGeom prst="rect">
            <a:avLst/>
          </a:prstGeom>
        </p:spPr>
      </p:pic>
      <p:sp>
        <p:nvSpPr>
          <p:cNvPr id="9" name="Title 1"/>
          <p:cNvSpPr>
            <a:spLocks noGrp="1"/>
          </p:cNvSpPr>
          <p:nvPr>
            <p:ph type="title"/>
          </p:nvPr>
        </p:nvSpPr>
        <p:spPr>
          <a:xfrm>
            <a:off x="499533" y="247375"/>
            <a:ext cx="8420100" cy="472228"/>
          </a:xfrm>
          <a:prstGeom prst="rect">
            <a:avLst/>
          </a:prstGeo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dirty="0" smtClean="0"/>
              <a:t>Click to edit Master title style</a:t>
            </a:r>
            <a:endParaRPr lang="en-US" dirty="0"/>
          </a:p>
        </p:txBody>
      </p:sp>
      <p:sp>
        <p:nvSpPr>
          <p:cNvPr id="10" name="Rectangle 9"/>
          <p:cNvSpPr/>
          <p:nvPr userDrawn="1"/>
        </p:nvSpPr>
        <p:spPr>
          <a:xfrm>
            <a:off x="6508374" y="6335667"/>
            <a:ext cx="341760" cy="246221"/>
          </a:xfrm>
          <a:prstGeom prst="rect">
            <a:avLst/>
          </a:prstGeom>
        </p:spPr>
        <p:txBody>
          <a:bodyPr wrap="none">
            <a:spAutoFit/>
          </a:bodyPr>
          <a:lstStyle/>
          <a:p>
            <a:fld id="{04583EA4-67CD-C040-A070-9F5DF6529252}" type="slidenum">
              <a:rPr lang="en-US" sz="1000" kern="1200" smtClean="0">
                <a:solidFill>
                  <a:schemeClr val="tx1">
                    <a:lumMod val="65000"/>
                    <a:lumOff val="35000"/>
                  </a:schemeClr>
                </a:solidFill>
              </a:rPr>
              <a:pPr/>
              <a:t>‹#›</a:t>
            </a:fld>
            <a:endParaRPr lang="en-US" sz="1000" kern="1200" dirty="0">
              <a:solidFill>
                <a:schemeClr val="tx1">
                  <a:lumMod val="65000"/>
                  <a:lumOff val="35000"/>
                </a:schemeClr>
              </a:solidFill>
            </a:endParaRPr>
          </a:p>
        </p:txBody>
      </p:sp>
    </p:spTree>
    <p:extLst>
      <p:ext uri="{BB962C8B-B14F-4D97-AF65-F5344CB8AC3E}">
        <p14:creationId xmlns:p14="http://schemas.microsoft.com/office/powerpoint/2010/main" val="29052506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option3">
    <p:spTree>
      <p:nvGrpSpPr>
        <p:cNvPr id="1" name=""/>
        <p:cNvGrpSpPr/>
        <p:nvPr/>
      </p:nvGrpSpPr>
      <p:grpSpPr>
        <a:xfrm>
          <a:off x="0" y="0"/>
          <a:ext cx="0" cy="0"/>
          <a:chOff x="0" y="0"/>
          <a:chExt cx="0" cy="0"/>
        </a:xfrm>
      </p:grpSpPr>
      <p:pic>
        <p:nvPicPr>
          <p:cNvPr id="2" name="Picture 1" descr="Title_slide_option3_backgroun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Box 15"/>
          <p:cNvSpPr txBox="1">
            <a:spLocks noChangeArrowheads="1"/>
          </p:cNvSpPr>
          <p:nvPr userDrawn="1"/>
        </p:nvSpPr>
        <p:spPr bwMode="auto">
          <a:xfrm>
            <a:off x="4978400" y="6424638"/>
            <a:ext cx="4226560" cy="230780"/>
          </a:xfrm>
          <a:prstGeom prst="rect">
            <a:avLst/>
          </a:prstGeom>
          <a:noFill/>
          <a:ln w="9525">
            <a:noFill/>
            <a:miter lim="800000"/>
            <a:headEnd/>
            <a:tailEnd/>
          </a:ln>
        </p:spPr>
        <p:txBody>
          <a:bodyPr wrap="square" lIns="91388" tIns="45694" rIns="91388" bIns="45694">
            <a:spAutoFit/>
          </a:bodyPr>
          <a:lstStyle/>
          <a:p>
            <a:pPr eaLnBrk="0" hangingPunct="0">
              <a:defRPr/>
            </a:pPr>
            <a:r>
              <a:rPr lang="en-US" sz="900" dirty="0">
                <a:solidFill>
                  <a:schemeClr val="bg1"/>
                </a:solidFill>
                <a:cs typeface="Arial" charset="0"/>
              </a:rPr>
              <a:t>CONFIDENTIAL  </a:t>
            </a:r>
            <a:r>
              <a:rPr lang="en-US" sz="900" dirty="0" smtClean="0">
                <a:solidFill>
                  <a:schemeClr val="bg1"/>
                </a:solidFill>
                <a:cs typeface="Arial" charset="0"/>
              </a:rPr>
              <a:t>© </a:t>
            </a:r>
            <a:r>
              <a:rPr lang="en-US" sz="900" dirty="0">
                <a:solidFill>
                  <a:schemeClr val="bg1"/>
                </a:solidFill>
                <a:cs typeface="Arial" charset="0"/>
              </a:rPr>
              <a:t>Copyright </a:t>
            </a:r>
            <a:r>
              <a:rPr lang="en-US" sz="900" dirty="0" smtClean="0">
                <a:solidFill>
                  <a:schemeClr val="bg1"/>
                </a:solidFill>
                <a:cs typeface="Arial" charset="0"/>
              </a:rPr>
              <a:t>201</a:t>
            </a:r>
            <a:r>
              <a:rPr lang="en-US" altLang="zh-TW" sz="900" dirty="0" smtClean="0">
                <a:solidFill>
                  <a:schemeClr val="bg1"/>
                </a:solidFill>
                <a:cs typeface="Arial" charset="0"/>
              </a:rPr>
              <a:t>4</a:t>
            </a:r>
            <a:r>
              <a:rPr lang="en-US" sz="900" dirty="0" smtClean="0">
                <a:solidFill>
                  <a:schemeClr val="bg1"/>
                </a:solidFill>
                <a:cs typeface="Arial" charset="0"/>
              </a:rPr>
              <a:t>. </a:t>
            </a:r>
            <a:r>
              <a:rPr lang="en-US" sz="900" dirty="0">
                <a:solidFill>
                  <a:schemeClr val="bg1"/>
                </a:solidFill>
                <a:cs typeface="Arial" charset="0"/>
              </a:rPr>
              <a:t>Aruba Networks, Inc. </a:t>
            </a:r>
            <a:r>
              <a:rPr lang="en-US" sz="900" dirty="0" smtClean="0">
                <a:solidFill>
                  <a:schemeClr val="bg1"/>
                </a:solidFill>
                <a:cs typeface="Arial" charset="0"/>
              </a:rPr>
              <a:t>All </a:t>
            </a:r>
            <a:r>
              <a:rPr lang="en-US" sz="900" dirty="0">
                <a:solidFill>
                  <a:schemeClr val="bg1"/>
                </a:solidFill>
                <a:cs typeface="Arial" charset="0"/>
              </a:rPr>
              <a:t>rights reserved</a:t>
            </a:r>
          </a:p>
        </p:txBody>
      </p:sp>
      <p:sp>
        <p:nvSpPr>
          <p:cNvPr id="12" name="TextBox 11"/>
          <p:cNvSpPr txBox="1"/>
          <p:nvPr userDrawn="1"/>
        </p:nvSpPr>
        <p:spPr>
          <a:xfrm>
            <a:off x="9732211" y="8261684"/>
            <a:ext cx="184666" cy="369332"/>
          </a:xfrm>
          <a:prstGeom prst="rect">
            <a:avLst/>
          </a:prstGeom>
          <a:noFill/>
        </p:spPr>
        <p:txBody>
          <a:bodyPr wrap="none" rtlCol="0">
            <a:spAutoFit/>
          </a:bodyPr>
          <a:lstStyle/>
          <a:p>
            <a:endParaRPr lang="en-US" dirty="0"/>
          </a:p>
        </p:txBody>
      </p:sp>
      <p:cxnSp>
        <p:nvCxnSpPr>
          <p:cNvPr id="13" name="Straight Connector 12"/>
          <p:cNvCxnSpPr/>
          <p:nvPr userDrawn="1"/>
        </p:nvCxnSpPr>
        <p:spPr>
          <a:xfrm>
            <a:off x="458202" y="1088777"/>
            <a:ext cx="46014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RUB_logo_RGB_rev-n_l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202" y="139135"/>
            <a:ext cx="1804300" cy="924704"/>
          </a:xfrm>
          <a:prstGeom prst="rect">
            <a:avLst/>
          </a:prstGeom>
        </p:spPr>
      </p:pic>
      <p:sp>
        <p:nvSpPr>
          <p:cNvPr id="10" name="Title 2"/>
          <p:cNvSpPr>
            <a:spLocks noGrp="1" noChangeArrowheads="1"/>
          </p:cNvSpPr>
          <p:nvPr>
            <p:ph type="title" hasCustomPrompt="1"/>
          </p:nvPr>
        </p:nvSpPr>
        <p:spPr>
          <a:xfrm>
            <a:off x="346441" y="1281798"/>
            <a:ext cx="8374225" cy="1485465"/>
          </a:xfrm>
          <a:prstGeom prst="rect">
            <a:avLst/>
          </a:prstGeom>
        </p:spPr>
        <p:txBody>
          <a:bodyPr anchor="t"/>
          <a:lstStyle>
            <a:lvl1pPr algn="l">
              <a:lnSpc>
                <a:spcPct val="100000"/>
              </a:lnSpc>
              <a:defRPr sz="3200" b="0" i="0" cap="none" baseline="0">
                <a:solidFill>
                  <a:srgbClr val="FFFFFF"/>
                </a:solidFill>
                <a:latin typeface="Arial"/>
                <a:cs typeface="Arial"/>
              </a:defRPr>
            </a:lvl1pPr>
          </a:lstStyle>
          <a:p>
            <a:r>
              <a:rPr lang="en-US" dirty="0" smtClean="0"/>
              <a:t>HEADLINE</a:t>
            </a:r>
            <a:endParaRPr lang="en-US" dirty="0"/>
          </a:p>
        </p:txBody>
      </p:sp>
      <p:sp>
        <p:nvSpPr>
          <p:cNvPr id="11" name="Text Placeholder 10"/>
          <p:cNvSpPr>
            <a:spLocks noGrp="1"/>
          </p:cNvSpPr>
          <p:nvPr>
            <p:ph type="body" sz="quarter" idx="11" hasCustomPrompt="1"/>
          </p:nvPr>
        </p:nvSpPr>
        <p:spPr>
          <a:xfrm>
            <a:off x="356601" y="2051647"/>
            <a:ext cx="8364065" cy="553944"/>
          </a:xfrm>
          <a:prstGeom prst="rect">
            <a:avLst/>
          </a:prstGeom>
        </p:spPr>
        <p:txBody>
          <a:bodyPr anchor="ctr">
            <a:noAutofit/>
          </a:bodyPr>
          <a:lstStyle>
            <a:lvl1pPr marL="0" indent="0">
              <a:buNone/>
              <a:defRPr sz="2400" b="0">
                <a:solidFill>
                  <a:schemeClr val="bg1"/>
                </a:solidFill>
              </a:defRPr>
            </a:lvl1pPr>
          </a:lstStyle>
          <a:p>
            <a:pPr lvl="0"/>
            <a:r>
              <a:rPr lang="en-US" dirty="0" smtClean="0"/>
              <a:t>SUBHEAD</a:t>
            </a:r>
          </a:p>
        </p:txBody>
      </p:sp>
      <p:sp>
        <p:nvSpPr>
          <p:cNvPr id="14" name="Text Placeholder 10"/>
          <p:cNvSpPr>
            <a:spLocks noGrp="1"/>
          </p:cNvSpPr>
          <p:nvPr>
            <p:ph type="body" sz="quarter" idx="12" hasCustomPrompt="1"/>
          </p:nvPr>
        </p:nvSpPr>
        <p:spPr>
          <a:xfrm>
            <a:off x="346442" y="2511545"/>
            <a:ext cx="1929398"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Time and Date</a:t>
            </a:r>
          </a:p>
        </p:txBody>
      </p:sp>
      <p:sp>
        <p:nvSpPr>
          <p:cNvPr id="15" name="Text Placeholder 10"/>
          <p:cNvSpPr>
            <a:spLocks noGrp="1"/>
          </p:cNvSpPr>
          <p:nvPr>
            <p:ph type="body" sz="quarter" idx="13" hasCustomPrompt="1"/>
          </p:nvPr>
        </p:nvSpPr>
        <p:spPr>
          <a:xfrm>
            <a:off x="346442" y="3104213"/>
            <a:ext cx="7624320" cy="553944"/>
          </a:xfrm>
          <a:prstGeom prst="rect">
            <a:avLst/>
          </a:prstGeom>
        </p:spPr>
        <p:txBody>
          <a:bodyPr anchor="ctr">
            <a:noAutofit/>
          </a:bodyPr>
          <a:lstStyle>
            <a:lvl1pPr marL="0" indent="0">
              <a:buNone/>
              <a:defRPr sz="1800" b="0" baseline="0">
                <a:solidFill>
                  <a:schemeClr val="bg1"/>
                </a:solidFill>
              </a:defRPr>
            </a:lvl1pPr>
          </a:lstStyle>
          <a:p>
            <a:pPr lvl="0"/>
            <a:r>
              <a:rPr lang="en-US" dirty="0" smtClean="0"/>
              <a:t>Disclaimer</a:t>
            </a:r>
          </a:p>
        </p:txBody>
      </p:sp>
    </p:spTree>
    <p:extLst>
      <p:ext uri="{BB962C8B-B14F-4D97-AF65-F5344CB8AC3E}">
        <p14:creationId xmlns:p14="http://schemas.microsoft.com/office/powerpoint/2010/main" val="33810881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age ( No placeholder)">
    <p:spTree>
      <p:nvGrpSpPr>
        <p:cNvPr id="1" name=""/>
        <p:cNvGrpSpPr/>
        <p:nvPr/>
      </p:nvGrpSpPr>
      <p:grpSpPr>
        <a:xfrm>
          <a:off x="0" y="0"/>
          <a:ext cx="0" cy="0"/>
          <a:chOff x="0" y="0"/>
          <a:chExt cx="0" cy="0"/>
        </a:xfrm>
      </p:grpSpPr>
      <p:sp>
        <p:nvSpPr>
          <p:cNvPr id="2" name="Rectangle 1"/>
          <p:cNvSpPr/>
          <p:nvPr userDrawn="1"/>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9" name="Straight Connector 8"/>
          <p:cNvCxnSpPr/>
          <p:nvPr userDrawn="1"/>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344" y="6415694"/>
            <a:ext cx="802386" cy="425196"/>
          </a:xfrm>
          <a:prstGeom prst="rect">
            <a:avLst/>
          </a:prstGeom>
        </p:spPr>
      </p:pic>
      <p:sp>
        <p:nvSpPr>
          <p:cNvPr id="17" name="TextBox 16"/>
          <p:cNvSpPr txBox="1"/>
          <p:nvPr userDrawn="1"/>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2562097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 Page_one column">
    <p:spTree>
      <p:nvGrpSpPr>
        <p:cNvPr id="1" name=""/>
        <p:cNvGrpSpPr/>
        <p:nvPr/>
      </p:nvGrpSpPr>
      <p:grpSpPr>
        <a:xfrm>
          <a:off x="0" y="0"/>
          <a:ext cx="0" cy="0"/>
          <a:chOff x="0" y="0"/>
          <a:chExt cx="0" cy="0"/>
        </a:xfrm>
      </p:grpSpPr>
      <p:sp>
        <p:nvSpPr>
          <p:cNvPr id="2" name="Rectangle 1"/>
          <p:cNvSpPr/>
          <p:nvPr userDrawn="1"/>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7" name="Straight Connector 16"/>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344" y="6415694"/>
            <a:ext cx="802386" cy="425196"/>
          </a:xfrm>
          <a:prstGeom prst="rect">
            <a:avLst/>
          </a:prstGeom>
        </p:spPr>
      </p:pic>
      <p:sp>
        <p:nvSpPr>
          <p:cNvPr id="16" name="TextBox 15"/>
          <p:cNvSpPr txBox="1"/>
          <p:nvPr userDrawn="1"/>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
        <p:nvSpPr>
          <p:cNvPr id="18" name="Text Placeholder 15"/>
          <p:cNvSpPr>
            <a:spLocks noGrp="1"/>
          </p:cNvSpPr>
          <p:nvPr>
            <p:ph type="body" sz="quarter" idx="10" hasCustomPrompt="1"/>
          </p:nvPr>
        </p:nvSpPr>
        <p:spPr>
          <a:xfrm>
            <a:off x="445180" y="1521264"/>
            <a:ext cx="7543800" cy="4224580"/>
          </a:xfrm>
          <a:prstGeom prst="rect">
            <a:avLst/>
          </a:prstGeo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33637212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Page_two column">
    <p:spTree>
      <p:nvGrpSpPr>
        <p:cNvPr id="1" name=""/>
        <p:cNvGrpSpPr/>
        <p:nvPr/>
      </p:nvGrpSpPr>
      <p:grpSpPr>
        <a:xfrm>
          <a:off x="0" y="0"/>
          <a:ext cx="0" cy="0"/>
          <a:chOff x="0" y="0"/>
          <a:chExt cx="0" cy="0"/>
        </a:xfrm>
      </p:grpSpPr>
      <p:sp>
        <p:nvSpPr>
          <p:cNvPr id="2" name="Rectangle 1"/>
          <p:cNvSpPr/>
          <p:nvPr userDrawn="1"/>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8" name="Straight Connector 17"/>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344" y="6415694"/>
            <a:ext cx="802386" cy="425196"/>
          </a:xfrm>
          <a:prstGeom prst="rect">
            <a:avLst/>
          </a:prstGeom>
        </p:spPr>
      </p:pic>
      <p:sp>
        <p:nvSpPr>
          <p:cNvPr id="14" name="TextBox 13"/>
          <p:cNvSpPr txBox="1"/>
          <p:nvPr userDrawn="1"/>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20068819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Page_left column">
    <p:spTree>
      <p:nvGrpSpPr>
        <p:cNvPr id="1" name=""/>
        <p:cNvGrpSpPr/>
        <p:nvPr/>
      </p:nvGrpSpPr>
      <p:grpSpPr>
        <a:xfrm>
          <a:off x="0" y="0"/>
          <a:ext cx="0" cy="0"/>
          <a:chOff x="0" y="0"/>
          <a:chExt cx="0" cy="0"/>
        </a:xfrm>
      </p:grpSpPr>
      <p:sp>
        <p:nvSpPr>
          <p:cNvPr id="2" name="Rectangle 1"/>
          <p:cNvSpPr/>
          <p:nvPr userDrawn="1"/>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4" name="Straight Connector 13"/>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5"/>
          </p:nvPr>
        </p:nvSpPr>
        <p:spPr>
          <a:xfrm>
            <a:off x="439182" y="1258705"/>
            <a:ext cx="4019929"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344" y="6415694"/>
            <a:ext cx="802386" cy="425196"/>
          </a:xfrm>
          <a:prstGeom prst="rect">
            <a:avLst/>
          </a:prstGeom>
        </p:spPr>
      </p:pic>
      <p:sp>
        <p:nvSpPr>
          <p:cNvPr id="12" name="TextBox 11"/>
          <p:cNvSpPr txBox="1"/>
          <p:nvPr userDrawn="1"/>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6684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Page_right column">
    <p:spTree>
      <p:nvGrpSpPr>
        <p:cNvPr id="1" name=""/>
        <p:cNvGrpSpPr/>
        <p:nvPr/>
      </p:nvGrpSpPr>
      <p:grpSpPr>
        <a:xfrm>
          <a:off x="0" y="0"/>
          <a:ext cx="0" cy="0"/>
          <a:chOff x="0" y="0"/>
          <a:chExt cx="0" cy="0"/>
        </a:xfrm>
      </p:grpSpPr>
      <p:sp>
        <p:nvSpPr>
          <p:cNvPr id="2" name="Rectangle 1"/>
          <p:cNvSpPr/>
          <p:nvPr userDrawn="1"/>
        </p:nvSpPr>
        <p:spPr bwMode="auto">
          <a:xfrm>
            <a:off x="0" y="0"/>
            <a:ext cx="9144000" cy="1044422"/>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cxnSp>
        <p:nvCxnSpPr>
          <p:cNvPr id="14" name="Straight Connector 13"/>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6"/>
          </p:nvPr>
        </p:nvSpPr>
        <p:spPr>
          <a:xfrm>
            <a:off x="4699001" y="1258697"/>
            <a:ext cx="4047072" cy="4258742"/>
          </a:xfrm>
          <a:prstGeom prst="rect">
            <a:avLst/>
          </a:prstGeom>
        </p:spPr>
        <p:txBody>
          <a:bodyPr/>
          <a:lstStyle>
            <a:lvl1pPr>
              <a:defRPr sz="2800">
                <a:solidFill>
                  <a:schemeClr val="tx1"/>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394789" y="639089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344" y="6415694"/>
            <a:ext cx="802386" cy="425196"/>
          </a:xfrm>
          <a:prstGeom prst="rect">
            <a:avLst/>
          </a:prstGeom>
        </p:spPr>
      </p:pic>
      <p:sp>
        <p:nvSpPr>
          <p:cNvPr id="12" name="TextBox 11"/>
          <p:cNvSpPr txBox="1"/>
          <p:nvPr userDrawn="1"/>
        </p:nvSpPr>
        <p:spPr>
          <a:xfrm>
            <a:off x="300719" y="6464074"/>
            <a:ext cx="4562912" cy="52322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65000"/>
                    <a:lumOff val="35000"/>
                  </a:schemeClr>
                </a:solidFill>
              </a:rPr>
              <a:t>CONFIDENTIAL © Copyright 2014. Aruba Networks, Inc. All rights reserved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66844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genda Pag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282D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Title 1"/>
          <p:cNvSpPr>
            <a:spLocks noGrp="1"/>
          </p:cNvSpPr>
          <p:nvPr>
            <p:ph type="title"/>
          </p:nvPr>
        </p:nvSpPr>
        <p:spPr>
          <a:xfrm>
            <a:off x="499533" y="310093"/>
            <a:ext cx="8420100" cy="472228"/>
          </a:xfrm>
          <a:prstGeom prst="rect">
            <a:avLst/>
          </a:prstGeom>
          <a:noFill/>
          <a:ln w="9525">
            <a:noFill/>
            <a:miter lim="800000"/>
            <a:headEnd/>
            <a:tailEnd/>
          </a:ln>
        </p:spPr>
        <p:txBody>
          <a:bodyPr/>
          <a:lstStyle>
            <a:lvl1pPr>
              <a:defRPr lang="en-US" altLang="ja-JP" sz="2800" b="0"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6492" y="6415694"/>
            <a:ext cx="802386" cy="425196"/>
          </a:xfrm>
          <a:prstGeom prst="rect">
            <a:avLst/>
          </a:prstGeom>
        </p:spPr>
      </p:pic>
      <p:cxnSp>
        <p:nvCxnSpPr>
          <p:cNvPr id="8" name="Straight Connector 7"/>
          <p:cNvCxnSpPr/>
          <p:nvPr userDrawn="1"/>
        </p:nvCxnSpPr>
        <p:spPr>
          <a:xfrm>
            <a:off x="394789" y="6390890"/>
            <a:ext cx="8420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00719" y="6464074"/>
            <a:ext cx="4562912" cy="523220"/>
          </a:xfrm>
          <a:prstGeom prst="rect">
            <a:avLst/>
          </a:prstGeom>
          <a:noFill/>
          <a:ln>
            <a:noFill/>
          </a:ln>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dirty="0" smtClean="0">
                <a:solidFill>
                  <a:schemeClr val="bg1"/>
                </a:solidFill>
              </a:rPr>
              <a:t>CONFIDENTIAL © Copyright 2014. Aruba Networks, Inc. All rights reserved</a:t>
            </a:r>
          </a:p>
          <a:p>
            <a:endParaRPr lang="en-US" dirty="0">
              <a:solidFill>
                <a:schemeClr val="bg1"/>
              </a:solidFill>
            </a:endParaRPr>
          </a:p>
        </p:txBody>
      </p:sp>
      <p:cxnSp>
        <p:nvCxnSpPr>
          <p:cNvPr id="11" name="Straight Connector 10"/>
          <p:cNvCxnSpPr/>
          <p:nvPr userDrawn="1"/>
        </p:nvCxnSpPr>
        <p:spPr>
          <a:xfrm>
            <a:off x="0" y="1044422"/>
            <a:ext cx="9144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0673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latin typeface="Arial" charset="0"/>
              <a:ea typeface="ＭＳ Ｐゴシック" charset="-128"/>
              <a:cs typeface="+mn-cs"/>
            </a:endParaRPr>
          </a:p>
        </p:txBody>
      </p:sp>
      <p:sp>
        <p:nvSpPr>
          <p:cNvPr id="4099" name="Rectangle 18"/>
          <p:cNvSpPr>
            <a:spLocks noGrp="1" noChangeArrowheads="1"/>
          </p:cNvSpPr>
          <p:nvPr>
            <p:ph type="title"/>
          </p:nvPr>
        </p:nvSpPr>
        <p:spPr bwMode="auto">
          <a:xfrm>
            <a:off x="499533" y="310092"/>
            <a:ext cx="7366000" cy="473075"/>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p>
            <a:pPr lvl="0"/>
            <a:r>
              <a:rPr lang="en-US" altLang="ja-JP" smtClean="0"/>
              <a:t>Click to edit Master title style</a:t>
            </a:r>
            <a:endParaRPr lang="en-US" altLang="ja-JP" dirty="0" smtClean="0"/>
          </a:p>
        </p:txBody>
      </p:sp>
    </p:spTree>
    <p:extLst>
      <p:ext uri="{BB962C8B-B14F-4D97-AF65-F5344CB8AC3E}">
        <p14:creationId xmlns:p14="http://schemas.microsoft.com/office/powerpoint/2010/main" val="1872327064"/>
      </p:ext>
    </p:extLst>
  </p:cSld>
  <p:clrMap bg1="lt1" tx1="dk1" bg2="lt2" tx2="dk2" accent1="accent1" accent2="accent2" accent3="accent3" accent4="accent4" accent5="accent5" accent6="accent6" hlink="hlink" folHlink="folHlink"/>
  <p:sldLayoutIdLst>
    <p:sldLayoutId id="2147483723" r:id="rId1"/>
    <p:sldLayoutId id="2147483783" r:id="rId2"/>
    <p:sldLayoutId id="2147483785" r:id="rId3"/>
    <p:sldLayoutId id="2147483724" r:id="rId4"/>
    <p:sldLayoutId id="2147483795" r:id="rId5"/>
    <p:sldLayoutId id="2147483787" r:id="rId6"/>
    <p:sldLayoutId id="2147483789" r:id="rId7"/>
    <p:sldLayoutId id="2147483790" r:id="rId8"/>
    <p:sldLayoutId id="2147483788" r:id="rId9"/>
    <p:sldLayoutId id="2147483738" r:id="rId10"/>
    <p:sldLayoutId id="2147483796" r:id="rId11"/>
    <p:sldLayoutId id="2147483797" r:id="rId12"/>
    <p:sldLayoutId id="2147483798" r:id="rId13"/>
    <p:sldLayoutId id="2147483782" r:id="rId14"/>
    <p:sldLayoutId id="2147483729" r:id="rId15"/>
    <p:sldLayoutId id="2147483791" r:id="rId16"/>
    <p:sldLayoutId id="2147483792" r:id="rId17"/>
    <p:sldLayoutId id="2147483803" r:id="rId18"/>
    <p:sldLayoutId id="2147483804" r:id="rId19"/>
    <p:sldLayoutId id="2147483805" r:id="rId20"/>
    <p:sldLayoutId id="2147483806" r:id="rId21"/>
    <p:sldLayoutId id="2147483807" r:id="rId22"/>
    <p:sldLayoutId id="2147483808" r:id="rId23"/>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59.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2.xml"/><Relationship Id="rId5" Type="http://schemas.openxmlformats.org/officeDocument/2006/relationships/image" Target="../media/image50.png"/><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23.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80.png"/><Relationship Id="rId4" Type="http://schemas.openxmlformats.org/officeDocument/2006/relationships/image" Target="../media/image85.png"/><Relationship Id="rId9"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4.xml"/><Relationship Id="rId7" Type="http://schemas.openxmlformats.org/officeDocument/2006/relationships/image" Target="../media/image9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slideLayout" Target="../slideLayouts/slideLayout23.xml"/><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png"/><Relationship Id="rId3" Type="http://schemas.openxmlformats.org/officeDocument/2006/relationships/notesSlide" Target="../notesSlides/notesSlide13.xml"/><Relationship Id="rId7" Type="http://schemas.microsoft.com/office/2007/relationships/hdphoto" Target="../media/hdphoto8.wdp"/><Relationship Id="rId12" Type="http://schemas.microsoft.com/office/2007/relationships/hdphoto" Target="../media/hdphoto9.wdp"/><Relationship Id="rId2" Type="http://schemas.openxmlformats.org/officeDocument/2006/relationships/slideLayout" Target="../slideLayouts/slideLayout23.xml"/><Relationship Id="rId1" Type="http://schemas.openxmlformats.org/officeDocument/2006/relationships/tags" Target="../tags/tag5.xml"/><Relationship Id="rId6" Type="http://schemas.openxmlformats.org/officeDocument/2006/relationships/image" Target="../media/image95.png"/><Relationship Id="rId11" Type="http://schemas.openxmlformats.org/officeDocument/2006/relationships/image" Target="../media/image98.png"/><Relationship Id="rId5" Type="http://schemas.microsoft.com/office/2007/relationships/hdphoto" Target="../media/hdphoto7.wdp"/><Relationship Id="rId10" Type="http://schemas.openxmlformats.org/officeDocument/2006/relationships/image" Target="../media/image93.png"/><Relationship Id="rId4" Type="http://schemas.openxmlformats.org/officeDocument/2006/relationships/image" Target="../media/image94.png"/><Relationship Id="rId9" Type="http://schemas.openxmlformats.org/officeDocument/2006/relationships/image" Target="../media/image97.gif"/><Relationship Id="rId14"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8.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3.png"/><Relationship Id="rId11" Type="http://schemas.microsoft.com/office/2007/relationships/hdphoto" Target="../media/hdphoto12.wdp"/><Relationship Id="rId5" Type="http://schemas.openxmlformats.org/officeDocument/2006/relationships/image" Target="../media/image102.png"/><Relationship Id="rId10" Type="http://schemas.openxmlformats.org/officeDocument/2006/relationships/image" Target="../media/image106.png"/><Relationship Id="rId4" Type="http://schemas.microsoft.com/office/2007/relationships/hdphoto" Target="../media/hdphoto10.wdp"/><Relationship Id="rId9" Type="http://schemas.microsoft.com/office/2007/relationships/hdphoto" Target="../media/hdphoto11.wdp"/><Relationship Id="rId14" Type="http://schemas.openxmlformats.org/officeDocument/2006/relationships/image" Target="../media/image109.png"/></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17.png"/><Relationship Id="rId5" Type="http://schemas.microsoft.com/office/2007/relationships/hdphoto" Target="../media/hdphoto13.wdp"/><Relationship Id="rId4" Type="http://schemas.openxmlformats.org/officeDocument/2006/relationships/image" Target="../media/image1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123.jpg"/><Relationship Id="rId4" Type="http://schemas.openxmlformats.org/officeDocument/2006/relationships/image" Target="../media/image1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 Id="rId9" Type="http://schemas.openxmlformats.org/officeDocument/2006/relationships/image" Target="../media/image130.pn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10.emf"/><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file://localhost/Volumes/company/mktg/MARCOMM/Graphic%20Design/2014/Brand%20Refresh/Icons/Roughs/PPT_round2/images/master-icon-library_r1a_253.png" TargetMode="External"/><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3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4.png"/><Relationship Id="rId4" Type="http://schemas.microsoft.com/office/2007/relationships/hdphoto" Target="../media/hdphoto1.wdp"/><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6601" y="1104351"/>
            <a:ext cx="8364065" cy="3434519"/>
          </a:xfrm>
          <a:prstGeom prst="rect">
            <a:avLst/>
          </a:prstGeom>
        </p:spPr>
        <p:txBody>
          <a:bodyPr/>
          <a:lstStyle/>
          <a:p>
            <a:r>
              <a:rPr lang="ru-RU" sz="3200" dirty="0" smtClean="0"/>
              <a:t>Обзор продуктов</a:t>
            </a:r>
            <a:endParaRPr lang="en-US" sz="3200" dirty="0" smtClean="0"/>
          </a:p>
        </p:txBody>
      </p:sp>
    </p:spTree>
    <p:extLst>
      <p:ext uri="{BB962C8B-B14F-4D97-AF65-F5344CB8AC3E}">
        <p14:creationId xmlns:p14="http://schemas.microsoft.com/office/powerpoint/2010/main" val="78856608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Выбор решения </a:t>
            </a:r>
            <a:r>
              <a:rPr lang="en-US" dirty="0" smtClean="0"/>
              <a:t>802.11ac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9701687"/>
              </p:ext>
            </p:extLst>
          </p:nvPr>
        </p:nvGraphicFramePr>
        <p:xfrm>
          <a:off x="318979" y="1148316"/>
          <a:ext cx="8504235" cy="5110717"/>
        </p:xfrm>
        <a:graphic>
          <a:graphicData uri="http://schemas.openxmlformats.org/drawingml/2006/table">
            <a:tbl>
              <a:tblPr firstRow="1" bandRow="1">
                <a:tableStyleId>{00A15C55-8517-42AA-B614-E9B94910E393}</a:tableStyleId>
              </a:tblPr>
              <a:tblGrid>
                <a:gridCol w="1700847"/>
                <a:gridCol w="1700847"/>
                <a:gridCol w="1700847"/>
                <a:gridCol w="1700847"/>
                <a:gridCol w="1700847"/>
              </a:tblGrid>
              <a:tr h="919754">
                <a:tc>
                  <a:txBody>
                    <a:bodyPr/>
                    <a:lstStyle/>
                    <a:p>
                      <a:pPr marL="0" algn="ctr">
                        <a:spcBef>
                          <a:spcPts val="600"/>
                        </a:spcBef>
                      </a:pPr>
                      <a:r>
                        <a:rPr lang="ru-RU" sz="1600" dirty="0" smtClean="0"/>
                        <a:t>Модель</a:t>
                      </a:r>
                      <a:endParaRPr lang="en-US" sz="1600" dirty="0"/>
                    </a:p>
                  </a:txBody>
                  <a:tcPr anchor="ctr"/>
                </a:tc>
                <a:tc>
                  <a:txBody>
                    <a:bodyPr/>
                    <a:lstStyle/>
                    <a:p>
                      <a:pPr marL="0" algn="ctr">
                        <a:spcBef>
                          <a:spcPts val="600"/>
                        </a:spcBef>
                      </a:pPr>
                      <a:r>
                        <a:rPr lang="ru-RU" sz="1600" dirty="0" smtClean="0"/>
                        <a:t>Расположение</a:t>
                      </a:r>
                      <a:endParaRPr lang="en-US" sz="1600" dirty="0"/>
                    </a:p>
                  </a:txBody>
                  <a:tcPr anchor="ctr"/>
                </a:tc>
                <a:tc>
                  <a:txBody>
                    <a:bodyPr/>
                    <a:lstStyle/>
                    <a:p>
                      <a:pPr algn="ctr"/>
                      <a:r>
                        <a:rPr lang="ru-RU" sz="1600" dirty="0" smtClean="0"/>
                        <a:t>Производительность</a:t>
                      </a:r>
                      <a:endParaRPr lang="en-US" sz="1600" dirty="0"/>
                    </a:p>
                  </a:txBody>
                  <a:tcPr anchor="ctr"/>
                </a:tc>
                <a:tc>
                  <a:txBody>
                    <a:bodyPr/>
                    <a:lstStyle/>
                    <a:p>
                      <a:pPr algn="ctr"/>
                      <a:r>
                        <a:rPr lang="ru-RU" sz="1600" dirty="0" smtClean="0"/>
                        <a:t>Плотность</a:t>
                      </a:r>
                      <a:endParaRPr lang="en-US" sz="1600" dirty="0"/>
                    </a:p>
                  </a:txBody>
                  <a:tcPr anchor="ctr"/>
                </a:tc>
                <a:tc>
                  <a:txBody>
                    <a:bodyPr/>
                    <a:lstStyle/>
                    <a:p>
                      <a:pPr algn="ctr"/>
                      <a:r>
                        <a:rPr lang="ru-RU" sz="1600" baseline="0" dirty="0" smtClean="0"/>
                        <a:t>Вертикаль</a:t>
                      </a:r>
                      <a:endParaRPr lang="en-US" sz="1600" dirty="0"/>
                    </a:p>
                  </a:txBody>
                  <a:tcPr anchor="ctr"/>
                </a:tc>
              </a:tr>
              <a:tr h="968333">
                <a:tc>
                  <a:txBody>
                    <a:bodyPr/>
                    <a:lstStyle/>
                    <a:p>
                      <a:pPr algn="ctr"/>
                      <a:r>
                        <a:rPr lang="en-US" sz="1600" dirty="0" smtClean="0"/>
                        <a:t>200</a:t>
                      </a:r>
                      <a:endParaRPr lang="en-US" sz="1600" b="1" dirty="0"/>
                    </a:p>
                  </a:txBody>
                  <a:tcPr anchor="ctr"/>
                </a:tc>
                <a:tc>
                  <a:txBody>
                    <a:bodyPr/>
                    <a:lstStyle/>
                    <a:p>
                      <a:pPr algn="ctr"/>
                      <a:r>
                        <a:rPr lang="ru-RU" sz="1600" dirty="0" smtClean="0"/>
                        <a:t>Внутренняя</a:t>
                      </a:r>
                      <a:endParaRPr lang="en-US" sz="1600" dirty="0"/>
                    </a:p>
                  </a:txBody>
                  <a:tcPr anchor="ctr"/>
                </a:tc>
                <a:tc>
                  <a:txBody>
                    <a:bodyPr/>
                    <a:lstStyle/>
                    <a:p>
                      <a:pPr algn="ctr"/>
                      <a:r>
                        <a:rPr lang="ru-RU" sz="1600" dirty="0" smtClean="0"/>
                        <a:t>Средняя</a:t>
                      </a:r>
                      <a:endParaRPr lang="en-US" sz="1600" dirty="0"/>
                    </a:p>
                  </a:txBody>
                  <a:tcPr anchor="ctr"/>
                </a:tc>
                <a:tc>
                  <a:txBody>
                    <a:bodyPr/>
                    <a:lstStyle/>
                    <a:p>
                      <a:pPr algn="ctr"/>
                      <a:r>
                        <a:rPr lang="ru-RU" sz="1600" dirty="0" smtClean="0"/>
                        <a:t>Средняя</a:t>
                      </a:r>
                      <a:endParaRPr lang="en-US" sz="1600" dirty="0" smtClean="0"/>
                    </a:p>
                    <a:p>
                      <a:pPr algn="ctr"/>
                      <a:r>
                        <a:rPr lang="en-US" sz="1600" dirty="0" smtClean="0"/>
                        <a:t> (50 </a:t>
                      </a:r>
                      <a:r>
                        <a:rPr lang="ru-RU" sz="1600" dirty="0" smtClean="0"/>
                        <a:t>активных</a:t>
                      </a:r>
                      <a:r>
                        <a:rPr lang="en-US" sz="1600" dirty="0" smtClean="0"/>
                        <a:t>)</a:t>
                      </a:r>
                      <a:endParaRPr lang="en-US" sz="1600" dirty="0"/>
                    </a:p>
                  </a:txBody>
                  <a:tcPr anchor="ctr"/>
                </a:tc>
                <a:tc>
                  <a:txBody>
                    <a:bodyPr/>
                    <a:lstStyle/>
                    <a:p>
                      <a:pPr algn="ctr"/>
                      <a:r>
                        <a:rPr lang="ru-RU" sz="1600" dirty="0" smtClean="0"/>
                        <a:t>Школа</a:t>
                      </a:r>
                    </a:p>
                    <a:p>
                      <a:pPr algn="ctr"/>
                      <a:r>
                        <a:rPr lang="ru-RU" sz="1600" dirty="0" smtClean="0"/>
                        <a:t>Склад</a:t>
                      </a:r>
                    </a:p>
                    <a:p>
                      <a:pPr algn="ctr"/>
                      <a:r>
                        <a:rPr lang="ru-RU" sz="1600" dirty="0" smtClean="0"/>
                        <a:t>Ритейл</a:t>
                      </a:r>
                      <a:endParaRPr lang="en-US" sz="1600" dirty="0"/>
                    </a:p>
                  </a:txBody>
                  <a:tcPr anchor="ctr"/>
                </a:tc>
              </a:tr>
              <a:tr h="1074210">
                <a:tc>
                  <a:txBody>
                    <a:bodyPr/>
                    <a:lstStyle/>
                    <a:p>
                      <a:pPr algn="ctr"/>
                      <a:r>
                        <a:rPr lang="en-US" sz="1600" dirty="0" smtClean="0"/>
                        <a:t>210</a:t>
                      </a:r>
                      <a:endParaRPr lang="en-US" sz="1600" b="1" dirty="0"/>
                    </a:p>
                  </a:txBody>
                  <a:tcPr anchor="ctr"/>
                </a:tc>
                <a:tc>
                  <a:txBody>
                    <a:bodyPr/>
                    <a:lstStyle/>
                    <a:p>
                      <a:pPr algn="ctr"/>
                      <a:r>
                        <a:rPr lang="ru-RU" sz="1600" dirty="0" smtClean="0"/>
                        <a:t>Внутренняя</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Высокая</a:t>
                      </a:r>
                      <a:endParaRPr lang="en-US" sz="16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 </a:t>
                      </a:r>
                      <a:r>
                        <a:rPr lang="ru-RU" sz="1600" dirty="0" smtClean="0"/>
                        <a:t>Средняя</a:t>
                      </a:r>
                      <a:endParaRPr lang="en-US" sz="1600" dirty="0" smtClean="0"/>
                    </a:p>
                    <a:p>
                      <a:pPr algn="ctr"/>
                      <a:r>
                        <a:rPr lang="en-US" sz="1600" dirty="0" smtClean="0"/>
                        <a:t>(75 </a:t>
                      </a:r>
                      <a:r>
                        <a:rPr lang="ru-RU" sz="1600" dirty="0" smtClean="0"/>
                        <a:t>активных</a:t>
                      </a:r>
                      <a:r>
                        <a:rPr lang="en-US" sz="1600" dirty="0" smtClean="0"/>
                        <a:t>)</a:t>
                      </a:r>
                      <a:endParaRPr lang="en-US" sz="1600" dirty="0"/>
                    </a:p>
                  </a:txBody>
                  <a:tcPr anchor="ctr"/>
                </a:tc>
                <a:tc>
                  <a:txBody>
                    <a:bodyPr/>
                    <a:lstStyle/>
                    <a:p>
                      <a:pPr algn="ctr"/>
                      <a:r>
                        <a:rPr lang="ru-RU" sz="1600" dirty="0" smtClean="0"/>
                        <a:t>Офис</a:t>
                      </a:r>
                      <a:endParaRPr lang="en-US" sz="1600" dirty="0"/>
                    </a:p>
                  </a:txBody>
                  <a:tcPr anchor="ctr"/>
                </a:tc>
              </a:tr>
              <a:tr h="1074210">
                <a:tc>
                  <a:txBody>
                    <a:bodyPr/>
                    <a:lstStyle/>
                    <a:p>
                      <a:pPr algn="ctr"/>
                      <a:r>
                        <a:rPr lang="en-US" sz="1600" dirty="0" smtClean="0"/>
                        <a:t> </a:t>
                      </a:r>
                      <a:r>
                        <a:rPr lang="en-US" sz="1600" dirty="0" smtClean="0"/>
                        <a:t>220</a:t>
                      </a:r>
                      <a:endParaRPr lang="en-US" sz="1600" b="1" dirty="0"/>
                    </a:p>
                  </a:txBody>
                  <a:tcPr anchor="ctr"/>
                </a:tc>
                <a:tc>
                  <a:txBody>
                    <a:bodyPr/>
                    <a:lstStyle/>
                    <a:p>
                      <a:pPr algn="ctr"/>
                      <a:r>
                        <a:rPr lang="ru-RU" sz="1600" dirty="0" smtClean="0"/>
                        <a:t>Внутренняя</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Высокая</a:t>
                      </a:r>
                      <a:endParaRPr lang="en-US" sz="1600" dirty="0" smtClean="0"/>
                    </a:p>
                  </a:txBody>
                  <a:tcPr anchor="ctr"/>
                </a:tc>
                <a:tc>
                  <a:txBody>
                    <a:bodyPr/>
                    <a:lstStyle/>
                    <a:p>
                      <a:pPr algn="ctr"/>
                      <a:r>
                        <a:rPr lang="ru-RU" sz="1600" dirty="0" smtClean="0"/>
                        <a:t>Высокая</a:t>
                      </a:r>
                      <a:endParaRPr lang="en-US" sz="1600" dirty="0" smtClean="0"/>
                    </a:p>
                    <a:p>
                      <a:pPr algn="ctr"/>
                      <a:r>
                        <a:rPr lang="en-US" sz="1600" dirty="0" smtClean="0"/>
                        <a:t>(125+ </a:t>
                      </a:r>
                      <a:r>
                        <a:rPr lang="ru-RU" sz="1600" dirty="0" smtClean="0"/>
                        <a:t>активных</a:t>
                      </a:r>
                      <a:r>
                        <a:rPr lang="en-US" sz="1600" dirty="0" smtClean="0"/>
                        <a:t>)</a:t>
                      </a:r>
                      <a:endParaRPr lang="en-US" sz="1600" dirty="0"/>
                    </a:p>
                  </a:txBody>
                  <a:tcPr anchor="ctr"/>
                </a:tc>
                <a:tc>
                  <a:txBody>
                    <a:bodyPr/>
                    <a:lstStyle/>
                    <a:p>
                      <a:pPr algn="ctr"/>
                      <a:r>
                        <a:rPr lang="ru-RU" sz="1600" dirty="0" smtClean="0"/>
                        <a:t>Университет</a:t>
                      </a:r>
                    </a:p>
                    <a:p>
                      <a:pPr algn="ctr"/>
                      <a:r>
                        <a:rPr lang="ru-RU" sz="1600" dirty="0" smtClean="0"/>
                        <a:t>Публичная</a:t>
                      </a:r>
                      <a:r>
                        <a:rPr lang="ru-RU" sz="1600" baseline="0" dirty="0" smtClean="0"/>
                        <a:t> Арена</a:t>
                      </a:r>
                      <a:endParaRPr lang="en-US" sz="1600" dirty="0"/>
                    </a:p>
                  </a:txBody>
                  <a:tcPr anchor="ctr"/>
                </a:tc>
              </a:tr>
              <a:tr h="1074210">
                <a:tc>
                  <a:txBody>
                    <a:bodyPr/>
                    <a:lstStyle/>
                    <a:p>
                      <a:pPr algn="ctr"/>
                      <a:r>
                        <a:rPr lang="en-US" sz="1600" dirty="0" smtClean="0"/>
                        <a:t> </a:t>
                      </a:r>
                      <a:r>
                        <a:rPr lang="en-US" sz="1600" dirty="0" smtClean="0"/>
                        <a:t>270</a:t>
                      </a:r>
                      <a:endParaRPr lang="en-US" sz="1600" b="1" dirty="0"/>
                    </a:p>
                  </a:txBody>
                  <a:tcPr anchor="ctr"/>
                </a:tc>
                <a:tc>
                  <a:txBody>
                    <a:bodyPr/>
                    <a:lstStyle/>
                    <a:p>
                      <a:pPr algn="ctr"/>
                      <a:r>
                        <a:rPr lang="ru-RU" sz="1600" dirty="0" smtClean="0"/>
                        <a:t>Внешняя</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600" dirty="0" smtClean="0"/>
                        <a:t>Высокая</a:t>
                      </a:r>
                      <a:endParaRPr lang="en-US" sz="160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 </a:t>
                      </a:r>
                      <a:r>
                        <a:rPr lang="ru-RU" sz="1600" dirty="0" smtClean="0"/>
                        <a:t>Высокая</a:t>
                      </a:r>
                      <a:endParaRPr lang="en-US" sz="1600" dirty="0" smtClean="0"/>
                    </a:p>
                    <a:p>
                      <a:pPr algn="ctr"/>
                      <a:r>
                        <a:rPr lang="en-US" sz="1600" dirty="0" smtClean="0"/>
                        <a:t> (125+ </a:t>
                      </a:r>
                      <a:r>
                        <a:rPr lang="ru-RU" sz="1600" dirty="0" smtClean="0"/>
                        <a:t>активных</a:t>
                      </a:r>
                      <a:r>
                        <a:rPr lang="en-US" sz="1600" dirty="0" smtClean="0"/>
                        <a:t>)</a:t>
                      </a:r>
                      <a:endParaRPr lang="en-US" sz="1600" dirty="0"/>
                    </a:p>
                  </a:txBody>
                  <a:tcPr anchor="ctr"/>
                </a:tc>
                <a:tc>
                  <a:txBody>
                    <a:bodyPr/>
                    <a:lstStyle/>
                    <a:p>
                      <a:pPr algn="ctr"/>
                      <a:r>
                        <a:rPr lang="ru-RU" sz="1600" dirty="0" smtClean="0"/>
                        <a:t>Внешняя инсталляция</a:t>
                      </a:r>
                      <a:endParaRPr lang="en-US" sz="1600" dirty="0"/>
                    </a:p>
                  </a:txBody>
                  <a:tcPr anchor="ctr"/>
                </a:tc>
              </a:tr>
            </a:tbl>
          </a:graphicData>
        </a:graphic>
      </p:graphicFrame>
    </p:spTree>
    <p:extLst>
      <p:ext uri="{BB962C8B-B14F-4D97-AF65-F5344CB8AC3E}">
        <p14:creationId xmlns:p14="http://schemas.microsoft.com/office/powerpoint/2010/main" val="159714945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Aruba AP-270</a:t>
            </a:r>
            <a:r>
              <a:rPr lang="en-US" dirty="0" smtClean="0"/>
              <a:t> </a:t>
            </a:r>
            <a:r>
              <a:rPr lang="en-US" dirty="0" smtClean="0"/>
              <a:t>802.11ac</a:t>
            </a:r>
            <a:endParaRPr lang="en-US" dirty="0"/>
          </a:p>
        </p:txBody>
      </p:sp>
      <p:grpSp>
        <p:nvGrpSpPr>
          <p:cNvPr id="31" name="Group 30"/>
          <p:cNvGrpSpPr/>
          <p:nvPr/>
        </p:nvGrpSpPr>
        <p:grpSpPr>
          <a:xfrm>
            <a:off x="577880" y="3159758"/>
            <a:ext cx="5069460" cy="3034402"/>
            <a:chOff x="4792194" y="2971800"/>
            <a:chExt cx="3850736" cy="3034402"/>
          </a:xfrm>
        </p:grpSpPr>
        <p:grpSp>
          <p:nvGrpSpPr>
            <p:cNvPr id="32" name="Group 31"/>
            <p:cNvGrpSpPr/>
            <p:nvPr/>
          </p:nvGrpSpPr>
          <p:grpSpPr>
            <a:xfrm>
              <a:off x="4792194" y="2971800"/>
              <a:ext cx="3850736" cy="3034402"/>
              <a:chOff x="1335744" y="2971800"/>
              <a:chExt cx="6651140" cy="3034402"/>
            </a:xfrm>
          </p:grpSpPr>
          <p:sp>
            <p:nvSpPr>
              <p:cNvPr id="34" name="Rectangle 33"/>
              <p:cNvSpPr/>
              <p:nvPr/>
            </p:nvSpPr>
            <p:spPr bwMode="auto">
              <a:xfrm>
                <a:off x="1335744" y="5552991"/>
                <a:ext cx="6651140" cy="222781"/>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auto" hangingPunct="0">
                  <a:spcBef>
                    <a:spcPts val="0"/>
                  </a:spcBef>
                  <a:spcAft>
                    <a:spcPts val="0"/>
                  </a:spcAft>
                  <a:defRPr/>
                </a:pPr>
                <a:endParaRPr lang="en-US" kern="0" smtClean="0">
                  <a:solidFill>
                    <a:srgbClr val="000000"/>
                  </a:solidFill>
                  <a:latin typeface="Arial" charset="0"/>
                  <a:ea typeface="ＭＳ Ｐゴシック" pitchFamily="34" charset="-128"/>
                  <a:cs typeface="+mn-cs"/>
                </a:endParaRPr>
              </a:p>
            </p:txBody>
          </p:sp>
          <p:sp>
            <p:nvSpPr>
              <p:cNvPr id="35" name="Trapezoid 34"/>
              <p:cNvSpPr/>
              <p:nvPr/>
            </p:nvSpPr>
            <p:spPr>
              <a:xfrm>
                <a:off x="1597377" y="2971800"/>
                <a:ext cx="6049082" cy="838200"/>
              </a:xfrm>
              <a:prstGeom prst="trapezoid">
                <a:avLst>
                  <a:gd name="adj" fmla="val 199138"/>
                </a:avLst>
              </a:prstGeom>
              <a:gradFill flip="none" rotWithShape="1">
                <a:gsLst>
                  <a:gs pos="0">
                    <a:schemeClr val="bg1">
                      <a:alpha val="0"/>
                    </a:schemeClr>
                  </a:gs>
                  <a:gs pos="50000">
                    <a:schemeClr val="accent1">
                      <a:lumMod val="40000"/>
                      <a:lumOff val="60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2400">
                  <a:solidFill>
                    <a:srgbClr val="FFFFFF"/>
                  </a:solidFill>
                  <a:latin typeface="Arial"/>
                </a:endParaRPr>
              </a:p>
            </p:txBody>
          </p:sp>
          <p:sp>
            <p:nvSpPr>
              <p:cNvPr id="36" name="Rounded Rectangle 35"/>
              <p:cNvSpPr/>
              <p:nvPr/>
            </p:nvSpPr>
            <p:spPr>
              <a:xfrm>
                <a:off x="1335744" y="3758806"/>
                <a:ext cx="6651140" cy="2247396"/>
              </a:xfrm>
              <a:prstGeom prst="roundRect">
                <a:avLst>
                  <a:gd name="adj" fmla="val 6924"/>
                </a:avLst>
              </a:prstGeom>
              <a:gradFill flip="none" rotWithShape="1">
                <a:gsLst>
                  <a:gs pos="0">
                    <a:schemeClr val="bg1">
                      <a:lumMod val="75000"/>
                    </a:schemeClr>
                  </a:gs>
                  <a:gs pos="20000">
                    <a:schemeClr val="bg1"/>
                  </a:gs>
                  <a:gs pos="70000">
                    <a:schemeClr val="bg1"/>
                  </a:gs>
                  <a:gs pos="100000">
                    <a:schemeClr val="bg1">
                      <a:lumMod val="95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defTabSz="914400">
                  <a:buFont typeface="Arial"/>
                  <a:buChar char="•"/>
                </a:pPr>
                <a:endParaRPr lang="en-US" sz="2400">
                  <a:solidFill>
                    <a:srgbClr val="FFFFFF"/>
                  </a:solidFill>
                  <a:latin typeface="Arial" pitchFamily="34" charset="0"/>
                  <a:cs typeface="Arial" pitchFamily="34" charset="0"/>
                </a:endParaRPr>
              </a:p>
            </p:txBody>
          </p:sp>
        </p:grpSp>
        <p:sp>
          <p:nvSpPr>
            <p:cNvPr id="33" name="Content Placeholder 2"/>
            <p:cNvSpPr txBox="1">
              <a:spLocks/>
            </p:cNvSpPr>
            <p:nvPr/>
          </p:nvSpPr>
          <p:spPr bwMode="auto">
            <a:xfrm>
              <a:off x="4830600" y="3843683"/>
              <a:ext cx="3763690" cy="1786118"/>
            </a:xfrm>
            <a:prstGeom prst="rect">
              <a:avLst/>
            </a:prstGeom>
            <a:noFill/>
            <a:ln w="9525">
              <a:noFill/>
              <a:miter lim="800000"/>
              <a:headEnd/>
              <a:tailEnd/>
            </a:ln>
          </p:spPr>
          <p:txBody>
            <a:bodyPr vert="horz" wrap="square" lIns="91388" tIns="45694" rIns="91388" bIns="45694" numCol="1" anchor="t" anchorCtr="0" compatLnSpc="1">
              <a:prstTxWarp prst="textNoShape">
                <a:avLst/>
              </a:prstTxWarp>
              <a:noAutofit/>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defTabSz="914400">
                <a:buFont typeface="Arial"/>
                <a:buChar char="•"/>
              </a:pPr>
              <a:r>
                <a:rPr lang="ru-RU" sz="2000" dirty="0" smtClean="0"/>
                <a:t>Инсталляция</a:t>
              </a:r>
              <a:r>
                <a:rPr lang="en-US" sz="2000" dirty="0" smtClean="0"/>
                <a:t>: </a:t>
              </a:r>
              <a:r>
                <a:rPr lang="ru-RU" sz="2000" b="0" dirty="0" smtClean="0"/>
                <a:t>Просто</a:t>
              </a:r>
              <a:endParaRPr lang="en-US" sz="2000" b="0" dirty="0" smtClean="0"/>
            </a:p>
            <a:p>
              <a:pPr defTabSz="914400">
                <a:buFont typeface="Arial"/>
                <a:buChar char="•"/>
              </a:pPr>
              <a:r>
                <a:rPr lang="ru-RU" sz="2000" dirty="0" smtClean="0"/>
                <a:t>Дизайн</a:t>
              </a:r>
              <a:r>
                <a:rPr lang="en-US" sz="2000" dirty="0" smtClean="0"/>
                <a:t>: </a:t>
              </a:r>
              <a:r>
                <a:rPr lang="en-US" sz="2000" b="0" dirty="0" smtClean="0"/>
                <a:t>“</a:t>
              </a:r>
              <a:r>
                <a:rPr lang="ru-RU" sz="2000" b="0" dirty="0" smtClean="0"/>
                <a:t>Уличное оборудование</a:t>
              </a:r>
              <a:r>
                <a:rPr lang="en-US" sz="2000" b="0" dirty="0" smtClean="0"/>
                <a:t>”</a:t>
              </a:r>
              <a:endParaRPr lang="en-US" sz="2000" b="0" dirty="0" smtClean="0"/>
            </a:p>
            <a:p>
              <a:pPr defTabSz="914400">
                <a:buFont typeface="Arial"/>
                <a:buChar char="•"/>
              </a:pPr>
              <a:r>
                <a:rPr lang="ru-RU" sz="2000" dirty="0" smtClean="0"/>
                <a:t>Температура</a:t>
              </a:r>
              <a:r>
                <a:rPr lang="en-US" sz="2000" dirty="0" smtClean="0"/>
                <a:t>: </a:t>
              </a:r>
              <a:r>
                <a:rPr lang="en-US" sz="2000" b="0" dirty="0" smtClean="0"/>
                <a:t>-40°C to +</a:t>
              </a:r>
              <a:r>
                <a:rPr lang="en-US" sz="2000" b="0" dirty="0"/>
                <a:t>6</a:t>
              </a:r>
              <a:r>
                <a:rPr lang="en-US" sz="2000" b="0" dirty="0" smtClean="0"/>
                <a:t>5</a:t>
              </a:r>
              <a:r>
                <a:rPr lang="en-US" sz="2000" b="0" dirty="0"/>
                <a:t>°C</a:t>
              </a:r>
              <a:endParaRPr lang="en-US" sz="2000" b="0" dirty="0" smtClean="0"/>
            </a:p>
            <a:p>
              <a:pPr defTabSz="914400">
                <a:buFont typeface="Arial"/>
                <a:buChar char="•"/>
              </a:pPr>
              <a:r>
                <a:rPr lang="ru-RU" sz="2000" dirty="0" smtClean="0"/>
                <a:t>Питание</a:t>
              </a:r>
              <a:r>
                <a:rPr lang="en-US" sz="2000" dirty="0" smtClean="0"/>
                <a:t>: </a:t>
              </a:r>
              <a:r>
                <a:rPr lang="en-US" sz="2000" b="0" dirty="0" smtClean="0"/>
                <a:t>AC or </a:t>
              </a:r>
              <a:r>
                <a:rPr lang="en-US" sz="2000" b="0" dirty="0" err="1" smtClean="0"/>
                <a:t>PoE</a:t>
              </a:r>
              <a:r>
                <a:rPr lang="en-US" sz="2000" b="0" dirty="0" smtClean="0"/>
                <a:t>+</a:t>
              </a:r>
              <a:endParaRPr lang="en-US" sz="2000" b="0" dirty="0" smtClean="0"/>
            </a:p>
          </p:txBody>
        </p:sp>
      </p:grpSp>
      <p:grpSp>
        <p:nvGrpSpPr>
          <p:cNvPr id="37" name="Group 36"/>
          <p:cNvGrpSpPr/>
          <p:nvPr/>
        </p:nvGrpSpPr>
        <p:grpSpPr>
          <a:xfrm>
            <a:off x="232235" y="1239915"/>
            <a:ext cx="5652518" cy="2378076"/>
            <a:chOff x="1730030" y="1124700"/>
            <a:chExt cx="5652518" cy="2378076"/>
          </a:xfrm>
        </p:grpSpPr>
        <p:pic>
          <p:nvPicPr>
            <p:cNvPr id="38" name="Picture 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513" b="100000" l="4450" r="94614"/>
                      </a14:imgEffect>
                    </a14:imgLayer>
                  </a14:imgProps>
                </a:ext>
                <a:ext uri="{28A0092B-C50C-407E-A947-70E740481C1C}">
                  <a14:useLocalDpi xmlns:a14="http://schemas.microsoft.com/office/drawing/2010/main"/>
                </a:ext>
              </a:extLst>
            </a:blip>
            <a:srcRect/>
            <a:stretch>
              <a:fillRect/>
            </a:stretch>
          </p:blipFill>
          <p:spPr bwMode="auto">
            <a:xfrm>
              <a:off x="1730030" y="1124700"/>
              <a:ext cx="2604801" cy="2378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734" b="100000" l="717" r="100000"/>
                      </a14:imgEffect>
                    </a14:imgLayer>
                  </a14:imgProps>
                </a:ext>
                <a:ext uri="{28A0092B-C50C-407E-A947-70E740481C1C}">
                  <a14:useLocalDpi xmlns:a14="http://schemas.microsoft.com/office/drawing/2010/main"/>
                </a:ext>
              </a:extLst>
            </a:blip>
            <a:srcRect/>
            <a:stretch>
              <a:fillRect/>
            </a:stretch>
          </p:blipFill>
          <p:spPr bwMode="auto">
            <a:xfrm>
              <a:off x="4341570" y="1393535"/>
              <a:ext cx="3040978" cy="1881845"/>
            </a:xfrm>
            <a:prstGeom prst="rect">
              <a:avLst/>
            </a:prstGeom>
            <a:noFill/>
            <a:ln w="9525">
              <a:noFill/>
              <a:miter lim="800000"/>
              <a:headEnd/>
              <a:tailEnd/>
            </a:ln>
          </p:spPr>
        </p:pic>
      </p:grpSp>
      <p:grpSp>
        <p:nvGrpSpPr>
          <p:cNvPr id="40" name="Group 39"/>
          <p:cNvGrpSpPr>
            <a:grpSpLocks noChangeAspect="1"/>
          </p:cNvGrpSpPr>
          <p:nvPr/>
        </p:nvGrpSpPr>
        <p:grpSpPr>
          <a:xfrm>
            <a:off x="6448630" y="1793797"/>
            <a:ext cx="2347919" cy="3182342"/>
            <a:chOff x="2424716" y="4426453"/>
            <a:chExt cx="4015534" cy="1533652"/>
          </a:xfrm>
        </p:grpSpPr>
        <p:sp>
          <p:nvSpPr>
            <p:cNvPr id="41" name="Rounded Rectangle 40"/>
            <p:cNvSpPr/>
            <p:nvPr/>
          </p:nvSpPr>
          <p:spPr>
            <a:xfrm>
              <a:off x="2424716" y="4426453"/>
              <a:ext cx="4015534" cy="1533652"/>
            </a:xfrm>
            <a:prstGeom prst="roundRect">
              <a:avLst>
                <a:gd name="adj" fmla="val 8302"/>
              </a:avLst>
            </a:prstGeom>
            <a:gradFill flip="none" rotWithShape="1">
              <a:gsLst>
                <a:gs pos="0">
                  <a:schemeClr val="accent1">
                    <a:lumMod val="60000"/>
                    <a:lumOff val="40000"/>
                  </a:schemeClr>
                </a:gs>
                <a:gs pos="20000">
                  <a:schemeClr val="accent1">
                    <a:lumMod val="20000"/>
                    <a:lumOff val="80000"/>
                  </a:schemeClr>
                </a:gs>
                <a:gs pos="70000">
                  <a:schemeClr val="accent1">
                    <a:lumMod val="20000"/>
                    <a:lumOff val="80000"/>
                  </a:schemeClr>
                </a:gs>
                <a:gs pos="100000">
                  <a:schemeClr val="accent1">
                    <a:lumMod val="60000"/>
                    <a:lumOff val="40000"/>
                  </a:schemeClr>
                </a:gs>
              </a:gsLst>
              <a:lin ang="2700000" scaled="1"/>
              <a:tileRect/>
            </a:gradFill>
            <a:ln w="25400">
              <a:noFill/>
            </a:ln>
            <a:effectLst/>
            <a:scene3d>
              <a:camera prst="orthographicFront">
                <a:rot lat="0" lon="0" rev="0"/>
              </a:camera>
              <a:lightRig rig="soft" dir="t">
                <a:rot lat="0" lon="0" rev="0"/>
              </a:lightRig>
            </a:scene3d>
            <a:sp3d prstMaterial="matte">
              <a:bevelT w="63500" h="63500" prst="artDeco"/>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2400" b="1">
                <a:solidFill>
                  <a:srgbClr val="FFFFFF"/>
                </a:solidFill>
                <a:latin typeface="Arial" pitchFamily="34" charset="0"/>
                <a:cs typeface="Arial" pitchFamily="34" charset="0"/>
              </a:endParaRPr>
            </a:p>
          </p:txBody>
        </p:sp>
        <p:sp>
          <p:nvSpPr>
            <p:cNvPr id="42" name="Content Placeholder 2"/>
            <p:cNvSpPr txBox="1">
              <a:spLocks/>
            </p:cNvSpPr>
            <p:nvPr/>
          </p:nvSpPr>
          <p:spPr bwMode="auto">
            <a:xfrm>
              <a:off x="2544762" y="4461142"/>
              <a:ext cx="3770013" cy="145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7"/>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FontTx/>
                <a:buNone/>
              </a:pPr>
              <a:r>
                <a:rPr lang="en-US" sz="18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IAP/AP-275</a:t>
              </a:r>
            </a:p>
            <a:p>
              <a:pPr marL="0" algn="ctr" defTabSz="914400" eaLnBrk="1" hangingPunct="1">
                <a:spcBef>
                  <a:spcPts val="0"/>
                </a:spcBef>
                <a:buClr>
                  <a:srgbClr val="EB8E03"/>
                </a:buClr>
                <a:buFontTx/>
                <a:buNone/>
              </a:pPr>
              <a:r>
                <a:rPr lang="ru-RU" sz="18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Интегрированные антенны</a:t>
              </a:r>
              <a:endParaRPr lang="en-US" sz="20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marL="0" algn="ctr" defTabSz="914400" eaLnBrk="1" hangingPunct="1">
                <a:spcBef>
                  <a:spcPts val="0"/>
                </a:spcBef>
                <a:buClr>
                  <a:srgbClr val="EB8E03"/>
                </a:buClr>
                <a:buFontTx/>
                <a:buNone/>
              </a:pPr>
              <a:endParaRPr lang="en-US" sz="12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marL="0" algn="ctr" defTabSz="914400" eaLnBrk="1" hangingPunct="1">
                <a:spcBef>
                  <a:spcPts val="0"/>
                </a:spcBef>
                <a:buClr>
                  <a:srgbClr val="EB8E03"/>
                </a:buClr>
                <a:buFontTx/>
                <a:buNone/>
              </a:pPr>
              <a:r>
                <a:rPr lang="en-US" sz="18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IAP/AP-274</a:t>
              </a:r>
            </a:p>
            <a:p>
              <a:pPr marL="0" algn="ctr" defTabSz="914400" eaLnBrk="1" hangingPunct="1">
                <a:spcBef>
                  <a:spcPts val="0"/>
                </a:spcBef>
                <a:buClr>
                  <a:srgbClr val="EB8E03"/>
                </a:buClr>
                <a:buFontTx/>
                <a:buNone/>
              </a:pPr>
              <a:r>
                <a:rPr lang="ru-RU" sz="18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Внешние антенны</a:t>
              </a:r>
              <a:endParaRPr lang="en-US" sz="20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marL="0" algn="ctr" defTabSz="914400" eaLnBrk="1" hangingPunct="1">
                <a:spcBef>
                  <a:spcPts val="0"/>
                </a:spcBef>
                <a:buClr>
                  <a:srgbClr val="EB8E03"/>
                </a:buClr>
                <a:buFontTx/>
                <a:buNone/>
              </a:pPr>
              <a:endParaRPr lang="en-US" sz="11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pic>
        <p:nvPicPr>
          <p:cNvPr id="15" name="Picture 2"/>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6508744" y="5205494"/>
            <a:ext cx="2197040" cy="988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9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Aruba </a:t>
            </a:r>
            <a:r>
              <a:rPr lang="en-US" dirty="0" smtClean="0"/>
              <a:t>Instant</a:t>
            </a:r>
            <a:endParaRPr lang="en-US" dirty="0"/>
          </a:p>
        </p:txBody>
      </p:sp>
      <p:sp>
        <p:nvSpPr>
          <p:cNvPr id="13" name="Text Placeholder 12"/>
          <p:cNvSpPr>
            <a:spLocks noGrp="1"/>
          </p:cNvSpPr>
          <p:nvPr>
            <p:ph type="body" sz="quarter" idx="4294967295"/>
          </p:nvPr>
        </p:nvSpPr>
        <p:spPr>
          <a:xfrm>
            <a:off x="532435" y="1355440"/>
            <a:ext cx="3905250" cy="769708"/>
          </a:xfrm>
          <a:prstGeom prst="rect">
            <a:avLst/>
          </a:prstGeom>
        </p:spPr>
        <p:txBody>
          <a:bodyPr/>
          <a:lstStyle/>
          <a:p>
            <a:pPr>
              <a:buFont typeface="Arial"/>
              <a:buChar char="•"/>
            </a:pPr>
            <a:r>
              <a:rPr lang="ru-RU" sz="2000" b="0" dirty="0" smtClean="0"/>
              <a:t>Двойной </a:t>
            </a:r>
            <a:r>
              <a:rPr lang="ru-RU" sz="2000" b="0" dirty="0" err="1" smtClean="0"/>
              <a:t>аплинк</a:t>
            </a:r>
            <a:r>
              <a:rPr lang="en-US" sz="2000" b="0" dirty="0" smtClean="0"/>
              <a:t>*</a:t>
            </a:r>
            <a:endParaRPr lang="en-US" sz="2000" b="0" dirty="0"/>
          </a:p>
          <a:p>
            <a:pPr>
              <a:buFont typeface="Arial"/>
              <a:buChar char="•"/>
            </a:pPr>
            <a:r>
              <a:rPr lang="ru-RU" sz="2000" b="0" dirty="0" smtClean="0"/>
              <a:t>Поддержка </a:t>
            </a:r>
            <a:r>
              <a:rPr lang="en-US" sz="2000" b="0" dirty="0" smtClean="0"/>
              <a:t>4G*</a:t>
            </a:r>
            <a:endParaRPr lang="en-US" sz="2000" b="0" dirty="0"/>
          </a:p>
          <a:p>
            <a:pPr>
              <a:buFont typeface="Arial"/>
              <a:buChar char="•"/>
            </a:pPr>
            <a:endParaRPr lang="en-US" sz="2000" b="0" dirty="0"/>
          </a:p>
        </p:txBody>
      </p:sp>
      <p:sp>
        <p:nvSpPr>
          <p:cNvPr id="15" name="Text Placeholder 14"/>
          <p:cNvSpPr>
            <a:spLocks noGrp="1"/>
          </p:cNvSpPr>
          <p:nvPr>
            <p:ph type="body" sz="quarter" idx="4294967295"/>
          </p:nvPr>
        </p:nvSpPr>
        <p:spPr>
          <a:xfrm>
            <a:off x="4911208" y="1352798"/>
            <a:ext cx="3911600" cy="923227"/>
          </a:xfrm>
          <a:prstGeom prst="rect">
            <a:avLst/>
          </a:prstGeom>
        </p:spPr>
        <p:txBody>
          <a:bodyPr/>
          <a:lstStyle/>
          <a:p>
            <a:pPr>
              <a:buFont typeface="Arial"/>
              <a:buChar char="•"/>
            </a:pPr>
            <a:r>
              <a:rPr lang="en-US" sz="2000" b="0" dirty="0" smtClean="0"/>
              <a:t>VPN</a:t>
            </a:r>
            <a:endParaRPr lang="en-US" sz="2000" b="0" dirty="0"/>
          </a:p>
          <a:p>
            <a:pPr>
              <a:buFont typeface="Arial"/>
              <a:buChar char="•"/>
            </a:pPr>
            <a:r>
              <a:rPr lang="en-US" sz="2000" b="0" dirty="0"/>
              <a:t>100% </a:t>
            </a:r>
            <a:r>
              <a:rPr lang="ru-RU" sz="2000" b="0" dirty="0" smtClean="0"/>
              <a:t>выживаемость</a:t>
            </a:r>
            <a:endParaRPr lang="en-US" sz="2000" b="0" dirty="0"/>
          </a:p>
          <a:p>
            <a:pPr>
              <a:buFont typeface="Arial"/>
              <a:buChar char="•"/>
            </a:pPr>
            <a:endParaRPr lang="en-US" sz="2000" b="0" dirty="0"/>
          </a:p>
        </p:txBody>
      </p:sp>
      <p:grpSp>
        <p:nvGrpSpPr>
          <p:cNvPr id="12" name="Group 11"/>
          <p:cNvGrpSpPr/>
          <p:nvPr/>
        </p:nvGrpSpPr>
        <p:grpSpPr>
          <a:xfrm>
            <a:off x="532436" y="2320226"/>
            <a:ext cx="7940921" cy="3921299"/>
            <a:chOff x="399327" y="1793765"/>
            <a:chExt cx="5955691" cy="2940975"/>
          </a:xfrm>
        </p:grpSpPr>
        <p:grpSp>
          <p:nvGrpSpPr>
            <p:cNvPr id="4" name="Group 3"/>
            <p:cNvGrpSpPr/>
            <p:nvPr/>
          </p:nvGrpSpPr>
          <p:grpSpPr>
            <a:xfrm>
              <a:off x="399327" y="1793765"/>
              <a:ext cx="1418631" cy="2938371"/>
              <a:chOff x="-1408222" y="1478118"/>
              <a:chExt cx="1418631" cy="2938371"/>
            </a:xfrm>
          </p:grpSpPr>
          <p:grpSp>
            <p:nvGrpSpPr>
              <p:cNvPr id="115" name="Group 114"/>
              <p:cNvGrpSpPr/>
              <p:nvPr/>
            </p:nvGrpSpPr>
            <p:grpSpPr>
              <a:xfrm>
                <a:off x="-1408222" y="1478118"/>
                <a:ext cx="1418631" cy="2938371"/>
                <a:chOff x="1613901" y="2031178"/>
                <a:chExt cx="1311102" cy="2640495"/>
              </a:xfrm>
            </p:grpSpPr>
            <p:sp>
              <p:nvSpPr>
                <p:cNvPr id="116" name="Rectangle 115"/>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117" name="Group 116"/>
                <p:cNvGrpSpPr/>
                <p:nvPr/>
              </p:nvGrpSpPr>
              <p:grpSpPr>
                <a:xfrm rot="5400000">
                  <a:off x="995529" y="2649550"/>
                  <a:ext cx="2547846" cy="1311102"/>
                  <a:chOff x="-1" y="1739180"/>
                  <a:chExt cx="3753281" cy="844910"/>
                </a:xfrm>
              </p:grpSpPr>
              <p:sp>
                <p:nvSpPr>
                  <p:cNvPr id="118" name="Rectangle 117"/>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19" name="Rectangle 118"/>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39" name="Rectangle 138"/>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40" name="Rectangle 139"/>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41" name="Isosceles Triangle 140"/>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42" name="Chevron 141"/>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50" name="Chevron 149"/>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84" name="TextBox 83"/>
              <p:cNvSpPr txBox="1"/>
              <p:nvPr/>
            </p:nvSpPr>
            <p:spPr>
              <a:xfrm>
                <a:off x="-1321790" y="1810077"/>
                <a:ext cx="1245774" cy="192409"/>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Бюджетное решение</a:t>
                </a:r>
                <a:endParaRPr lang="en-US" sz="1067" b="1" i="1" dirty="0">
                  <a:solidFill>
                    <a:schemeClr val="bg2">
                      <a:lumMod val="25000"/>
                    </a:schemeClr>
                  </a:solidFill>
                  <a:latin typeface="Arial" pitchFamily="34" charset="0"/>
                  <a:cs typeface="Arial" pitchFamily="34" charset="0"/>
                </a:endParaRPr>
              </a:p>
            </p:txBody>
          </p:sp>
          <p:sp>
            <p:nvSpPr>
              <p:cNvPr id="85" name="Text Box 14"/>
              <p:cNvSpPr txBox="1">
                <a:spLocks noChangeArrowheads="1"/>
              </p:cNvSpPr>
              <p:nvPr/>
            </p:nvSpPr>
            <p:spPr bwMode="auto">
              <a:xfrm>
                <a:off x="-1292318" y="2580928"/>
                <a:ext cx="1186823" cy="153859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103</a:t>
                </a:r>
              </a:p>
              <a:p>
                <a:pPr algn="ctr"/>
                <a:r>
                  <a:rPr lang="en-US" sz="933" i="1" dirty="0">
                    <a:solidFill>
                      <a:schemeClr val="bg2">
                        <a:lumMod val="25000"/>
                      </a:schemeClr>
                    </a:solidFill>
                    <a:latin typeface="Arial" pitchFamily="34" charset="0"/>
                    <a:cs typeface="Arial" pitchFamily="34" charset="0"/>
                  </a:rPr>
                  <a:t>Dual radio 802.11n</a:t>
                </a:r>
              </a:p>
              <a:p>
                <a:pPr algn="ctr"/>
                <a:r>
                  <a:rPr lang="en-US" sz="933" i="1" dirty="0">
                    <a:solidFill>
                      <a:schemeClr val="bg2">
                        <a:lumMod val="25000"/>
                      </a:schemeClr>
                    </a:solidFill>
                    <a:latin typeface="Arial" pitchFamily="34" charset="0"/>
                    <a:cs typeface="Arial" pitchFamily="34" charset="0"/>
                  </a:rPr>
                  <a:t>2X2:2SS</a:t>
                </a:r>
              </a:p>
              <a:p>
                <a:pPr algn="ctr"/>
                <a:r>
                  <a:rPr lang="en-US" sz="933" i="1" dirty="0">
                    <a:solidFill>
                      <a:schemeClr val="bg2">
                        <a:lumMod val="25000"/>
                      </a:schemeClr>
                    </a:solidFill>
                    <a:latin typeface="Arial" pitchFamily="34" charset="0"/>
                    <a:cs typeface="Arial" pitchFamily="34" charset="0"/>
                  </a:rPr>
                  <a:t>300 Mbps</a:t>
                </a:r>
                <a:endParaRPr lang="en-US" sz="800" i="1" dirty="0">
                  <a:solidFill>
                    <a:schemeClr val="bg2">
                      <a:lumMod val="25000"/>
                    </a:schemeClr>
                  </a:solidFill>
                  <a:latin typeface="Arial" pitchFamily="34" charset="0"/>
                  <a:cs typeface="Arial" pitchFamily="34" charset="0"/>
                </a:endParaRPr>
              </a:p>
              <a:p>
                <a:pPr algn="ctr">
                  <a:spcBef>
                    <a:spcPts val="400"/>
                  </a:spcBef>
                </a:pPr>
                <a:endParaRPr lang="en-US" sz="933" b="1" dirty="0">
                  <a:solidFill>
                    <a:schemeClr val="bg1">
                      <a:lumMod val="50000"/>
                    </a:schemeClr>
                  </a:solidFill>
                  <a:latin typeface="Arial" pitchFamily="34" charset="0"/>
                  <a:cs typeface="Arial" pitchFamily="34" charset="0"/>
                </a:endParaRPr>
              </a:p>
              <a:p>
                <a:pPr algn="ctr">
                  <a:spcBef>
                    <a:spcPts val="400"/>
                  </a:spcBef>
                </a:pPr>
                <a:endParaRPr lang="en-US" sz="1400" b="1" dirty="0">
                  <a:latin typeface="Arial" pitchFamily="34" charset="0"/>
                  <a:cs typeface="Arial" pitchFamily="34" charset="0"/>
                </a:endParaRPr>
              </a:p>
              <a:p>
                <a:pPr algn="ctr">
                  <a:spcBef>
                    <a:spcPts val="400"/>
                  </a:spcBef>
                </a:pPr>
                <a:endParaRPr lang="en-US" sz="667" b="1" dirty="0">
                  <a:latin typeface="Arial" pitchFamily="34" charset="0"/>
                  <a:cs typeface="Arial" pitchFamily="34" charset="0"/>
                </a:endParaRPr>
              </a:p>
              <a:p>
                <a:pPr algn="ctr">
                  <a:spcBef>
                    <a:spcPts val="400"/>
                  </a:spcBef>
                </a:pPr>
                <a:r>
                  <a:rPr lang="en-US" sz="1400" b="1" dirty="0">
                    <a:latin typeface="Arial" pitchFamily="34" charset="0"/>
                    <a:cs typeface="Arial" pitchFamily="34" charset="0"/>
                  </a:rPr>
                  <a:t>Instant 3</a:t>
                </a:r>
              </a:p>
              <a:p>
                <a:pPr algn="ctr"/>
                <a:r>
                  <a:rPr lang="en-US" sz="933" i="1" dirty="0">
                    <a:solidFill>
                      <a:schemeClr val="bg2">
                        <a:lumMod val="25000"/>
                      </a:schemeClr>
                    </a:solidFill>
                    <a:latin typeface="Arial" pitchFamily="34" charset="0"/>
                    <a:cs typeface="Arial" pitchFamily="34" charset="0"/>
                  </a:rPr>
                  <a:t>Single radio 802.11n</a:t>
                </a:r>
              </a:p>
              <a:p>
                <a:pPr algn="ctr"/>
                <a:r>
                  <a:rPr lang="en-US" sz="933" i="1" dirty="0">
                    <a:solidFill>
                      <a:schemeClr val="bg2">
                        <a:lumMod val="25000"/>
                      </a:schemeClr>
                    </a:solidFill>
                    <a:latin typeface="Arial" pitchFamily="34" charset="0"/>
                    <a:cs typeface="Arial" pitchFamily="34" charset="0"/>
                  </a:rPr>
                  <a:t>2X2:2SS</a:t>
                </a:r>
              </a:p>
              <a:p>
                <a:pPr algn="ctr"/>
                <a:r>
                  <a:rPr lang="en-US" sz="933" i="1" dirty="0">
                    <a:solidFill>
                      <a:schemeClr val="bg2">
                        <a:lumMod val="25000"/>
                      </a:schemeClr>
                    </a:solidFill>
                    <a:latin typeface="Arial" pitchFamily="34" charset="0"/>
                    <a:cs typeface="Arial" pitchFamily="34" charset="0"/>
                  </a:rPr>
                  <a:t>300 Mbps</a:t>
                </a:r>
                <a:endParaRPr lang="en-US" sz="900" dirty="0">
                  <a:solidFill>
                    <a:schemeClr val="bg2">
                      <a:lumMod val="25000"/>
                    </a:schemeClr>
                  </a:solidFill>
                  <a:latin typeface="Arial" pitchFamily="34" charset="0"/>
                  <a:cs typeface="Arial" pitchFamily="34" charset="0"/>
                </a:endParaRPr>
              </a:p>
            </p:txBody>
          </p:sp>
          <p:pic>
            <p:nvPicPr>
              <p:cNvPr id="8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44067" y="2152852"/>
                <a:ext cx="490321" cy="490322"/>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7" name="Picture 86" descr="RAP_3_Hero_Righ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973" y="3096598"/>
                <a:ext cx="362132" cy="520667"/>
              </a:xfrm>
              <a:prstGeom prst="rect">
                <a:avLst/>
              </a:prstGeom>
              <a:effectLst>
                <a:outerShdw blurRad="50800" dist="38100" dir="8100000" algn="tr" rotWithShape="0">
                  <a:prstClr val="black">
                    <a:alpha val="40000"/>
                  </a:prstClr>
                </a:outerShdw>
              </a:effectLst>
            </p:spPr>
          </p:pic>
        </p:grpSp>
        <p:grpSp>
          <p:nvGrpSpPr>
            <p:cNvPr id="9" name="Group 8"/>
            <p:cNvGrpSpPr/>
            <p:nvPr/>
          </p:nvGrpSpPr>
          <p:grpSpPr>
            <a:xfrm>
              <a:off x="1911680" y="1793766"/>
              <a:ext cx="1418631" cy="2938371"/>
              <a:chOff x="1203" y="1803983"/>
              <a:chExt cx="1418631" cy="2938371"/>
            </a:xfrm>
          </p:grpSpPr>
          <p:grpSp>
            <p:nvGrpSpPr>
              <p:cNvPr id="162" name="Group 161"/>
              <p:cNvGrpSpPr/>
              <p:nvPr/>
            </p:nvGrpSpPr>
            <p:grpSpPr>
              <a:xfrm>
                <a:off x="1203" y="1803983"/>
                <a:ext cx="1418631" cy="2938371"/>
                <a:chOff x="-1408222" y="1478118"/>
                <a:chExt cx="1418631" cy="2938371"/>
              </a:xfrm>
            </p:grpSpPr>
            <p:grpSp>
              <p:nvGrpSpPr>
                <p:cNvPr id="163" name="Group 162"/>
                <p:cNvGrpSpPr/>
                <p:nvPr/>
              </p:nvGrpSpPr>
              <p:grpSpPr>
                <a:xfrm>
                  <a:off x="-1408222" y="1478118"/>
                  <a:ext cx="1418631" cy="2938371"/>
                  <a:chOff x="1613901" y="2031178"/>
                  <a:chExt cx="1311102" cy="2640495"/>
                </a:xfrm>
              </p:grpSpPr>
              <p:sp>
                <p:nvSpPr>
                  <p:cNvPr id="168" name="Rectangle 167"/>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169" name="Group 168"/>
                  <p:cNvGrpSpPr/>
                  <p:nvPr/>
                </p:nvGrpSpPr>
                <p:grpSpPr>
                  <a:xfrm rot="5400000">
                    <a:off x="995529" y="2649550"/>
                    <a:ext cx="2547846" cy="1311102"/>
                    <a:chOff x="-1" y="1739180"/>
                    <a:chExt cx="3753281" cy="844910"/>
                  </a:xfrm>
                </p:grpSpPr>
                <p:sp>
                  <p:nvSpPr>
                    <p:cNvPr id="170" name="Rectangle 169"/>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1" name="Rectangle 170"/>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72" name="Rectangle 171"/>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3" name="Rectangle 172"/>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4" name="Isosceles Triangle 173"/>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175" name="Chevron 174"/>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176" name="Chevron 175"/>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164" name="TextBox 163"/>
                <p:cNvSpPr txBox="1"/>
                <p:nvPr/>
              </p:nvSpPr>
              <p:spPr>
                <a:xfrm>
                  <a:off x="-1318179" y="1810077"/>
                  <a:ext cx="1238561" cy="192409"/>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Популярное решение</a:t>
                  </a:r>
                  <a:endParaRPr lang="en-US" sz="1067" b="1" i="1" dirty="0">
                    <a:solidFill>
                      <a:schemeClr val="bg2">
                        <a:lumMod val="25000"/>
                      </a:schemeClr>
                    </a:solidFill>
                    <a:latin typeface="Arial" pitchFamily="34" charset="0"/>
                    <a:cs typeface="Arial" pitchFamily="34" charset="0"/>
                  </a:endParaRPr>
                </a:p>
              </p:txBody>
            </p:sp>
            <p:sp>
              <p:nvSpPr>
                <p:cNvPr id="165" name="Text Box 14"/>
                <p:cNvSpPr txBox="1">
                  <a:spLocks noChangeArrowheads="1"/>
                </p:cNvSpPr>
                <p:nvPr/>
              </p:nvSpPr>
              <p:spPr bwMode="auto">
                <a:xfrm>
                  <a:off x="-1292318" y="2586789"/>
                  <a:ext cx="1186823" cy="160784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114/115</a:t>
                  </a:r>
                </a:p>
                <a:p>
                  <a:pPr algn="ctr"/>
                  <a:r>
                    <a:rPr lang="en-US" sz="933" i="1" dirty="0">
                      <a:solidFill>
                        <a:schemeClr val="bg2">
                          <a:lumMod val="25000"/>
                        </a:schemeClr>
                      </a:solidFill>
                      <a:latin typeface="Arial" pitchFamily="34" charset="0"/>
                      <a:cs typeface="Arial" pitchFamily="34" charset="0"/>
                    </a:rPr>
                    <a:t>Dual radio 802.11n</a:t>
                  </a: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450 Mbps</a:t>
                  </a:r>
                  <a:endParaRPr lang="en-US" sz="800" i="1" dirty="0">
                    <a:solidFill>
                      <a:schemeClr val="bg2">
                        <a:lumMod val="25000"/>
                      </a:schemeClr>
                    </a:solidFill>
                    <a:latin typeface="Arial" pitchFamily="34" charset="0"/>
                    <a:cs typeface="Arial" pitchFamily="34" charset="0"/>
                  </a:endParaRPr>
                </a:p>
                <a:p>
                  <a:pPr algn="ctr">
                    <a:spcBef>
                      <a:spcPts val="400"/>
                    </a:spcBef>
                  </a:pPr>
                  <a:endParaRPr lang="en-US" sz="933" b="1" dirty="0">
                    <a:solidFill>
                      <a:schemeClr val="bg1">
                        <a:lumMod val="50000"/>
                      </a:schemeClr>
                    </a:solidFill>
                    <a:latin typeface="Arial" pitchFamily="34" charset="0"/>
                    <a:cs typeface="Arial" pitchFamily="34" charset="0"/>
                  </a:endParaRPr>
                </a:p>
                <a:p>
                  <a:pPr algn="ctr">
                    <a:spcBef>
                      <a:spcPts val="400"/>
                    </a:spcBef>
                  </a:pPr>
                  <a:endParaRPr lang="en-US" b="1" dirty="0">
                    <a:latin typeface="Arial" pitchFamily="34" charset="0"/>
                    <a:cs typeface="Arial" pitchFamily="34" charset="0"/>
                  </a:endParaRPr>
                </a:p>
                <a:p>
                  <a:pPr algn="ctr">
                    <a:spcBef>
                      <a:spcPts val="400"/>
                    </a:spcBef>
                  </a:pPr>
                  <a:endParaRPr lang="en-US" sz="667" b="1" dirty="0">
                    <a:latin typeface="Arial" pitchFamily="34" charset="0"/>
                    <a:cs typeface="Arial" pitchFamily="34" charset="0"/>
                  </a:endParaRPr>
                </a:p>
                <a:p>
                  <a:pPr algn="ctr">
                    <a:spcBef>
                      <a:spcPts val="400"/>
                    </a:spcBef>
                  </a:pPr>
                  <a:r>
                    <a:rPr lang="en-US" sz="1400" b="1" dirty="0">
                      <a:latin typeface="Arial" pitchFamily="34" charset="0"/>
                      <a:cs typeface="Arial" pitchFamily="34" charset="0"/>
                    </a:rPr>
                    <a:t>Instant 108/109</a:t>
                  </a:r>
                </a:p>
                <a:p>
                  <a:pPr algn="ctr"/>
                  <a:r>
                    <a:rPr lang="en-US" sz="933" i="1" dirty="0">
                      <a:solidFill>
                        <a:schemeClr val="bg2">
                          <a:lumMod val="25000"/>
                        </a:schemeClr>
                      </a:solidFill>
                      <a:latin typeface="Arial" pitchFamily="34" charset="0"/>
                      <a:cs typeface="Arial" pitchFamily="34" charset="0"/>
                    </a:rPr>
                    <a:t>Dual radio 802.11n</a:t>
                  </a:r>
                </a:p>
                <a:p>
                  <a:pPr algn="ctr"/>
                  <a:r>
                    <a:rPr lang="en-US" sz="933" i="1" dirty="0">
                      <a:solidFill>
                        <a:schemeClr val="bg2">
                          <a:lumMod val="25000"/>
                        </a:schemeClr>
                      </a:solidFill>
                      <a:latin typeface="Arial" pitchFamily="34" charset="0"/>
                      <a:cs typeface="Arial" pitchFamily="34" charset="0"/>
                    </a:rPr>
                    <a:t>2X2:2SS</a:t>
                  </a:r>
                </a:p>
                <a:p>
                  <a:pPr algn="ctr"/>
                  <a:r>
                    <a:rPr lang="en-US" sz="933" i="1" dirty="0">
                      <a:solidFill>
                        <a:schemeClr val="bg2">
                          <a:lumMod val="25000"/>
                        </a:schemeClr>
                      </a:solidFill>
                      <a:latin typeface="Arial" pitchFamily="34" charset="0"/>
                      <a:cs typeface="Arial" pitchFamily="34" charset="0"/>
                    </a:rPr>
                    <a:t>300 Mbps</a:t>
                  </a:r>
                  <a:endParaRPr lang="en-US" sz="900" dirty="0">
                    <a:solidFill>
                      <a:schemeClr val="bg2">
                        <a:lumMod val="25000"/>
                      </a:schemeClr>
                    </a:solidFill>
                    <a:latin typeface="Arial" pitchFamily="34" charset="0"/>
                    <a:cs typeface="Arial" pitchFamily="34" charset="0"/>
                  </a:endParaRPr>
                </a:p>
              </p:txBody>
            </p:sp>
            <p:pic>
              <p:nvPicPr>
                <p:cNvPr id="16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44067" y="2152852"/>
                  <a:ext cx="490321" cy="490322"/>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61" name="Picture 1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281" y="3443203"/>
                <a:ext cx="442474" cy="532811"/>
              </a:xfrm>
              <a:prstGeom prst="roundRect">
                <a:avLst>
                  <a:gd name="adj" fmla="val 39989"/>
                </a:avLst>
              </a:prstGeom>
              <a:effectLst/>
            </p:spPr>
          </p:pic>
        </p:grpSp>
        <p:grpSp>
          <p:nvGrpSpPr>
            <p:cNvPr id="203" name="Group 202"/>
            <p:cNvGrpSpPr/>
            <p:nvPr/>
          </p:nvGrpSpPr>
          <p:grpSpPr>
            <a:xfrm>
              <a:off x="3424033" y="1796369"/>
              <a:ext cx="1418631" cy="2938371"/>
              <a:chOff x="-1408222" y="1478118"/>
              <a:chExt cx="1418631" cy="2938371"/>
            </a:xfrm>
          </p:grpSpPr>
          <p:grpSp>
            <p:nvGrpSpPr>
              <p:cNvPr id="204" name="Group 203"/>
              <p:cNvGrpSpPr/>
              <p:nvPr/>
            </p:nvGrpSpPr>
            <p:grpSpPr>
              <a:xfrm>
                <a:off x="-1408222" y="1478118"/>
                <a:ext cx="1418631" cy="2938371"/>
                <a:chOff x="1613901" y="2031178"/>
                <a:chExt cx="1311102" cy="2640495"/>
              </a:xfrm>
            </p:grpSpPr>
            <p:sp>
              <p:nvSpPr>
                <p:cNvPr id="209" name="Rectangle 208"/>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210" name="Group 209"/>
                <p:cNvGrpSpPr/>
                <p:nvPr/>
              </p:nvGrpSpPr>
              <p:grpSpPr>
                <a:xfrm rot="5400000">
                  <a:off x="995529" y="2649550"/>
                  <a:ext cx="2547846" cy="1311102"/>
                  <a:chOff x="-1" y="1739180"/>
                  <a:chExt cx="3753281" cy="844910"/>
                </a:xfrm>
              </p:grpSpPr>
              <p:sp>
                <p:nvSpPr>
                  <p:cNvPr id="211" name="Rectangle 210"/>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2" name="Rectangle 211"/>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13" name="Rectangle 212"/>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4" name="Rectangle 213"/>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5" name="Isosceles Triangle 214"/>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16" name="Chevron 215"/>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17" name="Chevron 216"/>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205" name="TextBox 204"/>
              <p:cNvSpPr txBox="1"/>
              <p:nvPr/>
            </p:nvSpPr>
            <p:spPr>
              <a:xfrm>
                <a:off x="-1348835" y="1810077"/>
                <a:ext cx="1299875" cy="315567"/>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Высочайшая</a:t>
                </a:r>
              </a:p>
              <a:p>
                <a:pPr algn="ctr"/>
                <a:r>
                  <a:rPr lang="ru-RU" sz="1067" b="1" i="1" dirty="0" smtClean="0">
                    <a:solidFill>
                      <a:schemeClr val="bg2">
                        <a:lumMod val="25000"/>
                      </a:schemeClr>
                    </a:solidFill>
                    <a:latin typeface="Arial" pitchFamily="34" charset="0"/>
                    <a:cs typeface="Arial" pitchFamily="34" charset="0"/>
                  </a:rPr>
                  <a:t>производительность</a:t>
                </a:r>
                <a:endParaRPr lang="en-US" sz="1067" b="1" i="1" dirty="0">
                  <a:solidFill>
                    <a:schemeClr val="bg2">
                      <a:lumMod val="25000"/>
                    </a:schemeClr>
                  </a:solidFill>
                  <a:latin typeface="Arial" pitchFamily="34" charset="0"/>
                  <a:cs typeface="Arial" pitchFamily="34" charset="0"/>
                </a:endParaRPr>
              </a:p>
            </p:txBody>
          </p:sp>
          <p:sp>
            <p:nvSpPr>
              <p:cNvPr id="206" name="Text Box 14"/>
              <p:cNvSpPr txBox="1">
                <a:spLocks noChangeArrowheads="1"/>
              </p:cNvSpPr>
              <p:nvPr/>
            </p:nvSpPr>
            <p:spPr bwMode="auto">
              <a:xfrm>
                <a:off x="-1292318" y="2586789"/>
                <a:ext cx="1186823" cy="160010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224/225</a:t>
                </a:r>
              </a:p>
              <a:p>
                <a:pPr algn="ctr"/>
                <a:r>
                  <a:rPr lang="en-US" sz="933" i="1" dirty="0">
                    <a:solidFill>
                      <a:schemeClr val="bg2">
                        <a:lumMod val="25000"/>
                      </a:schemeClr>
                    </a:solidFill>
                    <a:latin typeface="Arial" pitchFamily="34" charset="0"/>
                    <a:cs typeface="Arial" pitchFamily="34" charset="0"/>
                  </a:rPr>
                  <a:t>Dual radio 802.11ac</a:t>
                </a: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1.3 </a:t>
                </a:r>
                <a:r>
                  <a:rPr lang="en-US" sz="933" i="1" dirty="0" err="1">
                    <a:solidFill>
                      <a:schemeClr val="bg2">
                        <a:lumMod val="25000"/>
                      </a:schemeClr>
                    </a:solidFill>
                    <a:latin typeface="Arial" pitchFamily="34" charset="0"/>
                    <a:cs typeface="Arial" pitchFamily="34" charset="0"/>
                  </a:rPr>
                  <a:t>Gbps</a:t>
                </a:r>
                <a:endParaRPr lang="en-US" sz="800" i="1" dirty="0">
                  <a:solidFill>
                    <a:schemeClr val="bg2">
                      <a:lumMod val="25000"/>
                    </a:schemeClr>
                  </a:solidFill>
                  <a:latin typeface="Arial" pitchFamily="34" charset="0"/>
                  <a:cs typeface="Arial" pitchFamily="34" charset="0"/>
                </a:endParaRPr>
              </a:p>
              <a:p>
                <a:pPr algn="ctr">
                  <a:spcBef>
                    <a:spcPts val="400"/>
                  </a:spcBef>
                </a:pPr>
                <a:endParaRPr lang="en-US" sz="933" b="1" dirty="0">
                  <a:solidFill>
                    <a:schemeClr val="bg1">
                      <a:lumMod val="50000"/>
                    </a:schemeClr>
                  </a:solidFill>
                  <a:latin typeface="Arial" pitchFamily="34" charset="0"/>
                  <a:cs typeface="Arial" pitchFamily="34" charset="0"/>
                </a:endParaRPr>
              </a:p>
              <a:p>
                <a:pPr algn="ctr">
                  <a:spcBef>
                    <a:spcPts val="400"/>
                  </a:spcBef>
                </a:pPr>
                <a:endParaRPr lang="en-US" b="1" dirty="0">
                  <a:latin typeface="Arial" pitchFamily="34" charset="0"/>
                  <a:cs typeface="Arial" pitchFamily="34" charset="0"/>
                </a:endParaRPr>
              </a:p>
              <a:p>
                <a:pPr algn="ctr">
                  <a:spcBef>
                    <a:spcPts val="400"/>
                  </a:spcBef>
                </a:pPr>
                <a:endParaRPr lang="en-US" sz="800" b="1" dirty="0">
                  <a:latin typeface="Arial" pitchFamily="34" charset="0"/>
                  <a:cs typeface="Arial" pitchFamily="34" charset="0"/>
                </a:endParaRPr>
              </a:p>
              <a:p>
                <a:pPr algn="ctr">
                  <a:spcBef>
                    <a:spcPts val="400"/>
                  </a:spcBef>
                </a:pPr>
                <a:r>
                  <a:rPr lang="en-US" sz="1400" b="1" dirty="0">
                    <a:latin typeface="Arial" pitchFamily="34" charset="0"/>
                    <a:cs typeface="Arial" pitchFamily="34" charset="0"/>
                  </a:rPr>
                  <a:t>Instant 155</a:t>
                </a:r>
              </a:p>
              <a:p>
                <a:pPr algn="ctr"/>
                <a:r>
                  <a:rPr lang="en-US" sz="933" i="1" dirty="0">
                    <a:solidFill>
                      <a:schemeClr val="bg2">
                        <a:lumMod val="25000"/>
                      </a:schemeClr>
                    </a:solidFill>
                    <a:latin typeface="Arial" pitchFamily="34" charset="0"/>
                    <a:cs typeface="Arial" pitchFamily="34" charset="0"/>
                  </a:rPr>
                  <a:t>Dual radio 802.11n</a:t>
                </a: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450 Mbps</a:t>
                </a:r>
                <a:endParaRPr lang="en-US" sz="900" dirty="0">
                  <a:solidFill>
                    <a:schemeClr val="bg2">
                      <a:lumMod val="25000"/>
                    </a:schemeClr>
                  </a:solidFill>
                  <a:latin typeface="Arial" pitchFamily="34" charset="0"/>
                  <a:cs typeface="Arial" pitchFamily="34" charset="0"/>
                </a:endParaRPr>
              </a:p>
            </p:txBody>
          </p:sp>
          <p:pic>
            <p:nvPicPr>
              <p:cNvPr id="207"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944067" y="2152852"/>
                <a:ext cx="490321" cy="490321"/>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8" name="Picture 20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0051" y="3131933"/>
                <a:ext cx="501569" cy="501569"/>
              </a:xfrm>
              <a:prstGeom prst="rect">
                <a:avLst/>
              </a:prstGeom>
              <a:effectLst>
                <a:outerShdw blurRad="50800" dist="38100" dir="8100000" algn="tr" rotWithShape="0">
                  <a:prstClr val="black">
                    <a:alpha val="40000"/>
                  </a:prstClr>
                </a:outerShdw>
              </a:effectLst>
            </p:spPr>
          </p:pic>
        </p:grpSp>
        <p:grpSp>
          <p:nvGrpSpPr>
            <p:cNvPr id="11" name="Group 10"/>
            <p:cNvGrpSpPr/>
            <p:nvPr/>
          </p:nvGrpSpPr>
          <p:grpSpPr>
            <a:xfrm>
              <a:off x="4936387" y="1793766"/>
              <a:ext cx="1418631" cy="2938371"/>
              <a:chOff x="4303602" y="1375017"/>
              <a:chExt cx="1418631" cy="2938371"/>
            </a:xfrm>
          </p:grpSpPr>
          <p:grpSp>
            <p:nvGrpSpPr>
              <p:cNvPr id="219" name="Group 218"/>
              <p:cNvGrpSpPr/>
              <p:nvPr/>
            </p:nvGrpSpPr>
            <p:grpSpPr>
              <a:xfrm>
                <a:off x="4303602" y="1375017"/>
                <a:ext cx="1418631" cy="2938371"/>
                <a:chOff x="1613901" y="2031178"/>
                <a:chExt cx="1311102" cy="2640495"/>
              </a:xfrm>
            </p:grpSpPr>
            <p:sp>
              <p:nvSpPr>
                <p:cNvPr id="224" name="Rectangle 223"/>
                <p:cNvSpPr/>
                <p:nvPr/>
              </p:nvSpPr>
              <p:spPr bwMode="auto">
                <a:xfrm>
                  <a:off x="1613901" y="4451176"/>
                  <a:ext cx="1311100" cy="220497"/>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1200" kern="0">
                    <a:solidFill>
                      <a:srgbClr val="000000"/>
                    </a:solidFill>
                    <a:ea typeface="ＭＳ Ｐゴシック" pitchFamily="34" charset="-128"/>
                  </a:endParaRPr>
                </a:p>
              </p:txBody>
            </p:sp>
            <p:grpSp>
              <p:nvGrpSpPr>
                <p:cNvPr id="225" name="Group 224"/>
                <p:cNvGrpSpPr/>
                <p:nvPr/>
              </p:nvGrpSpPr>
              <p:grpSpPr>
                <a:xfrm rot="5400000">
                  <a:off x="995529" y="2649550"/>
                  <a:ext cx="2547846" cy="1311102"/>
                  <a:chOff x="-1" y="1739180"/>
                  <a:chExt cx="3753281" cy="844910"/>
                </a:xfrm>
              </p:grpSpPr>
              <p:sp>
                <p:nvSpPr>
                  <p:cNvPr id="226" name="Rectangle 225"/>
                  <p:cNvSpPr/>
                  <p:nvPr/>
                </p:nvSpPr>
                <p:spPr bwMode="auto">
                  <a:xfrm>
                    <a:off x="398445" y="1739180"/>
                    <a:ext cx="3354835" cy="844910"/>
                  </a:xfrm>
                  <a:prstGeom prst="rect">
                    <a:avLst/>
                  </a:prstGeom>
                  <a:gradFill>
                    <a:gsLst>
                      <a:gs pos="0">
                        <a:schemeClr val="accent1">
                          <a:lumMod val="20000"/>
                          <a:lumOff val="80000"/>
                        </a:schemeClr>
                      </a:gs>
                      <a:gs pos="100000">
                        <a:schemeClr val="accent1">
                          <a:lumMod val="75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27" name="Rectangle 226"/>
                  <p:cNvSpPr/>
                  <p:nvPr/>
                </p:nvSpPr>
                <p:spPr bwMode="auto">
                  <a:xfrm>
                    <a:off x="398445" y="1781607"/>
                    <a:ext cx="3248334" cy="760056"/>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28" name="Rectangle 227"/>
                  <p:cNvSpPr/>
                  <p:nvPr/>
                </p:nvSpPr>
                <p:spPr bwMode="auto">
                  <a:xfrm>
                    <a:off x="321634" y="1739180"/>
                    <a:ext cx="82886" cy="84491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29" name="Rectangle 228"/>
                  <p:cNvSpPr/>
                  <p:nvPr/>
                </p:nvSpPr>
                <p:spPr bwMode="auto">
                  <a:xfrm>
                    <a:off x="0" y="1739181"/>
                    <a:ext cx="321633" cy="844909"/>
                  </a:xfrm>
                  <a:prstGeom prst="rect">
                    <a:avLst/>
                  </a:prstGeom>
                  <a:gradFill flip="none" rotWithShape="1">
                    <a:gsLst>
                      <a:gs pos="0">
                        <a:schemeClr val="accent1">
                          <a:lumMod val="20000"/>
                          <a:lumOff val="80000"/>
                        </a:schemeClr>
                      </a:gs>
                      <a:gs pos="100000">
                        <a:schemeClr val="accent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30" name="Isosceles Triangle 229"/>
                  <p:cNvSpPr/>
                  <p:nvPr/>
                </p:nvSpPr>
                <p:spPr bwMode="auto">
                  <a:xfrm rot="5400000">
                    <a:off x="299663" y="2121356"/>
                    <a:ext cx="263419" cy="80558"/>
                  </a:xfrm>
                  <a:prstGeom prst="triangl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endParaRPr lang="en-US" sz="2400" kern="0">
                      <a:solidFill>
                        <a:srgbClr val="000000"/>
                      </a:solidFill>
                      <a:ea typeface="ＭＳ Ｐゴシック" pitchFamily="34" charset="-128"/>
                    </a:endParaRPr>
                  </a:p>
                </p:txBody>
              </p:sp>
              <p:sp>
                <p:nvSpPr>
                  <p:cNvPr id="231" name="Chevron 230"/>
                  <p:cNvSpPr/>
                  <p:nvPr/>
                </p:nvSpPr>
                <p:spPr bwMode="auto">
                  <a:xfrm>
                    <a:off x="-1"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sp>
                <p:nvSpPr>
                  <p:cNvPr id="232" name="Chevron 231"/>
                  <p:cNvSpPr/>
                  <p:nvPr/>
                </p:nvSpPr>
                <p:spPr bwMode="auto">
                  <a:xfrm>
                    <a:off x="148956" y="2008015"/>
                    <a:ext cx="175926" cy="307240"/>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hangingPunct="0">
                      <a:defRPr/>
                    </a:pPr>
                    <a:endParaRPr lang="en-US" sz="2400" kern="0">
                      <a:solidFill>
                        <a:srgbClr val="000000"/>
                      </a:solidFill>
                      <a:ea typeface="ＭＳ Ｐゴシック" pitchFamily="34" charset="-128"/>
                    </a:endParaRPr>
                  </a:p>
                </p:txBody>
              </p:sp>
            </p:grpSp>
          </p:grpSp>
          <p:sp>
            <p:nvSpPr>
              <p:cNvPr id="220" name="TextBox 219"/>
              <p:cNvSpPr txBox="1"/>
              <p:nvPr/>
            </p:nvSpPr>
            <p:spPr>
              <a:xfrm>
                <a:off x="4430317" y="1706976"/>
                <a:ext cx="1165223" cy="192409"/>
              </a:xfrm>
              <a:prstGeom prst="rect">
                <a:avLst/>
              </a:prstGeom>
              <a:noFill/>
            </p:spPr>
            <p:txBody>
              <a:bodyPr wrap="none" rtlCol="0">
                <a:spAutoFit/>
              </a:bodyPr>
              <a:lstStyle/>
              <a:p>
                <a:pPr algn="ctr"/>
                <a:r>
                  <a:rPr lang="ru-RU" sz="1067" b="1" i="1" dirty="0" smtClean="0">
                    <a:solidFill>
                      <a:schemeClr val="bg2">
                        <a:lumMod val="25000"/>
                      </a:schemeClr>
                    </a:solidFill>
                    <a:latin typeface="Arial" pitchFamily="34" charset="0"/>
                    <a:cs typeface="Arial" pitchFamily="34" charset="0"/>
                  </a:rPr>
                  <a:t>Внешнее покрытие</a:t>
                </a:r>
                <a:endParaRPr lang="en-US" sz="1067" b="1" i="1" dirty="0">
                  <a:solidFill>
                    <a:schemeClr val="bg2">
                      <a:lumMod val="25000"/>
                    </a:schemeClr>
                  </a:solidFill>
                  <a:latin typeface="Arial" pitchFamily="34" charset="0"/>
                  <a:cs typeface="Arial" pitchFamily="34" charset="0"/>
                </a:endParaRPr>
              </a:p>
            </p:txBody>
          </p:sp>
          <p:sp>
            <p:nvSpPr>
              <p:cNvPr id="221" name="Text Box 14"/>
              <p:cNvSpPr txBox="1">
                <a:spLocks noChangeArrowheads="1"/>
              </p:cNvSpPr>
              <p:nvPr/>
            </p:nvSpPr>
            <p:spPr bwMode="auto">
              <a:xfrm>
                <a:off x="4419506" y="2639564"/>
                <a:ext cx="1186823" cy="55385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b="1" dirty="0">
                    <a:latin typeface="Arial" pitchFamily="34" charset="0"/>
                    <a:cs typeface="Arial" pitchFamily="34" charset="0"/>
                  </a:rPr>
                  <a:t>Instant 274/275</a:t>
                </a:r>
              </a:p>
              <a:p>
                <a:pPr algn="ctr"/>
                <a:r>
                  <a:rPr lang="en-US" sz="933" i="1" dirty="0">
                    <a:solidFill>
                      <a:schemeClr val="bg2">
                        <a:lumMod val="25000"/>
                      </a:schemeClr>
                    </a:solidFill>
                    <a:latin typeface="Arial" pitchFamily="34" charset="0"/>
                    <a:cs typeface="Arial" pitchFamily="34" charset="0"/>
                  </a:rPr>
                  <a:t>Dual radio 802.11ac</a:t>
                </a:r>
              </a:p>
              <a:p>
                <a:pPr algn="ctr"/>
                <a:r>
                  <a:rPr lang="en-US" sz="933" i="1" dirty="0">
                    <a:solidFill>
                      <a:schemeClr val="bg2">
                        <a:lumMod val="25000"/>
                      </a:schemeClr>
                    </a:solidFill>
                    <a:latin typeface="Arial" pitchFamily="34" charset="0"/>
                    <a:cs typeface="Arial" pitchFamily="34" charset="0"/>
                  </a:rPr>
                  <a:t>3X3:3SS</a:t>
                </a:r>
              </a:p>
              <a:p>
                <a:pPr algn="ctr"/>
                <a:r>
                  <a:rPr lang="en-US" sz="933" i="1" dirty="0">
                    <a:solidFill>
                      <a:schemeClr val="bg2">
                        <a:lumMod val="25000"/>
                      </a:schemeClr>
                    </a:solidFill>
                    <a:latin typeface="Arial" pitchFamily="34" charset="0"/>
                    <a:cs typeface="Arial" pitchFamily="34" charset="0"/>
                  </a:rPr>
                  <a:t>1.3 </a:t>
                </a:r>
                <a:r>
                  <a:rPr lang="en-US" sz="933" i="1" dirty="0" err="1" smtClean="0">
                    <a:solidFill>
                      <a:schemeClr val="bg2">
                        <a:lumMod val="25000"/>
                      </a:schemeClr>
                    </a:solidFill>
                    <a:latin typeface="Arial" pitchFamily="34" charset="0"/>
                    <a:cs typeface="Arial" pitchFamily="34" charset="0"/>
                  </a:rPr>
                  <a:t>Gbps</a:t>
                </a:r>
                <a:endParaRPr lang="en-US" sz="933" i="1" dirty="0">
                  <a:solidFill>
                    <a:schemeClr val="bg2">
                      <a:lumMod val="25000"/>
                    </a:schemeClr>
                  </a:solidFill>
                  <a:latin typeface="Arial" pitchFamily="34" charset="0"/>
                  <a:cs typeface="Arial" pitchFamily="34" charset="0"/>
                </a:endParaRPr>
              </a:p>
            </p:txBody>
          </p:sp>
          <p:pic>
            <p:nvPicPr>
              <p:cNvPr id="222" name="Picture 2"/>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4686348" y="1943821"/>
                <a:ext cx="614737" cy="61473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sp>
        <p:nvSpPr>
          <p:cNvPr id="2" name="TextBox 1"/>
          <p:cNvSpPr txBox="1"/>
          <p:nvPr/>
        </p:nvSpPr>
        <p:spPr>
          <a:xfrm>
            <a:off x="534030" y="6130768"/>
            <a:ext cx="1553630" cy="246221"/>
          </a:xfrm>
          <a:prstGeom prst="rect">
            <a:avLst/>
          </a:prstGeom>
          <a:noFill/>
        </p:spPr>
        <p:txBody>
          <a:bodyPr wrap="none" rtlCol="0">
            <a:spAutoFit/>
          </a:bodyPr>
          <a:lstStyle/>
          <a:p>
            <a:r>
              <a:rPr lang="en-US" sz="1000" dirty="0" smtClean="0"/>
              <a:t>*</a:t>
            </a:r>
            <a:r>
              <a:rPr lang="ru-RU" sz="1000" dirty="0" smtClean="0"/>
              <a:t>для настольных точек</a:t>
            </a:r>
            <a:endParaRPr lang="en-US" sz="1000" dirty="0"/>
          </a:p>
        </p:txBody>
      </p:sp>
    </p:spTree>
    <p:extLst>
      <p:ext uri="{BB962C8B-B14F-4D97-AF65-F5344CB8AC3E}">
        <p14:creationId xmlns:p14="http://schemas.microsoft.com/office/powerpoint/2010/main" val="39016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Aruba </a:t>
            </a:r>
            <a:r>
              <a:rPr lang="en-US" dirty="0" smtClean="0"/>
              <a:t>Beacons</a:t>
            </a:r>
            <a:r>
              <a:rPr lang="ru-RU" dirty="0" smtClean="0"/>
              <a:t> для определения местоположения</a:t>
            </a:r>
            <a:endParaRPr lang="en-US" dirty="0"/>
          </a:p>
        </p:txBody>
      </p:sp>
      <p:grpSp>
        <p:nvGrpSpPr>
          <p:cNvPr id="23" name="Group 22"/>
          <p:cNvGrpSpPr/>
          <p:nvPr/>
        </p:nvGrpSpPr>
        <p:grpSpPr>
          <a:xfrm>
            <a:off x="592461" y="1605264"/>
            <a:ext cx="3649481" cy="4450011"/>
            <a:chOff x="694645" y="1637382"/>
            <a:chExt cx="3649481" cy="4450011"/>
          </a:xfrm>
        </p:grpSpPr>
        <p:grpSp>
          <p:nvGrpSpPr>
            <p:cNvPr id="16" name="Group 15"/>
            <p:cNvGrpSpPr>
              <a:grpSpLocks noChangeAspect="1"/>
            </p:cNvGrpSpPr>
            <p:nvPr/>
          </p:nvGrpSpPr>
          <p:grpSpPr>
            <a:xfrm>
              <a:off x="694645" y="1637382"/>
              <a:ext cx="3649481" cy="4450011"/>
              <a:chOff x="1231901" y="1329183"/>
              <a:chExt cx="3937000" cy="4800600"/>
            </a:xfrm>
          </p:grpSpPr>
          <p:sp>
            <p:nvSpPr>
              <p:cNvPr id="10" name="Rounded Rectangle 9"/>
              <p:cNvSpPr/>
              <p:nvPr/>
            </p:nvSpPr>
            <p:spPr bwMode="auto">
              <a:xfrm>
                <a:off x="1231901" y="1329183"/>
                <a:ext cx="3937000" cy="4800600"/>
              </a:xfrm>
              <a:prstGeom prst="roundRect">
                <a:avLst/>
              </a:prstGeom>
              <a:solidFill>
                <a:schemeClr val="bg1">
                  <a:lumMod val="95000"/>
                </a:schemeClr>
              </a:solidFill>
              <a:ln w="12700" cmpd="sng">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11" name="Picture 10" descr="directions_push.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63657" y="4606199"/>
                <a:ext cx="3005947" cy="1208827"/>
              </a:xfrm>
              <a:prstGeom prst="rect">
                <a:avLst/>
              </a:prstGeom>
            </p:spPr>
          </p:pic>
        </p:grpSp>
        <p:pic>
          <p:nvPicPr>
            <p:cNvPr id="20" name="Picture 19" descr="Unknown.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3675" y="2668082"/>
              <a:ext cx="707618" cy="716870"/>
            </a:xfrm>
            <a:prstGeom prst="rect">
              <a:avLst/>
            </a:prstGeom>
          </p:spPr>
        </p:pic>
      </p:grpSp>
      <p:sp>
        <p:nvSpPr>
          <p:cNvPr id="22" name="TextBox 21"/>
          <p:cNvSpPr txBox="1"/>
          <p:nvPr/>
        </p:nvSpPr>
        <p:spPr>
          <a:xfrm>
            <a:off x="4522626" y="2525297"/>
            <a:ext cx="4121245" cy="2609945"/>
          </a:xfrm>
          <a:prstGeom prst="rect">
            <a:avLst/>
          </a:prstGeom>
          <a:noFill/>
        </p:spPr>
        <p:txBody>
          <a:bodyPr wrap="square" rtlCol="0" anchor="ctr">
            <a:spAutoFit/>
          </a:bodyPr>
          <a:lstStyle/>
          <a:p>
            <a:pPr marL="342900" lvl="1" indent="-342900">
              <a:lnSpc>
                <a:spcPct val="110000"/>
              </a:lnSpc>
              <a:spcBef>
                <a:spcPts val="1000"/>
              </a:spcBef>
              <a:buClr>
                <a:srgbClr val="FF9933"/>
              </a:buClr>
              <a:buFont typeface="Arial"/>
              <a:buChar char="•"/>
            </a:pPr>
            <a:r>
              <a:rPr lang="ru-RU" dirty="0" smtClean="0">
                <a:solidFill>
                  <a:srgbClr val="1C1C1C"/>
                </a:solidFill>
                <a:latin typeface="Arial" pitchFamily="34" charset="0"/>
                <a:ea typeface="Arial"/>
                <a:cs typeface="Arial" pitchFamily="34" charset="0"/>
              </a:rPr>
              <a:t>Совместимо с</a:t>
            </a:r>
            <a:r>
              <a:rPr lang="en-US" dirty="0" smtClean="0">
                <a:solidFill>
                  <a:srgbClr val="1C1C1C"/>
                </a:solidFill>
                <a:latin typeface="Arial" pitchFamily="34" charset="0"/>
                <a:ea typeface="Arial"/>
                <a:cs typeface="Arial" pitchFamily="34" charset="0"/>
              </a:rPr>
              <a:t> </a:t>
            </a:r>
            <a:r>
              <a:rPr lang="en-US" dirty="0">
                <a:solidFill>
                  <a:srgbClr val="1C1C1C"/>
                </a:solidFill>
                <a:latin typeface="Arial" pitchFamily="34" charset="0"/>
                <a:ea typeface="Arial"/>
                <a:cs typeface="Arial" pitchFamily="34" charset="0"/>
              </a:rPr>
              <a:t>iOS </a:t>
            </a:r>
            <a:r>
              <a:rPr lang="ru-RU" dirty="0" smtClean="0">
                <a:solidFill>
                  <a:srgbClr val="1C1C1C"/>
                </a:solidFill>
                <a:latin typeface="Arial" pitchFamily="34" charset="0"/>
                <a:ea typeface="Arial"/>
                <a:cs typeface="Arial" pitchFamily="34" charset="0"/>
              </a:rPr>
              <a:t>и</a:t>
            </a:r>
            <a:r>
              <a:rPr lang="en-US" dirty="0" smtClean="0">
                <a:solidFill>
                  <a:srgbClr val="1C1C1C"/>
                </a:solidFill>
                <a:latin typeface="Arial" pitchFamily="34" charset="0"/>
                <a:ea typeface="Arial"/>
                <a:cs typeface="Arial" pitchFamily="34" charset="0"/>
              </a:rPr>
              <a:t> Android</a:t>
            </a:r>
            <a:r>
              <a:rPr lang="ru-RU" dirty="0" smtClean="0">
                <a:solidFill>
                  <a:srgbClr val="1C1C1C"/>
                </a:solidFill>
                <a:latin typeface="Arial" pitchFamily="34" charset="0"/>
                <a:ea typeface="Arial"/>
                <a:cs typeface="Arial" pitchFamily="34" charset="0"/>
              </a:rPr>
              <a:t>, поддерживающими</a:t>
            </a:r>
            <a:r>
              <a:rPr lang="en-US" dirty="0" smtClean="0">
                <a:solidFill>
                  <a:srgbClr val="1C1C1C"/>
                </a:solidFill>
                <a:latin typeface="Arial" pitchFamily="34" charset="0"/>
                <a:ea typeface="Arial"/>
                <a:cs typeface="Arial" pitchFamily="34" charset="0"/>
              </a:rPr>
              <a:t> iBeacon</a:t>
            </a:r>
            <a:endParaRPr lang="en-US" dirty="0">
              <a:solidFill>
                <a:srgbClr val="1C1C1C"/>
              </a:solidFill>
              <a:latin typeface="Arial" pitchFamily="34" charset="0"/>
              <a:ea typeface="Arial"/>
              <a:cs typeface="Arial" pitchFamily="34" charset="0"/>
            </a:endParaRPr>
          </a:p>
          <a:p>
            <a:pPr marL="342900" lvl="1" indent="-342900">
              <a:lnSpc>
                <a:spcPct val="110000"/>
              </a:lnSpc>
              <a:spcBef>
                <a:spcPts val="1000"/>
              </a:spcBef>
              <a:buClr>
                <a:srgbClr val="FF9933"/>
              </a:buClr>
              <a:buFont typeface="Arial"/>
              <a:buChar char="•"/>
            </a:pPr>
            <a:r>
              <a:rPr lang="ru-RU" dirty="0" err="1" smtClean="0">
                <a:solidFill>
                  <a:srgbClr val="1C1C1C"/>
                </a:solidFill>
                <a:latin typeface="Arial" pitchFamily="34" charset="0"/>
                <a:ea typeface="Arial"/>
                <a:cs typeface="Arial" pitchFamily="34" charset="0"/>
              </a:rPr>
              <a:t>Бюджетно</a:t>
            </a:r>
            <a:endParaRPr lang="en-US" dirty="0">
              <a:solidFill>
                <a:srgbClr val="1C1C1C"/>
              </a:solidFill>
              <a:latin typeface="Arial" pitchFamily="34" charset="0"/>
              <a:ea typeface="Arial"/>
              <a:cs typeface="Arial" pitchFamily="34" charset="0"/>
            </a:endParaRPr>
          </a:p>
          <a:p>
            <a:pPr marL="342900" lvl="1" indent="-342900">
              <a:lnSpc>
                <a:spcPct val="110000"/>
              </a:lnSpc>
              <a:spcBef>
                <a:spcPts val="1000"/>
              </a:spcBef>
              <a:buClr>
                <a:srgbClr val="FF9933"/>
              </a:buClr>
              <a:buFont typeface="Arial"/>
              <a:buChar char="•"/>
            </a:pPr>
            <a:r>
              <a:rPr lang="ru-RU" dirty="0" smtClean="0"/>
              <a:t>Высокая точность </a:t>
            </a:r>
            <a:r>
              <a:rPr lang="en-US" b="1" dirty="0" smtClean="0"/>
              <a:t>(&lt;</a:t>
            </a:r>
            <a:r>
              <a:rPr lang="en-US" b="1" dirty="0" smtClean="0"/>
              <a:t>1m) </a:t>
            </a:r>
            <a:r>
              <a:rPr lang="ru-RU" dirty="0" smtClean="0"/>
              <a:t>и низкая задержка</a:t>
            </a:r>
            <a:r>
              <a:rPr lang="en-US" b="1" dirty="0" smtClean="0"/>
              <a:t> </a:t>
            </a:r>
            <a:r>
              <a:rPr lang="en-US" b="1" dirty="0" smtClean="0"/>
              <a:t>(&lt;</a:t>
            </a:r>
            <a:r>
              <a:rPr lang="en-US" b="1" dirty="0" smtClean="0"/>
              <a:t>2sec)</a:t>
            </a:r>
            <a:endParaRPr lang="en-US" dirty="0" smtClean="0"/>
          </a:p>
          <a:p>
            <a:pPr marL="342900" lvl="1" indent="-342900">
              <a:lnSpc>
                <a:spcPct val="110000"/>
              </a:lnSpc>
              <a:spcBef>
                <a:spcPts val="1000"/>
              </a:spcBef>
              <a:buClr>
                <a:srgbClr val="FF9933"/>
              </a:buClr>
              <a:buFont typeface="Arial"/>
              <a:buChar char="•"/>
            </a:pPr>
            <a:r>
              <a:rPr lang="ru-RU" dirty="0" smtClean="0"/>
              <a:t>Инструменты для развертывания и мониторинга</a:t>
            </a:r>
            <a:endParaRPr lang="en-US" dirty="0"/>
          </a:p>
        </p:txBody>
      </p:sp>
      <p:pic>
        <p:nvPicPr>
          <p:cNvPr id="24" name="Picture 23" descr="Aruba_ARBT100_0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389" y="1845176"/>
            <a:ext cx="2180662" cy="2180662"/>
          </a:xfrm>
          <a:prstGeom prst="rect">
            <a:avLst/>
          </a:prstGeom>
        </p:spPr>
      </p:pic>
      <p:grpSp>
        <p:nvGrpSpPr>
          <p:cNvPr id="12" name="Group 11"/>
          <p:cNvGrpSpPr>
            <a:grpSpLocks noChangeAspect="1"/>
          </p:cNvGrpSpPr>
          <p:nvPr/>
        </p:nvGrpSpPr>
        <p:grpSpPr>
          <a:xfrm>
            <a:off x="3248717" y="1188578"/>
            <a:ext cx="1311917" cy="1040012"/>
            <a:chOff x="1288370" y="1815989"/>
            <a:chExt cx="2433539" cy="1929169"/>
          </a:xfrm>
        </p:grpSpPr>
        <p:grpSp>
          <p:nvGrpSpPr>
            <p:cNvPr id="13" name="Group 77"/>
            <p:cNvGrpSpPr/>
            <p:nvPr/>
          </p:nvGrpSpPr>
          <p:grpSpPr>
            <a:xfrm>
              <a:off x="1288370" y="1815989"/>
              <a:ext cx="2361904" cy="1929169"/>
              <a:chOff x="7581900" y="4000500"/>
              <a:chExt cx="1562098" cy="1275899"/>
            </a:xfrm>
          </p:grpSpPr>
          <p:sp>
            <p:nvSpPr>
              <p:cNvPr id="15" name="Oval 14"/>
              <p:cNvSpPr/>
              <p:nvPr/>
            </p:nvSpPr>
            <p:spPr>
              <a:xfrm>
                <a:off x="7639700" y="4000500"/>
                <a:ext cx="1504298" cy="1275899"/>
              </a:xfrm>
              <a:prstGeom prst="ellipse">
                <a:avLst/>
              </a:prstGeom>
              <a:gradFill flip="none" rotWithShape="1">
                <a:gsLst>
                  <a:gs pos="0">
                    <a:schemeClr val="accent1"/>
                  </a:gs>
                  <a:gs pos="70000">
                    <a:schemeClr val="bg1"/>
                  </a:gs>
                  <a:gs pos="80000">
                    <a:schemeClr val="bg1"/>
                  </a:gs>
                  <a:gs pos="100000">
                    <a:schemeClr val="accent1"/>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bg1">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7" name="Oval 16"/>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14" name="Content Placeholder 2"/>
            <p:cNvSpPr txBox="1">
              <a:spLocks/>
            </p:cNvSpPr>
            <p:nvPr/>
          </p:nvSpPr>
          <p:spPr bwMode="auto">
            <a:xfrm>
              <a:off x="1347544" y="2409581"/>
              <a:ext cx="2374365" cy="743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5"/>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lnSpc>
                  <a:spcPct val="90000"/>
                </a:lnSpc>
                <a:spcBef>
                  <a:spcPts val="0"/>
                </a:spcBef>
                <a:buClr>
                  <a:srgbClr val="EB8E03"/>
                </a:buClr>
                <a:buNone/>
              </a:pPr>
              <a:r>
                <a:rPr lang="en-US" sz="28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NEW</a:t>
              </a:r>
            </a:p>
          </p:txBody>
        </p:sp>
      </p:grpSp>
    </p:spTree>
    <p:extLst>
      <p:ext uri="{BB962C8B-B14F-4D97-AF65-F5344CB8AC3E}">
        <p14:creationId xmlns:p14="http://schemas.microsoft.com/office/powerpoint/2010/main" val="9697650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pPr eaLnBrk="1" hangingPunct="1">
              <a:defRPr/>
            </a:pPr>
            <a:r>
              <a:rPr lang="ru-RU" dirty="0" smtClean="0">
                <a:ea typeface="Neutra Display-Bold Alt" charset="0"/>
              </a:rPr>
              <a:t>Полный инструментарий</a:t>
            </a:r>
            <a:endParaRPr lang="en-US" dirty="0" smtClean="0"/>
          </a:p>
        </p:txBody>
      </p:sp>
      <p:sp>
        <p:nvSpPr>
          <p:cNvPr id="4" name="TextBox 3"/>
          <p:cNvSpPr txBox="1"/>
          <p:nvPr/>
        </p:nvSpPr>
        <p:spPr>
          <a:xfrm>
            <a:off x="9588500" y="952500"/>
            <a:ext cx="184666" cy="461665"/>
          </a:xfrm>
          <a:prstGeom prst="rect">
            <a:avLst/>
          </a:prstGeom>
          <a:noFill/>
        </p:spPr>
        <p:txBody>
          <a:bodyPr wrap="none" rtlCol="0">
            <a:spAutoFit/>
          </a:bodyPr>
          <a:lstStyle/>
          <a:p>
            <a:endParaRPr lang="en-US" dirty="0"/>
          </a:p>
        </p:txBody>
      </p:sp>
      <p:grpSp>
        <p:nvGrpSpPr>
          <p:cNvPr id="15" name="Group 14"/>
          <p:cNvGrpSpPr>
            <a:grpSpLocks noChangeAspect="1"/>
          </p:cNvGrpSpPr>
          <p:nvPr/>
        </p:nvGrpSpPr>
        <p:grpSpPr>
          <a:xfrm>
            <a:off x="5208096" y="1590530"/>
            <a:ext cx="3639655" cy="2365268"/>
            <a:chOff x="101600" y="1062587"/>
            <a:chExt cx="9042400" cy="5104636"/>
          </a:xfrm>
        </p:grpSpPr>
        <p:pic>
          <p:nvPicPr>
            <p:cNvPr id="1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600" y="1062587"/>
              <a:ext cx="9042400" cy="510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3" name="Picture 12" descr="Screen Shot 2014-09-15 at 11.50.1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169" y="1619808"/>
              <a:ext cx="8551333" cy="4547414"/>
            </a:xfrm>
            <a:prstGeom prst="rect">
              <a:avLst/>
            </a:prstGeom>
          </p:spPr>
        </p:pic>
      </p:grpSp>
      <p:grpSp>
        <p:nvGrpSpPr>
          <p:cNvPr id="18" name="Group 17"/>
          <p:cNvGrpSpPr>
            <a:grpSpLocks noChangeAspect="1"/>
          </p:cNvGrpSpPr>
          <p:nvPr/>
        </p:nvGrpSpPr>
        <p:grpSpPr>
          <a:xfrm>
            <a:off x="3276944" y="1590530"/>
            <a:ext cx="1268182" cy="2365268"/>
            <a:chOff x="-2128062" y="2400300"/>
            <a:chExt cx="2440560" cy="4881119"/>
          </a:xfrm>
        </p:grpSpPr>
        <p:pic>
          <p:nvPicPr>
            <p:cNvPr id="9" name="Picture 8" descr="iOS7_push_casino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8062" y="2400300"/>
              <a:ext cx="2440560" cy="4881119"/>
            </a:xfrm>
            <a:prstGeom prst="rect">
              <a:avLst/>
            </a:prstGeom>
          </p:spPr>
        </p:pic>
        <p:pic>
          <p:nvPicPr>
            <p:cNvPr id="16" name="Picture 15" descr="phot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7811" y="3124200"/>
              <a:ext cx="1953296" cy="3454400"/>
            </a:xfrm>
            <a:prstGeom prst="rect">
              <a:avLst/>
            </a:prstGeom>
          </p:spPr>
        </p:pic>
      </p:grpSp>
      <p:sp>
        <p:nvSpPr>
          <p:cNvPr id="17" name="TextBox 16"/>
          <p:cNvSpPr txBox="1"/>
          <p:nvPr/>
        </p:nvSpPr>
        <p:spPr>
          <a:xfrm>
            <a:off x="-1409700" y="1943100"/>
            <a:ext cx="184666" cy="369332"/>
          </a:xfrm>
          <a:prstGeom prst="rect">
            <a:avLst/>
          </a:prstGeom>
          <a:noFill/>
        </p:spPr>
        <p:txBody>
          <a:bodyPr wrap="none" rtlCol="0">
            <a:spAutoFit/>
          </a:bodyPr>
          <a:lstStyle/>
          <a:p>
            <a:endParaRPr lang="en-US" dirty="0"/>
          </a:p>
        </p:txBody>
      </p:sp>
      <p:pic>
        <p:nvPicPr>
          <p:cNvPr id="19" name="Picture 18" descr="phot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5744" y="1590530"/>
            <a:ext cx="1773949" cy="2365266"/>
          </a:xfrm>
          <a:prstGeom prst="rect">
            <a:avLst/>
          </a:prstGeom>
          <a:ln>
            <a:noFill/>
          </a:ln>
          <a:effectLst>
            <a:outerShdw blurRad="292100" dist="139700" dir="2700000" algn="tl" rotWithShape="0">
              <a:srgbClr val="333333">
                <a:alpha val="65000"/>
              </a:srgbClr>
            </a:outerShdw>
          </a:effectLst>
        </p:spPr>
      </p:pic>
      <p:sp>
        <p:nvSpPr>
          <p:cNvPr id="21" name="Rectangle 8"/>
          <p:cNvSpPr txBox="1">
            <a:spLocks noChangeArrowheads="1"/>
          </p:cNvSpPr>
          <p:nvPr/>
        </p:nvSpPr>
        <p:spPr bwMode="auto">
          <a:xfrm>
            <a:off x="299511" y="4241509"/>
            <a:ext cx="2174131" cy="1845176"/>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marL="0" indent="0" algn="ctr">
              <a:lnSpc>
                <a:spcPct val="110000"/>
              </a:lnSpc>
              <a:spcBef>
                <a:spcPct val="0"/>
              </a:spcBef>
              <a:buClr>
                <a:srgbClr val="FF8300"/>
              </a:buClr>
            </a:pPr>
            <a:r>
              <a:rPr lang="ru-RU" sz="1800" b="0" dirty="0" smtClean="0">
                <a:solidFill>
                  <a:schemeClr val="accent1"/>
                </a:solidFill>
                <a:latin typeface="Arial" pitchFamily="1" charset="0"/>
                <a:ea typeface="ＭＳ Ｐゴシック" pitchFamily="1" charset="-128"/>
                <a:cs typeface="ＭＳ Ｐゴシック" pitchFamily="1" charset="-128"/>
              </a:rPr>
              <a:t>Два исполнения</a:t>
            </a:r>
            <a:endParaRPr lang="en-US" sz="1800" b="0" dirty="0">
              <a:solidFill>
                <a:schemeClr val="accent1"/>
              </a:solidFill>
              <a:latin typeface="Arial" pitchFamily="1" charset="0"/>
              <a:ea typeface="ＭＳ Ｐゴシック" pitchFamily="1" charset="-128"/>
              <a:cs typeface="ＭＳ Ｐゴシック" pitchFamily="1" charset="-128"/>
            </a:endParaRPr>
          </a:p>
          <a:p>
            <a:pPr marL="285750" indent="-285750">
              <a:lnSpc>
                <a:spcPct val="110000"/>
              </a:lnSpc>
              <a:spcBef>
                <a:spcPts val="0"/>
              </a:spcBef>
              <a:buFont typeface="Arial"/>
              <a:buChar char="•"/>
            </a:pPr>
            <a:r>
              <a:rPr lang="ru-RU" sz="1800" b="0" dirty="0" smtClean="0"/>
              <a:t>Питание от батареи</a:t>
            </a:r>
            <a:endParaRPr lang="en-US" sz="1800" b="0" dirty="0" smtClean="0"/>
          </a:p>
          <a:p>
            <a:pPr marL="285750" indent="-285750">
              <a:lnSpc>
                <a:spcPct val="110000"/>
              </a:lnSpc>
              <a:spcBef>
                <a:spcPts val="0"/>
              </a:spcBef>
              <a:buFont typeface="Arial"/>
              <a:buChar char="•"/>
            </a:pPr>
            <a:r>
              <a:rPr lang="ru-RU" sz="1800" b="0" dirty="0" smtClean="0"/>
              <a:t>Питание от </a:t>
            </a:r>
            <a:r>
              <a:rPr lang="en-US" sz="1800" b="0" dirty="0" smtClean="0"/>
              <a:t>USB</a:t>
            </a:r>
            <a:endParaRPr lang="en-US" sz="1800" b="0" dirty="0" smtClean="0"/>
          </a:p>
        </p:txBody>
      </p:sp>
      <p:sp>
        <p:nvSpPr>
          <p:cNvPr id="22" name="Rectangle 8"/>
          <p:cNvSpPr txBox="1">
            <a:spLocks noChangeArrowheads="1"/>
          </p:cNvSpPr>
          <p:nvPr/>
        </p:nvSpPr>
        <p:spPr bwMode="auto">
          <a:xfrm>
            <a:off x="2631067" y="4241508"/>
            <a:ext cx="2577029" cy="1845177"/>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marL="0" indent="0" algn="ctr">
              <a:lnSpc>
                <a:spcPct val="110000"/>
              </a:lnSpc>
              <a:spcBef>
                <a:spcPct val="0"/>
              </a:spcBef>
              <a:buClr>
                <a:srgbClr val="FF8300"/>
              </a:buClr>
            </a:pPr>
            <a:r>
              <a:rPr lang="ru-RU" sz="1800" b="0" dirty="0" smtClean="0">
                <a:solidFill>
                  <a:schemeClr val="accent1"/>
                </a:solidFill>
                <a:latin typeface="Arial" pitchFamily="1" charset="0"/>
                <a:ea typeface="ＭＳ Ｐゴシック" pitchFamily="1" charset="-128"/>
                <a:cs typeface="ＭＳ Ｐゴシック" pitchFamily="1" charset="-128"/>
              </a:rPr>
              <a:t>Позиционирование на карте</a:t>
            </a:r>
            <a:endParaRPr lang="en-US" sz="1800" b="0" dirty="0">
              <a:solidFill>
                <a:schemeClr val="accent1"/>
              </a:solidFill>
              <a:latin typeface="Arial" pitchFamily="1" charset="0"/>
              <a:ea typeface="ＭＳ Ｐゴシック" pitchFamily="1" charset="-128"/>
              <a:cs typeface="ＭＳ Ｐゴシック" pitchFamily="1" charset="-128"/>
            </a:endParaRPr>
          </a:p>
          <a:p>
            <a:pPr marL="285750" indent="-285750">
              <a:lnSpc>
                <a:spcPct val="110000"/>
              </a:lnSpc>
              <a:spcBef>
                <a:spcPts val="0"/>
              </a:spcBef>
              <a:buFont typeface="Arial"/>
              <a:buChar char="•"/>
            </a:pPr>
            <a:r>
              <a:rPr lang="ru-RU" sz="1800" b="0" dirty="0" smtClean="0"/>
              <a:t>Приложение</a:t>
            </a:r>
            <a:r>
              <a:rPr lang="en-US" sz="1800" b="0" dirty="0" smtClean="0"/>
              <a:t> </a:t>
            </a:r>
            <a:r>
              <a:rPr lang="ru-RU" sz="1800" b="0" dirty="0" smtClean="0"/>
              <a:t>«</a:t>
            </a:r>
            <a:r>
              <a:rPr lang="en-US" sz="1800" b="0" dirty="0" smtClean="0"/>
              <a:t>Aruba Beacons</a:t>
            </a:r>
            <a:r>
              <a:rPr lang="ru-RU" sz="1800" b="0" dirty="0" smtClean="0"/>
              <a:t>»</a:t>
            </a:r>
            <a:endParaRPr lang="en-US" sz="1800" b="0" dirty="0" smtClean="0"/>
          </a:p>
        </p:txBody>
      </p:sp>
      <p:sp>
        <p:nvSpPr>
          <p:cNvPr id="23" name="Rectangle 8"/>
          <p:cNvSpPr txBox="1">
            <a:spLocks noChangeArrowheads="1"/>
          </p:cNvSpPr>
          <p:nvPr/>
        </p:nvSpPr>
        <p:spPr bwMode="auto">
          <a:xfrm>
            <a:off x="5721488" y="4241509"/>
            <a:ext cx="2731519" cy="1845176"/>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marL="0" indent="0" algn="ctr">
              <a:lnSpc>
                <a:spcPct val="110000"/>
              </a:lnSpc>
              <a:spcBef>
                <a:spcPct val="0"/>
              </a:spcBef>
              <a:buClr>
                <a:srgbClr val="FF8300"/>
              </a:buClr>
            </a:pPr>
            <a:r>
              <a:rPr lang="en-US" sz="1800" b="0" dirty="0" smtClean="0">
                <a:solidFill>
                  <a:schemeClr val="accent1"/>
                </a:solidFill>
                <a:latin typeface="Arial" pitchFamily="1" charset="0"/>
                <a:ea typeface="ＭＳ Ｐゴシック" pitchFamily="1" charset="-128"/>
                <a:cs typeface="ＭＳ Ｐゴシック" pitchFamily="1" charset="-128"/>
              </a:rPr>
              <a:t>Meridian</a:t>
            </a:r>
            <a:r>
              <a:rPr lang="ru-RU" sz="1800" b="0" dirty="0" smtClean="0">
                <a:solidFill>
                  <a:schemeClr val="accent1"/>
                </a:solidFill>
                <a:latin typeface="Arial" pitchFamily="1" charset="0"/>
                <a:ea typeface="ＭＳ Ｐゴシック" pitchFamily="1" charset="-128"/>
                <a:cs typeface="ＭＳ Ｐゴシック" pitchFamily="1" charset="-128"/>
              </a:rPr>
              <a:t> для управления</a:t>
            </a:r>
            <a:endParaRPr lang="en-US" sz="1800" b="0" dirty="0">
              <a:solidFill>
                <a:schemeClr val="accent1"/>
              </a:solidFill>
              <a:latin typeface="Arial" pitchFamily="1" charset="0"/>
              <a:ea typeface="ＭＳ Ｐゴシック" pitchFamily="1" charset="-128"/>
              <a:cs typeface="ＭＳ Ｐゴシック" pitchFamily="1" charset="-128"/>
            </a:endParaRPr>
          </a:p>
          <a:p>
            <a:pPr marL="285750" indent="-285750">
              <a:lnSpc>
                <a:spcPct val="110000"/>
              </a:lnSpc>
              <a:spcBef>
                <a:spcPts val="0"/>
              </a:spcBef>
              <a:buFont typeface="Arial"/>
              <a:buChar char="•"/>
            </a:pPr>
            <a:r>
              <a:rPr lang="ru-RU" sz="1800" b="0" dirty="0" smtClean="0"/>
              <a:t>Заряд батарей</a:t>
            </a:r>
            <a:endParaRPr lang="en-US" sz="1800" b="0" dirty="0" smtClean="0"/>
          </a:p>
          <a:p>
            <a:pPr marL="285750" indent="-285750">
              <a:lnSpc>
                <a:spcPct val="110000"/>
              </a:lnSpc>
              <a:spcBef>
                <a:spcPts val="0"/>
              </a:spcBef>
              <a:buFont typeface="Arial"/>
              <a:buChar char="•"/>
            </a:pPr>
            <a:r>
              <a:rPr lang="ru-RU" sz="1800" b="0" dirty="0" smtClean="0"/>
              <a:t>Статус</a:t>
            </a:r>
            <a:endParaRPr lang="en-US" sz="1800" b="0" dirty="0" smtClean="0"/>
          </a:p>
          <a:p>
            <a:pPr marL="285750" indent="-285750">
              <a:lnSpc>
                <a:spcPct val="110000"/>
              </a:lnSpc>
              <a:spcBef>
                <a:spcPts val="0"/>
              </a:spcBef>
              <a:buFont typeface="Arial"/>
              <a:buChar char="•"/>
            </a:pPr>
            <a:r>
              <a:rPr lang="ru-RU" sz="1800" b="0" dirty="0" smtClean="0"/>
              <a:t>Обновление ПО</a:t>
            </a:r>
            <a:endParaRPr lang="en-US" sz="1800" b="0" dirty="0" smtClean="0"/>
          </a:p>
        </p:txBody>
      </p:sp>
      <p:grpSp>
        <p:nvGrpSpPr>
          <p:cNvPr id="20" name="Group 19"/>
          <p:cNvGrpSpPr>
            <a:grpSpLocks noChangeAspect="1"/>
          </p:cNvGrpSpPr>
          <p:nvPr/>
        </p:nvGrpSpPr>
        <p:grpSpPr>
          <a:xfrm>
            <a:off x="4056723" y="1224809"/>
            <a:ext cx="951787" cy="754522"/>
            <a:chOff x="1288370" y="1815989"/>
            <a:chExt cx="2433539" cy="1929169"/>
          </a:xfrm>
        </p:grpSpPr>
        <p:grpSp>
          <p:nvGrpSpPr>
            <p:cNvPr id="24" name="Group 77"/>
            <p:cNvGrpSpPr/>
            <p:nvPr/>
          </p:nvGrpSpPr>
          <p:grpSpPr>
            <a:xfrm>
              <a:off x="1288370" y="1815989"/>
              <a:ext cx="2361904" cy="1929169"/>
              <a:chOff x="7581900" y="4000500"/>
              <a:chExt cx="1562098" cy="1275899"/>
            </a:xfrm>
          </p:grpSpPr>
          <p:sp>
            <p:nvSpPr>
              <p:cNvPr id="26" name="Oval 25"/>
              <p:cNvSpPr/>
              <p:nvPr/>
            </p:nvSpPr>
            <p:spPr>
              <a:xfrm>
                <a:off x="7639700" y="4000500"/>
                <a:ext cx="1504298" cy="1275899"/>
              </a:xfrm>
              <a:prstGeom prst="ellipse">
                <a:avLst/>
              </a:prstGeom>
              <a:gradFill flip="none" rotWithShape="1">
                <a:gsLst>
                  <a:gs pos="0">
                    <a:schemeClr val="accent1"/>
                  </a:gs>
                  <a:gs pos="70000">
                    <a:schemeClr val="bg1"/>
                  </a:gs>
                  <a:gs pos="80000">
                    <a:schemeClr val="bg1"/>
                  </a:gs>
                  <a:gs pos="100000">
                    <a:schemeClr val="accent1"/>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bg1">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7" name="Oval 26"/>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
          <p:nvSpPr>
            <p:cNvPr id="25" name="Content Placeholder 2"/>
            <p:cNvSpPr txBox="1">
              <a:spLocks/>
            </p:cNvSpPr>
            <p:nvPr/>
          </p:nvSpPr>
          <p:spPr bwMode="auto">
            <a:xfrm>
              <a:off x="1347544" y="2409581"/>
              <a:ext cx="2374365" cy="743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8"/>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lnSpc>
                  <a:spcPct val="90000"/>
                </a:lnSpc>
                <a:spcBef>
                  <a:spcPts val="0"/>
                </a:spcBef>
                <a:buClr>
                  <a:srgbClr val="EB8E03"/>
                </a:buClr>
                <a:buNone/>
              </a:pPr>
              <a:r>
                <a:rPr lang="en-US" sz="20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NEW</a:t>
              </a:r>
            </a:p>
          </p:txBody>
        </p:sp>
      </p:grpSp>
      <p:grpSp>
        <p:nvGrpSpPr>
          <p:cNvPr id="28" name="Group 27"/>
          <p:cNvGrpSpPr>
            <a:grpSpLocks noChangeAspect="1"/>
          </p:cNvGrpSpPr>
          <p:nvPr/>
        </p:nvGrpSpPr>
        <p:grpSpPr>
          <a:xfrm>
            <a:off x="8043546" y="1232109"/>
            <a:ext cx="951787" cy="754522"/>
            <a:chOff x="1288370" y="1815989"/>
            <a:chExt cx="2433539" cy="1929169"/>
          </a:xfrm>
        </p:grpSpPr>
        <p:grpSp>
          <p:nvGrpSpPr>
            <p:cNvPr id="29" name="Group 77"/>
            <p:cNvGrpSpPr/>
            <p:nvPr/>
          </p:nvGrpSpPr>
          <p:grpSpPr>
            <a:xfrm>
              <a:off x="1288370" y="1815989"/>
              <a:ext cx="2361904" cy="1929169"/>
              <a:chOff x="7581900" y="4000500"/>
              <a:chExt cx="1562098" cy="1275899"/>
            </a:xfrm>
          </p:grpSpPr>
          <p:sp>
            <p:nvSpPr>
              <p:cNvPr id="31" name="Oval 30"/>
              <p:cNvSpPr/>
              <p:nvPr/>
            </p:nvSpPr>
            <p:spPr>
              <a:xfrm>
                <a:off x="7639700" y="4000500"/>
                <a:ext cx="1504298" cy="1275899"/>
              </a:xfrm>
              <a:prstGeom prst="ellipse">
                <a:avLst/>
              </a:prstGeom>
              <a:gradFill flip="none" rotWithShape="1">
                <a:gsLst>
                  <a:gs pos="0">
                    <a:schemeClr val="accent1"/>
                  </a:gs>
                  <a:gs pos="70000">
                    <a:schemeClr val="bg1"/>
                  </a:gs>
                  <a:gs pos="80000">
                    <a:schemeClr val="bg1"/>
                  </a:gs>
                  <a:gs pos="100000">
                    <a:schemeClr val="accent1"/>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bg1">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2" name="Oval 31"/>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
          <p:nvSpPr>
            <p:cNvPr id="30" name="Content Placeholder 2"/>
            <p:cNvSpPr txBox="1">
              <a:spLocks/>
            </p:cNvSpPr>
            <p:nvPr/>
          </p:nvSpPr>
          <p:spPr bwMode="auto">
            <a:xfrm>
              <a:off x="1347544" y="2409581"/>
              <a:ext cx="2374365" cy="743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8"/>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lnSpc>
                  <a:spcPct val="90000"/>
                </a:lnSpc>
                <a:spcBef>
                  <a:spcPts val="0"/>
                </a:spcBef>
                <a:buClr>
                  <a:srgbClr val="EB8E03"/>
                </a:buClr>
                <a:buNone/>
              </a:pPr>
              <a:r>
                <a:rPr lang="en-US" sz="20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NEW</a:t>
              </a:r>
            </a:p>
          </p:txBody>
        </p:sp>
      </p:grpSp>
    </p:spTree>
    <p:extLst>
      <p:ext uri="{BB962C8B-B14F-4D97-AF65-F5344CB8AC3E}">
        <p14:creationId xmlns:p14="http://schemas.microsoft.com/office/powerpoint/2010/main" val="284240014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a:t>
            </a:r>
            <a:r>
              <a:rPr lang="en-US" dirty="0" smtClean="0"/>
              <a:t>Wi-Fi</a:t>
            </a:r>
            <a:r>
              <a:rPr lang="ru-RU" dirty="0"/>
              <a:t> </a:t>
            </a:r>
            <a:r>
              <a:rPr lang="ru-RU" dirty="0" smtClean="0"/>
              <a:t>помогает управлять</a:t>
            </a:r>
            <a:endParaRPr lang="en-US" dirty="0"/>
          </a:p>
        </p:txBody>
      </p:sp>
      <p:pic>
        <p:nvPicPr>
          <p:cNvPr id="4" name="Picture 3" descr="Beacon-Ecosystem_HiRes.jpg"/>
          <p:cNvPicPr>
            <a:picLocks noChangeAspect="1"/>
          </p:cNvPicPr>
          <p:nvPr/>
        </p:nvPicPr>
        <p:blipFill rotWithShape="1">
          <a:blip r:embed="rId3">
            <a:extLst>
              <a:ext uri="{28A0092B-C50C-407E-A947-70E740481C1C}">
                <a14:useLocalDpi xmlns:a14="http://schemas.microsoft.com/office/drawing/2010/main"/>
              </a:ext>
            </a:extLst>
          </a:blip>
          <a:srcRect t="15923" b="7227"/>
          <a:stretch/>
        </p:blipFill>
        <p:spPr>
          <a:xfrm>
            <a:off x="0" y="1092056"/>
            <a:ext cx="9144000" cy="5270363"/>
          </a:xfrm>
          <a:prstGeom prst="rect">
            <a:avLst/>
          </a:prstGeom>
        </p:spPr>
      </p:pic>
      <p:grpSp>
        <p:nvGrpSpPr>
          <p:cNvPr id="5" name="Group 4"/>
          <p:cNvGrpSpPr>
            <a:grpSpLocks noChangeAspect="1"/>
          </p:cNvGrpSpPr>
          <p:nvPr/>
        </p:nvGrpSpPr>
        <p:grpSpPr>
          <a:xfrm>
            <a:off x="4006802" y="2112069"/>
            <a:ext cx="951787" cy="754522"/>
            <a:chOff x="1288370" y="1815989"/>
            <a:chExt cx="2433539" cy="1929169"/>
          </a:xfrm>
        </p:grpSpPr>
        <p:grpSp>
          <p:nvGrpSpPr>
            <p:cNvPr id="6" name="Group 77"/>
            <p:cNvGrpSpPr/>
            <p:nvPr/>
          </p:nvGrpSpPr>
          <p:grpSpPr>
            <a:xfrm>
              <a:off x="1288370" y="1815989"/>
              <a:ext cx="2361904" cy="1929169"/>
              <a:chOff x="7581900" y="4000500"/>
              <a:chExt cx="1562098" cy="1275899"/>
            </a:xfrm>
          </p:grpSpPr>
          <p:sp>
            <p:nvSpPr>
              <p:cNvPr id="8" name="Oval 7"/>
              <p:cNvSpPr/>
              <p:nvPr/>
            </p:nvSpPr>
            <p:spPr>
              <a:xfrm>
                <a:off x="7639700" y="4000500"/>
                <a:ext cx="1504298" cy="1275899"/>
              </a:xfrm>
              <a:prstGeom prst="ellipse">
                <a:avLst/>
              </a:prstGeom>
              <a:gradFill flip="none" rotWithShape="1">
                <a:gsLst>
                  <a:gs pos="0">
                    <a:schemeClr val="accent1"/>
                  </a:gs>
                  <a:gs pos="70000">
                    <a:schemeClr val="bg1"/>
                  </a:gs>
                  <a:gs pos="80000">
                    <a:schemeClr val="bg1"/>
                  </a:gs>
                  <a:gs pos="100000">
                    <a:schemeClr val="accent1"/>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bg1">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9" name="Oval 8"/>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
          <p:nvSpPr>
            <p:cNvPr id="7" name="Content Placeholder 2"/>
            <p:cNvSpPr txBox="1">
              <a:spLocks/>
            </p:cNvSpPr>
            <p:nvPr/>
          </p:nvSpPr>
          <p:spPr bwMode="auto">
            <a:xfrm>
              <a:off x="1347544" y="2409581"/>
              <a:ext cx="2374365" cy="743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4"/>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lnSpc>
                  <a:spcPct val="90000"/>
                </a:lnSpc>
                <a:spcBef>
                  <a:spcPts val="0"/>
                </a:spcBef>
                <a:buClr>
                  <a:srgbClr val="EB8E03"/>
                </a:buClr>
                <a:buNone/>
              </a:pPr>
              <a:r>
                <a:rPr lang="en-US" sz="20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NEW</a:t>
              </a:r>
            </a:p>
          </p:txBody>
        </p:sp>
      </p:grpSp>
    </p:spTree>
    <p:extLst>
      <p:ext uri="{BB962C8B-B14F-4D97-AF65-F5344CB8AC3E}">
        <p14:creationId xmlns:p14="http://schemas.microsoft.com/office/powerpoint/2010/main" val="345977628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Коммутаторы мобильного доступа</a:t>
            </a:r>
            <a:endParaRPr lang="en-US" dirty="0"/>
          </a:p>
        </p:txBody>
      </p:sp>
      <p:sp>
        <p:nvSpPr>
          <p:cNvPr id="35" name="TextBox 34"/>
          <p:cNvSpPr txBox="1"/>
          <p:nvPr/>
        </p:nvSpPr>
        <p:spPr>
          <a:xfrm>
            <a:off x="2404355" y="5904150"/>
            <a:ext cx="4189900" cy="397032"/>
          </a:xfrm>
          <a:prstGeom prst="rect">
            <a:avLst/>
          </a:prstGeom>
          <a:noFill/>
        </p:spPr>
        <p:txBody>
          <a:bodyPr wrap="square" rtlCol="0">
            <a:spAutoFit/>
          </a:bodyPr>
          <a:lstStyle/>
          <a:p>
            <a:pPr algn="ctr" defTabSz="914400">
              <a:lnSpc>
                <a:spcPct val="90000"/>
              </a:lnSpc>
              <a:spcBef>
                <a:spcPct val="20000"/>
              </a:spcBef>
              <a:buClr>
                <a:srgbClr val="EB8E03"/>
              </a:buClr>
            </a:pPr>
            <a:r>
              <a:rPr lang="ru-RU" sz="22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Производительность</a:t>
            </a:r>
            <a:endParaRPr lang="en-US" sz="22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37" name="TextBox 36"/>
          <p:cNvSpPr txBox="1"/>
          <p:nvPr/>
        </p:nvSpPr>
        <p:spPr>
          <a:xfrm rot="16200000">
            <a:off x="-619047" y="3347169"/>
            <a:ext cx="1923680" cy="397032"/>
          </a:xfrm>
          <a:prstGeom prst="rect">
            <a:avLst/>
          </a:prstGeom>
          <a:noFill/>
        </p:spPr>
        <p:txBody>
          <a:bodyPr wrap="square" rtlCol="0">
            <a:spAutoFit/>
          </a:bodyPr>
          <a:lstStyle/>
          <a:p>
            <a:pPr algn="ctr" defTabSz="914400">
              <a:lnSpc>
                <a:spcPct val="90000"/>
              </a:lnSpc>
              <a:spcBef>
                <a:spcPct val="20000"/>
              </a:spcBef>
              <a:buClr>
                <a:srgbClr val="EB8E03"/>
              </a:buClr>
            </a:pPr>
            <a:r>
              <a:rPr lang="ru-RU" sz="22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Цена</a:t>
            </a:r>
            <a:endParaRPr lang="en-US" sz="22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cxnSp>
        <p:nvCxnSpPr>
          <p:cNvPr id="41" name="Straight Arrow Connector 40"/>
          <p:cNvCxnSpPr/>
          <p:nvPr/>
        </p:nvCxnSpPr>
        <p:spPr bwMode="auto">
          <a:xfrm>
            <a:off x="564779" y="5847268"/>
            <a:ext cx="8341194" cy="0"/>
          </a:xfrm>
          <a:prstGeom prst="straightConnector1">
            <a:avLst/>
          </a:prstGeom>
          <a:solidFill>
            <a:schemeClr val="accent1"/>
          </a:solidFill>
          <a:ln w="63500" cap="flat" cmpd="sng" algn="ctr">
            <a:solidFill>
              <a:srgbClr val="808284"/>
            </a:solidFill>
            <a:prstDash val="solid"/>
            <a:round/>
            <a:headEnd type="none" w="med" len="med"/>
            <a:tailEnd type="arrow" w="med" len="med"/>
          </a:ln>
          <a:effectLst/>
        </p:spPr>
      </p:cxnSp>
      <p:cxnSp>
        <p:nvCxnSpPr>
          <p:cNvPr id="42" name="Straight Arrow Connector 41"/>
          <p:cNvCxnSpPr/>
          <p:nvPr/>
        </p:nvCxnSpPr>
        <p:spPr bwMode="auto">
          <a:xfrm rot="16200000" flipV="1">
            <a:off x="-1665217" y="3572952"/>
            <a:ext cx="4509029" cy="19504"/>
          </a:xfrm>
          <a:prstGeom prst="straightConnector1">
            <a:avLst/>
          </a:prstGeom>
          <a:solidFill>
            <a:schemeClr val="accent1"/>
          </a:solidFill>
          <a:ln w="63500" cap="flat" cmpd="sng" algn="ctr">
            <a:solidFill>
              <a:srgbClr val="808284"/>
            </a:solidFill>
            <a:prstDash val="solid"/>
            <a:round/>
            <a:headEnd type="none" w="med" len="med"/>
            <a:tailEnd type="arrow" w="med" len="med"/>
          </a:ln>
          <a:effectLst/>
        </p:spPr>
      </p:cxnSp>
      <p:sp>
        <p:nvSpPr>
          <p:cNvPr id="45" name="Rectangle 44"/>
          <p:cNvSpPr/>
          <p:nvPr/>
        </p:nvSpPr>
        <p:spPr bwMode="auto">
          <a:xfrm>
            <a:off x="6768222" y="4136409"/>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53" name="Rectangle 52"/>
          <p:cNvSpPr/>
          <p:nvPr/>
        </p:nvSpPr>
        <p:spPr bwMode="auto">
          <a:xfrm rot="5400000">
            <a:off x="6397589" y="2215719"/>
            <a:ext cx="2858874" cy="1852151"/>
          </a:xfrm>
          <a:prstGeom prst="rect">
            <a:avLst/>
          </a:prstGeom>
          <a:gradFill>
            <a:gsLst>
              <a:gs pos="0">
                <a:schemeClr val="accent4">
                  <a:lumMod val="20000"/>
                  <a:lumOff val="80000"/>
                  <a:alpha val="70000"/>
                </a:schemeClr>
              </a:gs>
              <a:gs pos="100000">
                <a:schemeClr val="accent4">
                  <a:lumMod val="60000"/>
                  <a:lumOff val="40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54" name="Rectangle 53"/>
          <p:cNvSpPr/>
          <p:nvPr/>
        </p:nvSpPr>
        <p:spPr bwMode="auto">
          <a:xfrm rot="5400000">
            <a:off x="6497353" y="2208960"/>
            <a:ext cx="2659345"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56" name="Rectangle 55"/>
          <p:cNvSpPr/>
          <p:nvPr/>
        </p:nvSpPr>
        <p:spPr bwMode="auto">
          <a:xfrm rot="5400000">
            <a:off x="7782015" y="747869"/>
            <a:ext cx="90022" cy="1852151"/>
          </a:xfrm>
          <a:prstGeom prst="rect">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63" name="Rectangle 62"/>
          <p:cNvSpPr/>
          <p:nvPr/>
        </p:nvSpPr>
        <p:spPr bwMode="auto">
          <a:xfrm rot="5400000">
            <a:off x="7652363" y="528195"/>
            <a:ext cx="349325" cy="1852148"/>
          </a:xfrm>
          <a:prstGeom prst="rect">
            <a:avLst/>
          </a:prstGeom>
          <a:gradFill flip="none" rotWithShape="1">
            <a:gsLst>
              <a:gs pos="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64" name="Isosceles Triangle 63"/>
          <p:cNvSpPr/>
          <p:nvPr/>
        </p:nvSpPr>
        <p:spPr bwMode="auto">
          <a:xfrm rot="10800000">
            <a:off x="7538302" y="1704373"/>
            <a:ext cx="577448" cy="87494"/>
          </a:xfrm>
          <a:prstGeom prst="triangle">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65" name="Chevron 64"/>
          <p:cNvSpPr/>
          <p:nvPr/>
        </p:nvSpPr>
        <p:spPr bwMode="auto">
          <a:xfrm rot="5400000">
            <a:off x="7731490" y="1038388"/>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66" name="Chevron 65"/>
          <p:cNvSpPr/>
          <p:nvPr/>
        </p:nvSpPr>
        <p:spPr bwMode="auto">
          <a:xfrm rot="5400000">
            <a:off x="7731490" y="1200170"/>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48" name="Text Box 14"/>
          <p:cNvSpPr txBox="1">
            <a:spLocks noChangeArrowheads="1"/>
          </p:cNvSpPr>
          <p:nvPr/>
        </p:nvSpPr>
        <p:spPr bwMode="auto">
          <a:xfrm>
            <a:off x="7078148" y="2530863"/>
            <a:ext cx="1510763" cy="1938687"/>
          </a:xfrm>
          <a:prstGeom prst="rect">
            <a:avLst/>
          </a:prstGeom>
          <a:noFill/>
          <a:ln w="9525">
            <a:noFill/>
            <a:miter lim="800000"/>
            <a:headEnd/>
            <a:tailEnd/>
          </a:ln>
        </p:spPr>
        <p:txBody>
          <a:bodyPr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solidFill>
                  <a:schemeClr val="accent4">
                    <a:lumMod val="75000"/>
                  </a:schemeClr>
                </a:solidFill>
                <a:latin typeface="Arial" pitchFamily="34" charset="0"/>
                <a:cs typeface="Arial" pitchFamily="34" charset="0"/>
              </a:rPr>
              <a:t>S3500-24P/48P</a:t>
            </a:r>
            <a:br>
              <a:rPr lang="en-US" sz="1600" b="1" dirty="0" smtClean="0">
                <a:solidFill>
                  <a:schemeClr val="accent4">
                    <a:lumMod val="75000"/>
                  </a:schemeClr>
                </a:solidFill>
                <a:latin typeface="Arial" pitchFamily="34" charset="0"/>
                <a:cs typeface="Arial" pitchFamily="34" charset="0"/>
              </a:rPr>
            </a:br>
            <a:r>
              <a:rPr lang="en-US" sz="1400" dirty="0" smtClean="0">
                <a:solidFill>
                  <a:prstClr val="black"/>
                </a:solidFill>
                <a:latin typeface="Arial" pitchFamily="34" charset="0"/>
                <a:cs typeface="Arial" pitchFamily="34" charset="0"/>
              </a:rPr>
              <a:t>4x 10GbE uplink</a:t>
            </a:r>
            <a:br>
              <a:rPr lang="en-US" sz="1400" dirty="0" smtClean="0">
                <a:solidFill>
                  <a:prstClr val="black"/>
                </a:solidFill>
                <a:latin typeface="Arial" pitchFamily="34" charset="0"/>
                <a:cs typeface="Arial" pitchFamily="34" charset="0"/>
              </a:rPr>
            </a:br>
            <a:r>
              <a:rPr lang="en-US" sz="1400" dirty="0" smtClean="0">
                <a:solidFill>
                  <a:prstClr val="black"/>
                </a:solidFill>
                <a:latin typeface="Arial" pitchFamily="34" charset="0"/>
                <a:cs typeface="Arial" pitchFamily="34" charset="0"/>
              </a:rPr>
              <a:t>1440W</a:t>
            </a:r>
            <a:br>
              <a:rPr lang="en-US" sz="1400" dirty="0" smtClean="0">
                <a:solidFill>
                  <a:prstClr val="black"/>
                </a:solidFill>
                <a:latin typeface="Arial" pitchFamily="34" charset="0"/>
                <a:cs typeface="Arial" pitchFamily="34" charset="0"/>
              </a:rPr>
            </a:br>
            <a:r>
              <a:rPr lang="ru-RU" sz="1400" dirty="0" smtClean="0">
                <a:solidFill>
                  <a:prstClr val="black"/>
                </a:solidFill>
                <a:latin typeface="Arial" pitchFamily="34" charset="0"/>
                <a:cs typeface="Arial" pitchFamily="34" charset="0"/>
              </a:rPr>
              <a:t>Модульные блоки питания и вентиляции</a:t>
            </a:r>
            <a:endParaRPr lang="en-US" sz="1400" dirty="0" smtClean="0">
              <a:solidFill>
                <a:prstClr val="black"/>
              </a:solidFill>
              <a:latin typeface="Arial" pitchFamily="34" charset="0"/>
              <a:cs typeface="Arial" pitchFamily="34" charset="0"/>
            </a:endParaRPr>
          </a:p>
          <a:p>
            <a:pPr algn="ctr"/>
            <a:endParaRPr lang="en-US" sz="600" dirty="0" smtClean="0">
              <a:solidFill>
                <a:prstClr val="black"/>
              </a:solidFill>
              <a:latin typeface="Arial" pitchFamily="34" charset="0"/>
              <a:cs typeface="Arial" pitchFamily="34" charset="0"/>
            </a:endParaRPr>
          </a:p>
          <a:p>
            <a:pPr algn="ctr"/>
            <a:r>
              <a:rPr lang="en-US" sz="1400" i="1" dirty="0" smtClean="0">
                <a:solidFill>
                  <a:prstClr val="black"/>
                </a:solidFill>
                <a:latin typeface="Arial" pitchFamily="34" charset="0"/>
                <a:cs typeface="Arial" pitchFamily="34" charset="0"/>
              </a:rPr>
              <a:t>L2</a:t>
            </a:r>
            <a:r>
              <a:rPr lang="ru-RU" sz="1400" i="1" dirty="0" smtClean="0">
                <a:solidFill>
                  <a:prstClr val="black"/>
                </a:solidFill>
                <a:latin typeface="Arial" pitchFamily="34" charset="0"/>
                <a:cs typeface="Arial" pitchFamily="34" charset="0"/>
              </a:rPr>
              <a:t>/</a:t>
            </a:r>
            <a:r>
              <a:rPr lang="en-US" sz="1400" i="1" dirty="0" smtClean="0">
                <a:solidFill>
                  <a:prstClr val="black"/>
                </a:solidFill>
                <a:latin typeface="Arial" pitchFamily="34" charset="0"/>
                <a:cs typeface="Arial" pitchFamily="34" charset="0"/>
              </a:rPr>
              <a:t>L3</a:t>
            </a:r>
            <a:endParaRPr lang="en-US" sz="1400" i="1" dirty="0">
              <a:solidFill>
                <a:prstClr val="black"/>
              </a:solidFill>
              <a:latin typeface="Arial" pitchFamily="34" charset="0"/>
              <a:cs typeface="Arial" pitchFamily="34" charset="0"/>
            </a:endParaRPr>
          </a:p>
        </p:txBody>
      </p:sp>
      <p:sp>
        <p:nvSpPr>
          <p:cNvPr id="83" name="Rectangle 82"/>
          <p:cNvSpPr/>
          <p:nvPr/>
        </p:nvSpPr>
        <p:spPr bwMode="auto">
          <a:xfrm>
            <a:off x="2711885" y="5000066"/>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88" name="Rectangle 87"/>
          <p:cNvSpPr/>
          <p:nvPr/>
        </p:nvSpPr>
        <p:spPr bwMode="auto">
          <a:xfrm rot="5400000">
            <a:off x="2453869" y="2967480"/>
            <a:ext cx="2627827" cy="1852151"/>
          </a:xfrm>
          <a:prstGeom prst="rect">
            <a:avLst/>
          </a:prstGeom>
          <a:gradFill>
            <a:gsLst>
              <a:gs pos="0">
                <a:schemeClr val="accent4">
                  <a:lumMod val="20000"/>
                  <a:lumOff val="80000"/>
                  <a:alpha val="70000"/>
                </a:schemeClr>
              </a:gs>
              <a:gs pos="100000">
                <a:schemeClr val="accent4">
                  <a:lumMod val="60000"/>
                  <a:lumOff val="40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89" name="Rectangle 88"/>
          <p:cNvSpPr/>
          <p:nvPr/>
        </p:nvSpPr>
        <p:spPr bwMode="auto">
          <a:xfrm rot="5400000">
            <a:off x="2495581" y="3018774"/>
            <a:ext cx="2544404"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90" name="Rectangle 89"/>
          <p:cNvSpPr/>
          <p:nvPr/>
        </p:nvSpPr>
        <p:spPr bwMode="auto">
          <a:xfrm rot="5400000">
            <a:off x="3722772" y="1615154"/>
            <a:ext cx="90022" cy="1852151"/>
          </a:xfrm>
          <a:prstGeom prst="rect">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91" name="Rectangle 90"/>
          <p:cNvSpPr/>
          <p:nvPr/>
        </p:nvSpPr>
        <p:spPr bwMode="auto">
          <a:xfrm rot="5400000">
            <a:off x="3593120" y="1395479"/>
            <a:ext cx="349325" cy="1852148"/>
          </a:xfrm>
          <a:prstGeom prst="rect">
            <a:avLst/>
          </a:prstGeom>
          <a:gradFill flip="none" rotWithShape="1">
            <a:gsLst>
              <a:gs pos="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92" name="Isosceles Triangle 91"/>
          <p:cNvSpPr/>
          <p:nvPr/>
        </p:nvSpPr>
        <p:spPr bwMode="auto">
          <a:xfrm rot="10800000">
            <a:off x="3479059" y="2571657"/>
            <a:ext cx="577448" cy="87494"/>
          </a:xfrm>
          <a:prstGeom prst="triangle">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93" name="Chevron 92"/>
          <p:cNvSpPr/>
          <p:nvPr/>
        </p:nvSpPr>
        <p:spPr bwMode="auto">
          <a:xfrm rot="5400000">
            <a:off x="3672247" y="1905672"/>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94" name="Chevron 93"/>
          <p:cNvSpPr/>
          <p:nvPr/>
        </p:nvSpPr>
        <p:spPr bwMode="auto">
          <a:xfrm rot="5400000">
            <a:off x="3672247" y="2067454"/>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87" name="Text Box 14"/>
          <p:cNvSpPr txBox="1">
            <a:spLocks noChangeArrowheads="1"/>
          </p:cNvSpPr>
          <p:nvPr/>
        </p:nvSpPr>
        <p:spPr bwMode="auto">
          <a:xfrm>
            <a:off x="2934713" y="3547371"/>
            <a:ext cx="1666140" cy="107721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solidFill>
                  <a:schemeClr val="accent4">
                    <a:lumMod val="75000"/>
                  </a:schemeClr>
                </a:solidFill>
                <a:latin typeface="Arial" pitchFamily="34" charset="0"/>
                <a:cs typeface="Arial" pitchFamily="34" charset="0"/>
              </a:rPr>
              <a:t>S1500-24/48P</a:t>
            </a:r>
          </a:p>
          <a:p>
            <a:pPr algn="ctr"/>
            <a:r>
              <a:rPr lang="en-US" sz="1400" dirty="0" smtClean="0">
                <a:solidFill>
                  <a:prstClr val="black"/>
                </a:solidFill>
                <a:latin typeface="Arial" pitchFamily="34" charset="0"/>
                <a:cs typeface="Arial" pitchFamily="34" charset="0"/>
              </a:rPr>
              <a:t>4x 1GbE uplink</a:t>
            </a:r>
            <a:br>
              <a:rPr lang="en-US" sz="1400" dirty="0" smtClean="0">
                <a:solidFill>
                  <a:prstClr val="black"/>
                </a:solidFill>
                <a:latin typeface="Arial" pitchFamily="34" charset="0"/>
                <a:cs typeface="Arial" pitchFamily="34" charset="0"/>
              </a:rPr>
            </a:br>
            <a:r>
              <a:rPr lang="en-US" sz="1400" dirty="0" smtClean="0">
                <a:solidFill>
                  <a:prstClr val="black"/>
                </a:solidFill>
                <a:latin typeface="Arial" pitchFamily="34" charset="0"/>
                <a:cs typeface="Arial" pitchFamily="34" charset="0"/>
              </a:rPr>
              <a:t>400W</a:t>
            </a:r>
          </a:p>
          <a:p>
            <a:pPr algn="ctr"/>
            <a:endParaRPr lang="en-US" sz="600" dirty="0" smtClean="0">
              <a:solidFill>
                <a:prstClr val="black"/>
              </a:solidFill>
              <a:latin typeface="Arial" pitchFamily="34" charset="0"/>
              <a:cs typeface="Arial" pitchFamily="34" charset="0"/>
            </a:endParaRPr>
          </a:p>
          <a:p>
            <a:pPr algn="ctr"/>
            <a:r>
              <a:rPr lang="en-US" sz="1400" i="1" dirty="0" smtClean="0">
                <a:solidFill>
                  <a:prstClr val="black"/>
                </a:solidFill>
                <a:latin typeface="Arial" pitchFamily="34" charset="0"/>
                <a:cs typeface="Arial" pitchFamily="34" charset="0"/>
              </a:rPr>
              <a:t>L2</a:t>
            </a:r>
            <a:r>
              <a:rPr lang="ru-RU" sz="1400" i="1" dirty="0" smtClean="0">
                <a:solidFill>
                  <a:prstClr val="black"/>
                </a:solidFill>
                <a:latin typeface="Arial" pitchFamily="34" charset="0"/>
                <a:cs typeface="Arial" pitchFamily="34" charset="0"/>
              </a:rPr>
              <a:t>/</a:t>
            </a:r>
            <a:r>
              <a:rPr lang="en-US" sz="1400" i="1" dirty="0" smtClean="0">
                <a:solidFill>
                  <a:prstClr val="black"/>
                </a:solidFill>
                <a:latin typeface="Arial" pitchFamily="34" charset="0"/>
                <a:cs typeface="Arial" pitchFamily="34" charset="0"/>
              </a:rPr>
              <a:t>L3</a:t>
            </a:r>
          </a:p>
        </p:txBody>
      </p:sp>
      <p:sp>
        <p:nvSpPr>
          <p:cNvPr id="96" name="Rectangle 95"/>
          <p:cNvSpPr/>
          <p:nvPr/>
        </p:nvSpPr>
        <p:spPr bwMode="auto">
          <a:xfrm>
            <a:off x="782700" y="5434712"/>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01" name="Rectangle 100"/>
          <p:cNvSpPr/>
          <p:nvPr/>
        </p:nvSpPr>
        <p:spPr bwMode="auto">
          <a:xfrm rot="5400000">
            <a:off x="434586" y="3401122"/>
            <a:ext cx="2627827" cy="1852151"/>
          </a:xfrm>
          <a:prstGeom prst="rect">
            <a:avLst/>
          </a:prstGeom>
          <a:gradFill>
            <a:gsLst>
              <a:gs pos="0">
                <a:schemeClr val="accent4">
                  <a:lumMod val="20000"/>
                  <a:lumOff val="80000"/>
                  <a:alpha val="70000"/>
                </a:schemeClr>
              </a:gs>
              <a:gs pos="100000">
                <a:schemeClr val="accent4">
                  <a:lumMod val="60000"/>
                  <a:lumOff val="40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02" name="Rectangle 101"/>
          <p:cNvSpPr/>
          <p:nvPr/>
        </p:nvSpPr>
        <p:spPr bwMode="auto">
          <a:xfrm rot="5400000">
            <a:off x="476297" y="3452416"/>
            <a:ext cx="2544404"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03" name="Rectangle 102"/>
          <p:cNvSpPr/>
          <p:nvPr/>
        </p:nvSpPr>
        <p:spPr bwMode="auto">
          <a:xfrm rot="5400000">
            <a:off x="1703488" y="2048796"/>
            <a:ext cx="90022" cy="1852151"/>
          </a:xfrm>
          <a:prstGeom prst="rect">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04" name="Rectangle 103"/>
          <p:cNvSpPr/>
          <p:nvPr/>
        </p:nvSpPr>
        <p:spPr bwMode="auto">
          <a:xfrm rot="5400000">
            <a:off x="1573836" y="1829121"/>
            <a:ext cx="349325" cy="1852148"/>
          </a:xfrm>
          <a:prstGeom prst="rect">
            <a:avLst/>
          </a:prstGeom>
          <a:gradFill flip="none" rotWithShape="1">
            <a:gsLst>
              <a:gs pos="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05" name="Isosceles Triangle 104"/>
          <p:cNvSpPr/>
          <p:nvPr/>
        </p:nvSpPr>
        <p:spPr bwMode="auto">
          <a:xfrm rot="10800000">
            <a:off x="1459775" y="3005299"/>
            <a:ext cx="577448" cy="87494"/>
          </a:xfrm>
          <a:prstGeom prst="triangle">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06" name="Chevron 105"/>
          <p:cNvSpPr/>
          <p:nvPr/>
        </p:nvSpPr>
        <p:spPr bwMode="auto">
          <a:xfrm rot="5400000">
            <a:off x="1652963" y="2339314"/>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07" name="Chevron 106"/>
          <p:cNvSpPr/>
          <p:nvPr/>
        </p:nvSpPr>
        <p:spPr bwMode="auto">
          <a:xfrm rot="5400000">
            <a:off x="1652963" y="2501096"/>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99" name="Text Box 14"/>
          <p:cNvSpPr txBox="1">
            <a:spLocks noChangeArrowheads="1"/>
          </p:cNvSpPr>
          <p:nvPr/>
        </p:nvSpPr>
        <p:spPr bwMode="auto">
          <a:xfrm>
            <a:off x="844208" y="3989296"/>
            <a:ext cx="1802698" cy="107721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solidFill>
                  <a:schemeClr val="accent4">
                    <a:lumMod val="75000"/>
                  </a:schemeClr>
                </a:solidFill>
                <a:latin typeface="Arial" pitchFamily="34" charset="0"/>
                <a:cs typeface="Arial" pitchFamily="34" charset="0"/>
              </a:rPr>
              <a:t>S1500-12P</a:t>
            </a:r>
          </a:p>
          <a:p>
            <a:pPr algn="ctr"/>
            <a:r>
              <a:rPr lang="en-US" sz="1400" dirty="0" smtClean="0">
                <a:solidFill>
                  <a:prstClr val="black"/>
                </a:solidFill>
                <a:latin typeface="Arial" pitchFamily="34" charset="0"/>
                <a:cs typeface="Arial" pitchFamily="34" charset="0"/>
              </a:rPr>
              <a:t>2x 1GbE uplink</a:t>
            </a:r>
            <a:br>
              <a:rPr lang="en-US" sz="1400" dirty="0" smtClean="0">
                <a:solidFill>
                  <a:prstClr val="black"/>
                </a:solidFill>
                <a:latin typeface="Arial" pitchFamily="34" charset="0"/>
                <a:cs typeface="Arial" pitchFamily="34" charset="0"/>
              </a:rPr>
            </a:br>
            <a:r>
              <a:rPr lang="en-US" sz="1400" dirty="0" smtClean="0">
                <a:solidFill>
                  <a:prstClr val="black"/>
                </a:solidFill>
                <a:latin typeface="Arial" pitchFamily="34" charset="0"/>
                <a:cs typeface="Arial" pitchFamily="34" charset="0"/>
              </a:rPr>
              <a:t>100W</a:t>
            </a:r>
            <a:br>
              <a:rPr lang="en-US" sz="1400" dirty="0" smtClean="0">
                <a:solidFill>
                  <a:prstClr val="black"/>
                </a:solidFill>
                <a:latin typeface="Arial" pitchFamily="34" charset="0"/>
                <a:cs typeface="Arial" pitchFamily="34" charset="0"/>
              </a:rPr>
            </a:br>
            <a:endParaRPr lang="en-US" sz="600" i="1" dirty="0">
              <a:solidFill>
                <a:prstClr val="black"/>
              </a:solidFill>
              <a:latin typeface="Arial" pitchFamily="34" charset="0"/>
              <a:cs typeface="Arial" pitchFamily="34" charset="0"/>
            </a:endParaRPr>
          </a:p>
          <a:p>
            <a:pPr algn="ctr"/>
            <a:r>
              <a:rPr lang="en-US" sz="1400" i="1" dirty="0" smtClean="0">
                <a:solidFill>
                  <a:prstClr val="black"/>
                </a:solidFill>
                <a:latin typeface="Arial" pitchFamily="34" charset="0"/>
                <a:cs typeface="Arial" pitchFamily="34" charset="0"/>
              </a:rPr>
              <a:t>L2</a:t>
            </a:r>
            <a:r>
              <a:rPr lang="ru-RU" sz="1400" i="1" dirty="0">
                <a:solidFill>
                  <a:prstClr val="black"/>
                </a:solidFill>
                <a:latin typeface="Arial" pitchFamily="34" charset="0"/>
                <a:cs typeface="Arial" pitchFamily="34" charset="0"/>
              </a:rPr>
              <a:t>/</a:t>
            </a:r>
            <a:r>
              <a:rPr lang="en-US" sz="1400" i="1" dirty="0" smtClean="0">
                <a:solidFill>
                  <a:prstClr val="black"/>
                </a:solidFill>
                <a:latin typeface="Arial" pitchFamily="34" charset="0"/>
                <a:cs typeface="Arial" pitchFamily="34" charset="0"/>
              </a:rPr>
              <a:t>L3</a:t>
            </a:r>
            <a:endParaRPr lang="en-US" sz="1400" i="1" dirty="0" smtClean="0">
              <a:solidFill>
                <a:prstClr val="black"/>
              </a:solidFill>
              <a:latin typeface="Arial" pitchFamily="34" charset="0"/>
              <a:cs typeface="Arial" pitchFamily="34" charset="0"/>
            </a:endParaRPr>
          </a:p>
        </p:txBody>
      </p:sp>
      <p:sp>
        <p:nvSpPr>
          <p:cNvPr id="109" name="Rectangle 108"/>
          <p:cNvSpPr/>
          <p:nvPr/>
        </p:nvSpPr>
        <p:spPr bwMode="auto">
          <a:xfrm>
            <a:off x="4773048" y="4571230"/>
            <a:ext cx="2008131" cy="333142"/>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13" name="Rectangle 112"/>
          <p:cNvSpPr/>
          <p:nvPr/>
        </p:nvSpPr>
        <p:spPr bwMode="auto">
          <a:xfrm rot="5400000">
            <a:off x="4488876" y="2533837"/>
            <a:ext cx="2627826" cy="1852151"/>
          </a:xfrm>
          <a:prstGeom prst="rect">
            <a:avLst/>
          </a:prstGeom>
          <a:gradFill>
            <a:gsLst>
              <a:gs pos="0">
                <a:schemeClr val="accent4">
                  <a:lumMod val="20000"/>
                  <a:lumOff val="80000"/>
                  <a:alpha val="70000"/>
                </a:schemeClr>
              </a:gs>
              <a:gs pos="100000">
                <a:schemeClr val="accent4">
                  <a:lumMod val="60000"/>
                  <a:lumOff val="40000"/>
                </a:schemeClr>
              </a:gs>
            </a:gsLst>
            <a:lin ang="2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14" name="Rectangle 113"/>
          <p:cNvSpPr/>
          <p:nvPr/>
        </p:nvSpPr>
        <p:spPr bwMode="auto">
          <a:xfrm rot="5400000">
            <a:off x="4530587" y="2585131"/>
            <a:ext cx="2544403" cy="1666140"/>
          </a:xfrm>
          <a:prstGeom prst="rect">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15" name="Rectangle 114"/>
          <p:cNvSpPr/>
          <p:nvPr/>
        </p:nvSpPr>
        <p:spPr bwMode="auto">
          <a:xfrm rot="5400000">
            <a:off x="5757778" y="1181511"/>
            <a:ext cx="90022" cy="1852151"/>
          </a:xfrm>
          <a:prstGeom prst="rect">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16" name="Rectangle 115"/>
          <p:cNvSpPr/>
          <p:nvPr/>
        </p:nvSpPr>
        <p:spPr bwMode="auto">
          <a:xfrm rot="5400000">
            <a:off x="5628126" y="961837"/>
            <a:ext cx="349325" cy="1852148"/>
          </a:xfrm>
          <a:prstGeom prst="rect">
            <a:avLst/>
          </a:prstGeom>
          <a:gradFill flip="none" rotWithShape="1">
            <a:gsLst>
              <a:gs pos="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17" name="Isosceles Triangle 116"/>
          <p:cNvSpPr/>
          <p:nvPr/>
        </p:nvSpPr>
        <p:spPr bwMode="auto">
          <a:xfrm rot="10800000">
            <a:off x="5514065" y="2138015"/>
            <a:ext cx="577448" cy="87494"/>
          </a:xfrm>
          <a:prstGeom prst="triangle">
            <a:avLst/>
          </a:prstGeom>
          <a:solidFill>
            <a:srgbClr val="7D9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kern="0" smtClean="0">
              <a:solidFill>
                <a:srgbClr val="000000"/>
              </a:solidFill>
              <a:ea typeface="ＭＳ Ｐゴシック" pitchFamily="34" charset="-128"/>
            </a:endParaRPr>
          </a:p>
        </p:txBody>
      </p:sp>
      <p:sp>
        <p:nvSpPr>
          <p:cNvPr id="118" name="Chevron 117"/>
          <p:cNvSpPr/>
          <p:nvPr/>
        </p:nvSpPr>
        <p:spPr bwMode="auto">
          <a:xfrm rot="5400000">
            <a:off x="5707253" y="1472030"/>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19" name="Chevron 118"/>
          <p:cNvSpPr/>
          <p:nvPr/>
        </p:nvSpPr>
        <p:spPr bwMode="auto">
          <a:xfrm rot="5400000">
            <a:off x="5707253" y="1633812"/>
            <a:ext cx="191072" cy="673509"/>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800" kern="0" smtClean="0">
              <a:solidFill>
                <a:srgbClr val="000000"/>
              </a:solidFill>
              <a:ea typeface="ＭＳ Ｐゴシック" pitchFamily="34" charset="-128"/>
            </a:endParaRPr>
          </a:p>
        </p:txBody>
      </p:sp>
      <p:sp>
        <p:nvSpPr>
          <p:cNvPr id="111" name="Text Box 14"/>
          <p:cNvSpPr txBox="1">
            <a:spLocks noChangeArrowheads="1"/>
          </p:cNvSpPr>
          <p:nvPr/>
        </p:nvSpPr>
        <p:spPr bwMode="auto">
          <a:xfrm>
            <a:off x="4929028" y="2969952"/>
            <a:ext cx="1747521" cy="1654460"/>
          </a:xfrm>
          <a:prstGeom prst="rect">
            <a:avLst/>
          </a:prstGeom>
          <a:noFill/>
          <a:ln w="9525">
            <a:noFill/>
            <a:miter lim="800000"/>
            <a:headEnd/>
            <a:tailEnd/>
          </a:ln>
        </p:spPr>
        <p:txBody>
          <a:bodyPr wrap="square" lIns="0" tIns="0" rIns="0" bIns="0" anchor="t"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solidFill>
                  <a:schemeClr val="accent4">
                    <a:lumMod val="75000"/>
                  </a:schemeClr>
                </a:solidFill>
                <a:latin typeface="Arial" pitchFamily="34" charset="0"/>
                <a:cs typeface="Arial" pitchFamily="34" charset="0"/>
              </a:rPr>
              <a:t>S2500-24P/48P</a:t>
            </a:r>
          </a:p>
          <a:p>
            <a:pPr algn="ctr"/>
            <a:r>
              <a:rPr lang="en-US" sz="1400" dirty="0" smtClean="0">
                <a:solidFill>
                  <a:prstClr val="black"/>
                </a:solidFill>
                <a:latin typeface="Arial" pitchFamily="34" charset="0"/>
                <a:cs typeface="Arial" pitchFamily="34" charset="0"/>
              </a:rPr>
              <a:t>4x 10GbE uplink</a:t>
            </a:r>
            <a:br>
              <a:rPr lang="en-US" sz="1400" dirty="0" smtClean="0">
                <a:solidFill>
                  <a:prstClr val="black"/>
                </a:solidFill>
                <a:latin typeface="Arial" pitchFamily="34" charset="0"/>
                <a:cs typeface="Arial" pitchFamily="34" charset="0"/>
              </a:rPr>
            </a:br>
            <a:r>
              <a:rPr lang="en-US" sz="1400" dirty="0" smtClean="0">
                <a:solidFill>
                  <a:prstClr val="black"/>
                </a:solidFill>
                <a:latin typeface="Arial" pitchFamily="34" charset="0"/>
                <a:cs typeface="Arial" pitchFamily="34" charset="0"/>
              </a:rPr>
              <a:t>400W</a:t>
            </a:r>
            <a:br>
              <a:rPr lang="en-US" sz="1400" dirty="0" smtClean="0">
                <a:solidFill>
                  <a:prstClr val="black"/>
                </a:solidFill>
                <a:latin typeface="Arial" pitchFamily="34" charset="0"/>
                <a:cs typeface="Arial" pitchFamily="34" charset="0"/>
              </a:rPr>
            </a:br>
            <a:endParaRPr lang="en-US" sz="600" dirty="0" smtClean="0">
              <a:solidFill>
                <a:prstClr val="black"/>
              </a:solidFill>
              <a:latin typeface="Arial" pitchFamily="34" charset="0"/>
              <a:cs typeface="Arial" pitchFamily="34" charset="0"/>
            </a:endParaRPr>
          </a:p>
          <a:p>
            <a:pPr algn="ctr"/>
            <a:r>
              <a:rPr lang="en-US" sz="1400" i="1" dirty="0" smtClean="0">
                <a:solidFill>
                  <a:prstClr val="black"/>
                </a:solidFill>
                <a:latin typeface="Arial" pitchFamily="34" charset="0"/>
                <a:cs typeface="Arial" pitchFamily="34" charset="0"/>
              </a:rPr>
              <a:t>L2</a:t>
            </a:r>
            <a:r>
              <a:rPr lang="ru-RU" sz="1400" i="1" dirty="0">
                <a:solidFill>
                  <a:prstClr val="black"/>
                </a:solidFill>
                <a:latin typeface="Arial" pitchFamily="34" charset="0"/>
                <a:cs typeface="Arial" pitchFamily="34" charset="0"/>
              </a:rPr>
              <a:t>/</a:t>
            </a:r>
            <a:r>
              <a:rPr lang="en-US" sz="1400" i="1" dirty="0" smtClean="0">
                <a:solidFill>
                  <a:prstClr val="black"/>
                </a:solidFill>
                <a:latin typeface="Arial" pitchFamily="34" charset="0"/>
                <a:cs typeface="Arial" pitchFamily="34" charset="0"/>
              </a:rPr>
              <a:t>L3</a:t>
            </a:r>
            <a:endParaRPr lang="en-US" sz="1400" i="1" dirty="0">
              <a:solidFill>
                <a:prstClr val="black"/>
              </a:solidFill>
              <a:latin typeface="Arial" pitchFamily="34" charset="0"/>
              <a:cs typeface="Arial" pitchFamily="34" charset="0"/>
            </a:endParaRPr>
          </a:p>
        </p:txBody>
      </p:sp>
      <p:pic>
        <p:nvPicPr>
          <p:cNvPr id="124" name="Picture 1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4057" y="1793641"/>
            <a:ext cx="949814" cy="721858"/>
          </a:xfrm>
          <a:prstGeom prst="rect">
            <a:avLst/>
          </a:prstGeom>
        </p:spPr>
      </p:pic>
      <p:pic>
        <p:nvPicPr>
          <p:cNvPr id="125" name="Picture 1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7285" y="2222916"/>
            <a:ext cx="949814" cy="721858"/>
          </a:xfrm>
          <a:prstGeom prst="rect">
            <a:avLst/>
          </a:prstGeom>
        </p:spPr>
      </p:pic>
      <p:pic>
        <p:nvPicPr>
          <p:cNvPr id="126" name="Picture 1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3378" y="2755888"/>
            <a:ext cx="949814" cy="721858"/>
          </a:xfrm>
          <a:prstGeom prst="rect">
            <a:avLst/>
          </a:prstGeom>
        </p:spPr>
      </p:pic>
      <p:pic>
        <p:nvPicPr>
          <p:cNvPr id="127" name="Picture 1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7179" y="3213444"/>
            <a:ext cx="949814" cy="721858"/>
          </a:xfrm>
          <a:prstGeom prst="rect">
            <a:avLst/>
          </a:prstGeom>
        </p:spPr>
      </p:pic>
    </p:spTree>
    <p:extLst>
      <p:ext uri="{BB962C8B-B14F-4D97-AF65-F5344CB8AC3E}">
        <p14:creationId xmlns:p14="http://schemas.microsoft.com/office/powerpoint/2010/main" val="192044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6683" y="2678440"/>
            <a:ext cx="4499950" cy="584775"/>
          </a:xfrm>
          <a:prstGeom prst="rect">
            <a:avLst/>
          </a:prstGeom>
          <a:noFill/>
        </p:spPr>
        <p:txBody>
          <a:bodyPr wrap="none" rtlCol="0">
            <a:spAutoFit/>
          </a:bodyPr>
          <a:lstStyle/>
          <a:p>
            <a:r>
              <a:rPr lang="ru-RU" sz="3200" dirty="0" smtClean="0">
                <a:solidFill>
                  <a:schemeClr val="bg1"/>
                </a:solidFill>
              </a:rPr>
              <a:t>Сервисы мобильности</a:t>
            </a:r>
            <a:endParaRPr lang="en-US" sz="3200" dirty="0">
              <a:solidFill>
                <a:schemeClr val="bg1"/>
              </a:solidFill>
            </a:endParaRPr>
          </a:p>
        </p:txBody>
      </p:sp>
    </p:spTree>
    <p:extLst>
      <p:ext uri="{BB962C8B-B14F-4D97-AF65-F5344CB8AC3E}">
        <p14:creationId xmlns:p14="http://schemas.microsoft.com/office/powerpoint/2010/main" val="412509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400" dirty="0"/>
              <a:t>Портфолио контроллеров мобильного доступа</a:t>
            </a:r>
            <a:endParaRPr lang="en-US" sz="2400" dirty="0"/>
          </a:p>
        </p:txBody>
      </p:sp>
      <p:grpSp>
        <p:nvGrpSpPr>
          <p:cNvPr id="3" name="Группа 2"/>
          <p:cNvGrpSpPr/>
          <p:nvPr/>
        </p:nvGrpSpPr>
        <p:grpSpPr>
          <a:xfrm>
            <a:off x="499533" y="1341120"/>
            <a:ext cx="8261290" cy="4955177"/>
            <a:chOff x="1143001" y="1708476"/>
            <a:chExt cx="6857999" cy="4061899"/>
          </a:xfrm>
        </p:grpSpPr>
        <p:sp>
          <p:nvSpPr>
            <p:cNvPr id="63" name="Rectangle 62"/>
            <p:cNvSpPr/>
            <p:nvPr/>
          </p:nvSpPr>
          <p:spPr bwMode="auto">
            <a:xfrm rot="10800000" flipV="1">
              <a:off x="1143001" y="2257634"/>
              <a:ext cx="3430431" cy="3512740"/>
            </a:xfrm>
            <a:prstGeom prst="rect">
              <a:avLst/>
            </a:prstGeom>
            <a:solidFill>
              <a:srgbClr val="FEEAD2">
                <a:alpha val="23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lnSpc>
                  <a:spcPct val="95000"/>
                </a:lnSpc>
                <a:spcBef>
                  <a:spcPts val="0"/>
                </a:spcBef>
                <a:spcAft>
                  <a:spcPts val="0"/>
                </a:spcAft>
                <a:defRPr/>
              </a:pPr>
              <a:endParaRPr lang="en-US" sz="1350" kern="0">
                <a:solidFill>
                  <a:srgbClr val="000000"/>
                </a:solidFill>
                <a:latin typeface="Arial Narrow" pitchFamily="34" charset="0"/>
                <a:ea typeface="ＭＳ Ｐゴシック" pitchFamily="34" charset="-128"/>
              </a:endParaRPr>
            </a:p>
          </p:txBody>
        </p:sp>
        <p:sp>
          <p:nvSpPr>
            <p:cNvPr id="44" name="Rectangle 43"/>
            <p:cNvSpPr/>
            <p:nvPr/>
          </p:nvSpPr>
          <p:spPr bwMode="auto">
            <a:xfrm rot="10800000" flipV="1">
              <a:off x="4665541" y="2257634"/>
              <a:ext cx="3335459" cy="3512741"/>
            </a:xfrm>
            <a:prstGeom prst="rect">
              <a:avLst/>
            </a:prstGeom>
            <a:solidFill>
              <a:srgbClr val="FEEAD2">
                <a:alpha val="23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lnSpc>
                  <a:spcPct val="95000"/>
                </a:lnSpc>
                <a:spcBef>
                  <a:spcPts val="0"/>
                </a:spcBef>
                <a:spcAft>
                  <a:spcPts val="0"/>
                </a:spcAft>
                <a:defRPr/>
              </a:pPr>
              <a:endParaRPr lang="en-US" sz="1350" kern="0">
                <a:solidFill>
                  <a:srgbClr val="000000"/>
                </a:solidFill>
                <a:latin typeface="Arial Narrow" pitchFamily="34" charset="0"/>
                <a:ea typeface="ＭＳ Ｐゴシック" pitchFamily="34" charset="-128"/>
              </a:endParaRPr>
            </a:p>
          </p:txBody>
        </p:sp>
        <p:grpSp>
          <p:nvGrpSpPr>
            <p:cNvPr id="7" name="Group 6"/>
            <p:cNvGrpSpPr/>
            <p:nvPr/>
          </p:nvGrpSpPr>
          <p:grpSpPr>
            <a:xfrm>
              <a:off x="4801077" y="2553766"/>
              <a:ext cx="3147170" cy="1484858"/>
              <a:chOff x="4696013" y="2293935"/>
              <a:chExt cx="4196227" cy="1979811"/>
            </a:xfrm>
          </p:grpSpPr>
          <p:pic>
            <p:nvPicPr>
              <p:cNvPr id="6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6013" y="2815091"/>
                <a:ext cx="2417554" cy="342329"/>
              </a:xfrm>
              <a:prstGeom prst="rect">
                <a:avLst/>
              </a:prstGeom>
              <a:noFill/>
              <a:ln w="9525">
                <a:noFill/>
                <a:miter lim="800000"/>
                <a:headEnd/>
                <a:tailEnd/>
              </a:ln>
              <a:effectLst/>
            </p:spPr>
          </p:pic>
          <p:pic>
            <p:nvPicPr>
              <p:cNvPr id="6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3400" y="2293935"/>
                <a:ext cx="2435141" cy="330840"/>
              </a:xfrm>
              <a:prstGeom prst="rect">
                <a:avLst/>
              </a:prstGeom>
              <a:noFill/>
              <a:ln w="9525">
                <a:noFill/>
                <a:miter lim="800000"/>
                <a:headEnd/>
                <a:tailEnd/>
              </a:ln>
              <a:effectLst/>
            </p:spPr>
          </p:pic>
          <p:sp>
            <p:nvSpPr>
              <p:cNvPr id="74" name="Text Box 14"/>
              <p:cNvSpPr txBox="1">
                <a:spLocks noChangeArrowheads="1"/>
              </p:cNvSpPr>
              <p:nvPr/>
            </p:nvSpPr>
            <p:spPr bwMode="auto">
              <a:xfrm>
                <a:off x="7245076" y="2642916"/>
                <a:ext cx="1647164" cy="1107996"/>
              </a:xfrm>
              <a:prstGeom prst="rect">
                <a:avLst/>
              </a:prstGeom>
              <a:solidFill>
                <a:srgbClr val="E1E6EE"/>
              </a:solidFill>
              <a:ln w="9525">
                <a:solidFill>
                  <a:srgbClr val="E1E6EE"/>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7240</a:t>
                </a:r>
              </a:p>
              <a:p>
                <a:pPr algn="ctr"/>
                <a:r>
                  <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2048 AP</a:t>
                </a:r>
              </a:p>
              <a:p>
                <a:pPr algn="ctr"/>
                <a:r>
                  <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32K </a:t>
                </a:r>
                <a:r>
                  <a:rPr lang="ru-RU" sz="1200" dirty="0"/>
                  <a:t>устройств</a:t>
                </a:r>
                <a:endPar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40Gbps FW</a:t>
                </a:r>
              </a:p>
            </p:txBody>
          </p:sp>
          <p:sp>
            <p:nvSpPr>
              <p:cNvPr id="36" name="Text Box 14"/>
              <p:cNvSpPr txBox="1">
                <a:spLocks noChangeArrowheads="1"/>
              </p:cNvSpPr>
              <p:nvPr/>
            </p:nvSpPr>
            <p:spPr bwMode="auto">
              <a:xfrm>
                <a:off x="5392902" y="3165750"/>
                <a:ext cx="1707616" cy="1107996"/>
              </a:xfrm>
              <a:prstGeom prst="rect">
                <a:avLst/>
              </a:prstGeom>
              <a:solidFill>
                <a:srgbClr val="E1E6EE"/>
              </a:solidFill>
              <a:ln w="9525">
                <a:solidFill>
                  <a:srgbClr val="E1E6EE"/>
                </a:solid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7220</a:t>
                </a:r>
              </a:p>
              <a:p>
                <a:pPr algn="ctr"/>
                <a:r>
                  <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1024 AP</a:t>
                </a:r>
              </a:p>
              <a:p>
                <a:pPr algn="ctr"/>
                <a:r>
                  <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24K </a:t>
                </a:r>
                <a:r>
                  <a:rPr lang="ru-RU" sz="1200" dirty="0"/>
                  <a:t>устройств</a:t>
                </a:r>
                <a:endPar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2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40Gbps FW</a:t>
                </a:r>
              </a:p>
            </p:txBody>
          </p:sp>
        </p:grpSp>
        <p:sp>
          <p:nvSpPr>
            <p:cNvPr id="85" name="Text Box 14"/>
            <p:cNvSpPr txBox="1">
              <a:spLocks noChangeArrowheads="1"/>
            </p:cNvSpPr>
            <p:nvPr/>
          </p:nvSpPr>
          <p:spPr bwMode="auto">
            <a:xfrm>
              <a:off x="2124075" y="1708476"/>
              <a:ext cx="1562100" cy="32316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ru-RU" sz="1500" b="1"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Филиалы</a:t>
              </a:r>
              <a:endParaRPr lang="en-US" sz="15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70" name="Text Box 14"/>
            <p:cNvSpPr txBox="1">
              <a:spLocks noChangeArrowheads="1"/>
            </p:cNvSpPr>
            <p:nvPr/>
          </p:nvSpPr>
          <p:spPr bwMode="auto">
            <a:xfrm>
              <a:off x="1703509" y="2836917"/>
              <a:ext cx="1096700" cy="1015663"/>
            </a:xfrm>
            <a:prstGeom prst="rect">
              <a:avLst/>
            </a:prstGeom>
            <a:solidFill>
              <a:srgbClr val="E1E6EE"/>
            </a:solidFill>
            <a:ln w="9525">
              <a:solidFill>
                <a:schemeClr val="accent1">
                  <a:lumMod val="20000"/>
                  <a:lumOff val="80000"/>
                </a:schemeClr>
              </a:solidFill>
              <a:miter lim="800000"/>
              <a:headEnd/>
              <a:tailEnd/>
            </a:ln>
          </p:spPr>
          <p:txBody>
            <a:bodyPr wrap="square">
              <a:spAutoFit/>
            </a:bodyPr>
            <a:lstStyle>
              <a:defPPr>
                <a:defRPr lang="en-US"/>
              </a:defPPr>
              <a:lvl1pPr algn="ctr">
                <a:defRPr sz="1600" b="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defRPr>
              </a:lvl1pPr>
              <a:lvl2pPr marL="457200">
                <a:defRPr>
                  <a:ea typeface="+mn-ea"/>
                </a:defRPr>
              </a:lvl2pPr>
              <a:lvl3pPr marL="914400">
                <a:defRPr>
                  <a:ea typeface="+mn-ea"/>
                </a:defRPr>
              </a:lvl3pPr>
              <a:lvl4pPr marL="1371600">
                <a:defRPr>
                  <a:ea typeface="+mn-ea"/>
                </a:defRPr>
              </a:lvl4pPr>
              <a:lvl5pPr marL="1828800">
                <a:defRPr>
                  <a:ea typeface="+mn-ea"/>
                </a:defRPr>
              </a:lvl5pPr>
              <a:lvl6pPr>
                <a:defRPr>
                  <a:ea typeface="+mn-ea"/>
                </a:defRPr>
              </a:lvl6pPr>
              <a:lvl7pPr>
                <a:defRPr>
                  <a:ea typeface="+mn-ea"/>
                </a:defRPr>
              </a:lvl7pPr>
              <a:lvl8pPr>
                <a:defRPr>
                  <a:ea typeface="+mn-ea"/>
                </a:defRPr>
              </a:lvl8pPr>
              <a:lvl9pPr>
                <a:defRPr>
                  <a:ea typeface="+mn-ea"/>
                </a:defRPr>
              </a:lvl9pPr>
            </a:lstStyle>
            <a:p>
              <a:r>
                <a:rPr lang="en-US" sz="1200" b="1" dirty="0"/>
                <a:t>7030</a:t>
              </a:r>
            </a:p>
            <a:p>
              <a:r>
                <a:rPr lang="en-US" sz="1200" dirty="0"/>
                <a:t>64 AP</a:t>
              </a:r>
            </a:p>
            <a:p>
              <a:r>
                <a:rPr lang="en-US" sz="1200" dirty="0"/>
                <a:t>4K </a:t>
              </a:r>
              <a:r>
                <a:rPr lang="ru-RU" sz="1200" dirty="0"/>
                <a:t>устройств</a:t>
              </a:r>
              <a:endParaRPr lang="en-US" sz="1200" dirty="0"/>
            </a:p>
            <a:p>
              <a:r>
                <a:rPr lang="en-US" sz="1200" dirty="0"/>
                <a:t>8Gbps FW</a:t>
              </a:r>
            </a:p>
          </p:txBody>
        </p:sp>
        <p:pic>
          <p:nvPicPr>
            <p:cNvPr id="28" name="Picture 27"/>
            <p:cNvPicPr>
              <a:picLocks noChangeAspect="1"/>
            </p:cNvPicPr>
            <p:nvPr/>
          </p:nvPicPr>
          <p:blipFill>
            <a:blip r:embed="rId4" cstate="screen">
              <a:clrChange>
                <a:clrFrom>
                  <a:srgbClr val="FBFBFC"/>
                </a:clrFrom>
                <a:clrTo>
                  <a:srgbClr val="FBFBFC">
                    <a:alpha val="0"/>
                  </a:srgbClr>
                </a:clrTo>
              </a:clrChange>
              <a:extLst>
                <a:ext uri="{28A0092B-C50C-407E-A947-70E740481C1C}">
                  <a14:useLocalDpi xmlns:a14="http://schemas.microsoft.com/office/drawing/2010/main"/>
                </a:ext>
              </a:extLst>
            </a:blip>
            <a:stretch>
              <a:fillRect/>
            </a:stretch>
          </p:blipFill>
          <p:spPr>
            <a:xfrm>
              <a:off x="1326950" y="2555880"/>
              <a:ext cx="1488044" cy="295065"/>
            </a:xfrm>
            <a:prstGeom prst="rect">
              <a:avLst/>
            </a:prstGeom>
          </p:spPr>
        </p:pic>
        <p:sp>
          <p:nvSpPr>
            <p:cNvPr id="33" name="Text Box 14"/>
            <p:cNvSpPr txBox="1">
              <a:spLocks noChangeArrowheads="1"/>
            </p:cNvSpPr>
            <p:nvPr/>
          </p:nvSpPr>
          <p:spPr bwMode="auto">
            <a:xfrm>
              <a:off x="3318892" y="3055927"/>
              <a:ext cx="1079510" cy="1384995"/>
            </a:xfrm>
            <a:prstGeom prst="rect">
              <a:avLst/>
            </a:prstGeom>
            <a:solidFill>
              <a:srgbClr val="E1E6EE"/>
            </a:solidFill>
            <a:ln w="9525">
              <a:solidFill>
                <a:schemeClr val="accent1">
                  <a:lumMod val="20000"/>
                  <a:lumOff val="80000"/>
                </a:schemeClr>
              </a:solidFill>
              <a:miter lim="800000"/>
              <a:headEnd/>
              <a:tailEnd/>
            </a:ln>
          </p:spPr>
          <p:txBody>
            <a:bodyPr wrap="square">
              <a:spAutoFit/>
            </a:bodyPr>
            <a:lstStyle>
              <a:defPPr>
                <a:defRPr lang="en-US"/>
              </a:defPPr>
              <a:lvl1pPr algn="ctr">
                <a:defRPr sz="1600" b="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defRPr>
              </a:lvl1pPr>
              <a:lvl2pPr marL="457200">
                <a:defRPr>
                  <a:ea typeface="+mn-ea"/>
                </a:defRPr>
              </a:lvl2pPr>
              <a:lvl3pPr marL="914400">
                <a:defRPr>
                  <a:ea typeface="+mn-ea"/>
                </a:defRPr>
              </a:lvl3pPr>
              <a:lvl4pPr marL="1371600">
                <a:defRPr>
                  <a:ea typeface="+mn-ea"/>
                </a:defRPr>
              </a:lvl4pPr>
              <a:lvl5pPr marL="1828800">
                <a:defRPr>
                  <a:ea typeface="+mn-ea"/>
                </a:defRPr>
              </a:lvl5pPr>
              <a:lvl6pPr>
                <a:defRPr>
                  <a:ea typeface="+mn-ea"/>
                </a:defRPr>
              </a:lvl6pPr>
              <a:lvl7pPr>
                <a:defRPr>
                  <a:ea typeface="+mn-ea"/>
                </a:defRPr>
              </a:lvl7pPr>
              <a:lvl8pPr>
                <a:defRPr>
                  <a:ea typeface="+mn-ea"/>
                </a:defRPr>
              </a:lvl8pPr>
              <a:lvl9pPr>
                <a:defRPr>
                  <a:ea typeface="+mn-ea"/>
                </a:defRPr>
              </a:lvl9pPr>
            </a:lstStyle>
            <a:p>
              <a:r>
                <a:rPr lang="en-US" sz="1200" b="1" dirty="0"/>
                <a:t>7024</a:t>
              </a:r>
            </a:p>
            <a:p>
              <a:r>
                <a:rPr lang="en-US" sz="1200" dirty="0"/>
                <a:t>32 AP</a:t>
              </a:r>
            </a:p>
            <a:p>
              <a:r>
                <a:rPr lang="en-US" sz="1200" dirty="0"/>
                <a:t>2K </a:t>
              </a:r>
              <a:r>
                <a:rPr lang="ru-RU" sz="1200" dirty="0"/>
                <a:t>устройств</a:t>
              </a:r>
              <a:endParaRPr lang="en-US" sz="1200" dirty="0"/>
            </a:p>
            <a:p>
              <a:r>
                <a:rPr lang="en-US" sz="1200" dirty="0"/>
                <a:t>24 POE Ports</a:t>
              </a:r>
            </a:p>
            <a:p>
              <a:r>
                <a:rPr lang="en-US" sz="1200" dirty="0"/>
                <a:t>4Gbps FW</a:t>
              </a:r>
            </a:p>
          </p:txBody>
        </p:sp>
        <p:pic>
          <p:nvPicPr>
            <p:cNvPr id="30" name="Picture 29"/>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59743" y="2785103"/>
              <a:ext cx="1465452" cy="317222"/>
            </a:xfrm>
            <a:prstGeom prst="rect">
              <a:avLst/>
            </a:prstGeom>
          </p:spPr>
        </p:pic>
        <p:grpSp>
          <p:nvGrpSpPr>
            <p:cNvPr id="6" name="Group 5"/>
            <p:cNvGrpSpPr/>
            <p:nvPr/>
          </p:nvGrpSpPr>
          <p:grpSpPr>
            <a:xfrm>
              <a:off x="4882532" y="4142550"/>
              <a:ext cx="2931491" cy="1387689"/>
              <a:chOff x="4795499" y="4393755"/>
              <a:chExt cx="3908654" cy="1850252"/>
            </a:xfrm>
          </p:grpSpPr>
          <p:pic>
            <p:nvPicPr>
              <p:cNvPr id="66"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95042" y="4393755"/>
                <a:ext cx="2209111" cy="325210"/>
              </a:xfrm>
              <a:prstGeom prst="rect">
                <a:avLst/>
              </a:prstGeom>
              <a:noFill/>
              <a:ln w="9525">
                <a:noFill/>
                <a:miter lim="800000"/>
                <a:headEnd/>
                <a:tailEnd/>
              </a:ln>
              <a:effectLst/>
            </p:spPr>
          </p:pic>
          <p:sp>
            <p:nvSpPr>
              <p:cNvPr id="72" name="Text Box 14"/>
              <p:cNvSpPr txBox="1">
                <a:spLocks noChangeArrowheads="1"/>
              </p:cNvSpPr>
              <p:nvPr/>
            </p:nvSpPr>
            <p:spPr bwMode="auto">
              <a:xfrm>
                <a:off x="7127421" y="4732246"/>
                <a:ext cx="1575062" cy="1354217"/>
              </a:xfrm>
              <a:prstGeom prst="rect">
                <a:avLst/>
              </a:prstGeom>
              <a:solidFill>
                <a:srgbClr val="E1E6EE"/>
              </a:solidFill>
              <a:ln w="9525">
                <a:solidFill>
                  <a:srgbClr val="E1E6EE"/>
                </a:solidFill>
                <a:miter lim="800000"/>
                <a:headEnd/>
                <a:tailEnd/>
              </a:ln>
            </p:spPr>
            <p:txBody>
              <a:bodyPr wrap="square">
                <a:spAutoFit/>
              </a:bodyPr>
              <a:lstStyle>
                <a:defPPr>
                  <a:defRPr lang="en-US"/>
                </a:defPPr>
                <a:lvl1pPr algn="ctr">
                  <a:defRPr sz="1600" b="1">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defRPr>
                </a:lvl1pPr>
                <a:lvl2pPr marL="457200">
                  <a:defRPr>
                    <a:ea typeface="+mn-ea"/>
                  </a:defRPr>
                </a:lvl2pPr>
                <a:lvl3pPr marL="914400">
                  <a:defRPr>
                    <a:ea typeface="+mn-ea"/>
                  </a:defRPr>
                </a:lvl3pPr>
                <a:lvl4pPr marL="1371600">
                  <a:defRPr>
                    <a:ea typeface="+mn-ea"/>
                  </a:defRPr>
                </a:lvl4pPr>
                <a:lvl5pPr marL="1828800">
                  <a:defRPr>
                    <a:ea typeface="+mn-ea"/>
                  </a:defRPr>
                </a:lvl5pPr>
                <a:lvl6pPr>
                  <a:defRPr>
                    <a:ea typeface="+mn-ea"/>
                  </a:defRPr>
                </a:lvl6pPr>
                <a:lvl7pPr>
                  <a:defRPr>
                    <a:ea typeface="+mn-ea"/>
                  </a:defRPr>
                </a:lvl7pPr>
                <a:lvl8pPr>
                  <a:defRPr>
                    <a:ea typeface="+mn-ea"/>
                  </a:defRPr>
                </a:lvl8pPr>
                <a:lvl9pPr>
                  <a:defRPr>
                    <a:ea typeface="+mn-ea"/>
                  </a:defRPr>
                </a:lvl9pPr>
              </a:lstStyle>
              <a:p>
                <a:r>
                  <a:rPr lang="en-US" sz="1200" dirty="0"/>
                  <a:t>7210</a:t>
                </a:r>
              </a:p>
              <a:p>
                <a:r>
                  <a:rPr lang="en-US" sz="1200" b="0" dirty="0"/>
                  <a:t>512 AP</a:t>
                </a:r>
              </a:p>
              <a:p>
                <a:r>
                  <a:rPr lang="en-US" sz="1200" b="0" dirty="0"/>
                  <a:t>16K </a:t>
                </a:r>
                <a:r>
                  <a:rPr lang="ru-RU" sz="1200" b="0" dirty="0"/>
                  <a:t>устройств</a:t>
                </a:r>
                <a:endParaRPr lang="en-US" sz="1200" b="0" dirty="0"/>
              </a:p>
              <a:p>
                <a:r>
                  <a:rPr lang="en-US" sz="1200" b="0" dirty="0"/>
                  <a:t>20 </a:t>
                </a:r>
                <a:r>
                  <a:rPr lang="en-US" sz="1200" b="0" dirty="0" err="1"/>
                  <a:t>Gbps</a:t>
                </a:r>
                <a:r>
                  <a:rPr lang="en-US" sz="1200" b="0" dirty="0"/>
                  <a:t> FW</a:t>
                </a:r>
              </a:p>
            </p:txBody>
          </p:sp>
          <p:pic>
            <p:nvPicPr>
              <p:cNvPr id="38"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95499" y="4810752"/>
                <a:ext cx="2209111" cy="325210"/>
              </a:xfrm>
              <a:prstGeom prst="rect">
                <a:avLst/>
              </a:prstGeom>
              <a:noFill/>
              <a:ln w="9525">
                <a:noFill/>
                <a:miter lim="800000"/>
                <a:headEnd/>
                <a:tailEnd/>
              </a:ln>
              <a:effectLst/>
            </p:spPr>
          </p:pic>
          <p:sp>
            <p:nvSpPr>
              <p:cNvPr id="41" name="Text Box 14"/>
              <p:cNvSpPr txBox="1">
                <a:spLocks noChangeArrowheads="1"/>
              </p:cNvSpPr>
              <p:nvPr/>
            </p:nvSpPr>
            <p:spPr bwMode="auto">
              <a:xfrm>
                <a:off x="5383782" y="5136011"/>
                <a:ext cx="1605930" cy="1107996"/>
              </a:xfrm>
              <a:prstGeom prst="rect">
                <a:avLst/>
              </a:prstGeom>
              <a:solidFill>
                <a:srgbClr val="E1E6EE"/>
              </a:solidFill>
              <a:ln w="9525">
                <a:solidFill>
                  <a:srgbClr val="E1E6EE"/>
                </a:solidFill>
                <a:miter lim="800000"/>
                <a:headEnd/>
                <a:tailEnd/>
              </a:ln>
            </p:spPr>
            <p:txBody>
              <a:bodyPr wrap="square">
                <a:spAutoFit/>
              </a:bodyPr>
              <a:lstStyle>
                <a:defPPr>
                  <a:defRPr lang="en-US"/>
                </a:defPPr>
                <a:lvl1pPr algn="ctr">
                  <a:defRPr sz="1600" b="1">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defRPr>
                </a:lvl1pPr>
                <a:lvl2pPr marL="457200">
                  <a:defRPr>
                    <a:ea typeface="+mn-ea"/>
                  </a:defRPr>
                </a:lvl2pPr>
                <a:lvl3pPr marL="914400">
                  <a:defRPr>
                    <a:ea typeface="+mn-ea"/>
                  </a:defRPr>
                </a:lvl3pPr>
                <a:lvl4pPr marL="1371600">
                  <a:defRPr>
                    <a:ea typeface="+mn-ea"/>
                  </a:defRPr>
                </a:lvl4pPr>
                <a:lvl5pPr marL="1828800">
                  <a:defRPr>
                    <a:ea typeface="+mn-ea"/>
                  </a:defRPr>
                </a:lvl5pPr>
                <a:lvl6pPr>
                  <a:defRPr>
                    <a:ea typeface="+mn-ea"/>
                  </a:defRPr>
                </a:lvl6pPr>
                <a:lvl7pPr>
                  <a:defRPr>
                    <a:ea typeface="+mn-ea"/>
                  </a:defRPr>
                </a:lvl7pPr>
                <a:lvl8pPr>
                  <a:defRPr>
                    <a:ea typeface="+mn-ea"/>
                  </a:defRPr>
                </a:lvl8pPr>
                <a:lvl9pPr>
                  <a:defRPr>
                    <a:ea typeface="+mn-ea"/>
                  </a:defRPr>
                </a:lvl9pPr>
              </a:lstStyle>
              <a:p>
                <a:r>
                  <a:rPr lang="en-US" sz="1200" dirty="0"/>
                  <a:t>7205</a:t>
                </a:r>
              </a:p>
              <a:p>
                <a:r>
                  <a:rPr lang="en-US" sz="1200" b="0" dirty="0"/>
                  <a:t>256 AP</a:t>
                </a:r>
              </a:p>
              <a:p>
                <a:r>
                  <a:rPr lang="en-US" sz="1200" b="0" dirty="0"/>
                  <a:t>8K </a:t>
                </a:r>
                <a:r>
                  <a:rPr lang="ru-RU" sz="1200" b="0" dirty="0"/>
                  <a:t>устройств</a:t>
                </a:r>
                <a:endParaRPr lang="en-US" sz="1200" b="0" dirty="0"/>
              </a:p>
              <a:p>
                <a:r>
                  <a:rPr lang="en-US" sz="1200" b="0" dirty="0"/>
                  <a:t>15 </a:t>
                </a:r>
                <a:r>
                  <a:rPr lang="en-US" sz="1200" b="0" dirty="0" err="1"/>
                  <a:t>Gbps</a:t>
                </a:r>
                <a:r>
                  <a:rPr lang="en-US" sz="1200" b="0" dirty="0"/>
                  <a:t> FW</a:t>
                </a:r>
              </a:p>
            </p:txBody>
          </p:sp>
        </p:grpSp>
        <p:sp>
          <p:nvSpPr>
            <p:cNvPr id="56" name="Text Box 14"/>
            <p:cNvSpPr txBox="1">
              <a:spLocks noChangeArrowheads="1"/>
            </p:cNvSpPr>
            <p:nvPr/>
          </p:nvSpPr>
          <p:spPr bwMode="auto">
            <a:xfrm>
              <a:off x="3048733" y="4646338"/>
              <a:ext cx="1132832" cy="830997"/>
            </a:xfrm>
            <a:prstGeom prst="rect">
              <a:avLst/>
            </a:prstGeom>
            <a:solidFill>
              <a:srgbClr val="E1E6EE"/>
            </a:solidFill>
            <a:ln w="9525">
              <a:solidFill>
                <a:schemeClr val="accent1">
                  <a:lumMod val="20000"/>
                  <a:lumOff val="80000"/>
                </a:schemeClr>
              </a:solidFill>
              <a:miter lim="800000"/>
              <a:headEnd/>
              <a:tailEnd/>
            </a:ln>
          </p:spPr>
          <p:txBody>
            <a:bodyPr wrap="square">
              <a:spAutoFit/>
            </a:bodyPr>
            <a:lstStyle>
              <a:defPPr>
                <a:defRPr lang="en-US"/>
              </a:defPPr>
              <a:lvl1pPr algn="ctr">
                <a:defRPr sz="1600" b="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defRPr>
              </a:lvl1pPr>
              <a:lvl2pPr marL="457200">
                <a:defRPr>
                  <a:ea typeface="+mn-ea"/>
                </a:defRPr>
              </a:lvl2pPr>
              <a:lvl3pPr marL="914400">
                <a:defRPr>
                  <a:ea typeface="+mn-ea"/>
                </a:defRPr>
              </a:lvl3pPr>
              <a:lvl4pPr marL="1371600">
                <a:defRPr>
                  <a:ea typeface="+mn-ea"/>
                </a:defRPr>
              </a:lvl4pPr>
              <a:lvl5pPr marL="1828800">
                <a:defRPr>
                  <a:ea typeface="+mn-ea"/>
                </a:defRPr>
              </a:lvl5pPr>
              <a:lvl6pPr>
                <a:defRPr>
                  <a:ea typeface="+mn-ea"/>
                </a:defRPr>
              </a:lvl6pPr>
              <a:lvl7pPr>
                <a:defRPr>
                  <a:ea typeface="+mn-ea"/>
                </a:defRPr>
              </a:lvl7pPr>
              <a:lvl8pPr>
                <a:defRPr>
                  <a:ea typeface="+mn-ea"/>
                </a:defRPr>
              </a:lvl8pPr>
              <a:lvl9pPr>
                <a:defRPr>
                  <a:ea typeface="+mn-ea"/>
                </a:defRPr>
              </a:lvl9pPr>
            </a:lstStyle>
            <a:p>
              <a:r>
                <a:rPr lang="en-US" sz="1200" b="1" dirty="0"/>
                <a:t>7005</a:t>
              </a:r>
            </a:p>
            <a:p>
              <a:r>
                <a:rPr lang="en-US" sz="1200" dirty="0"/>
                <a:t>16 AP</a:t>
              </a:r>
            </a:p>
            <a:p>
              <a:r>
                <a:rPr lang="en-US" sz="1200" dirty="0"/>
                <a:t>1K </a:t>
              </a:r>
              <a:r>
                <a:rPr lang="ru-RU" sz="1200" dirty="0"/>
                <a:t>устройств</a:t>
              </a:r>
              <a:endParaRPr lang="en-US" sz="1200" dirty="0"/>
            </a:p>
            <a:p>
              <a:r>
                <a:rPr lang="en-US" sz="1200" dirty="0"/>
                <a:t>2Gbps FW</a:t>
              </a:r>
            </a:p>
          </p:txBody>
        </p:sp>
        <p:sp>
          <p:nvSpPr>
            <p:cNvPr id="69" name="Text Box 14"/>
            <p:cNvSpPr txBox="1">
              <a:spLocks noChangeArrowheads="1"/>
            </p:cNvSpPr>
            <p:nvPr/>
          </p:nvSpPr>
          <p:spPr bwMode="auto">
            <a:xfrm>
              <a:off x="1637742" y="4386107"/>
              <a:ext cx="1095772" cy="1200329"/>
            </a:xfrm>
            <a:prstGeom prst="rect">
              <a:avLst/>
            </a:prstGeom>
            <a:solidFill>
              <a:schemeClr val="accent4">
                <a:lumMod val="20000"/>
                <a:lumOff val="80000"/>
              </a:schemeClr>
            </a:solidFill>
            <a:ln w="9525">
              <a:solidFill>
                <a:schemeClr val="accent1">
                  <a:lumMod val="20000"/>
                  <a:lumOff val="80000"/>
                </a:schemeClr>
              </a:solidFill>
              <a:miter lim="800000"/>
              <a:headEnd/>
              <a:tailEnd/>
            </a:ln>
          </p:spPr>
          <p:txBody>
            <a:bodyPr wrap="square">
              <a:spAutoFit/>
            </a:bodyPr>
            <a:lstStyle>
              <a:defPPr>
                <a:defRPr lang="en-US"/>
              </a:defPPr>
              <a:lvl1pPr algn="ctr">
                <a:defRPr sz="1600" b="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defRPr>
              </a:lvl1pPr>
              <a:lvl2pPr marL="457200">
                <a:defRPr>
                  <a:ea typeface="+mn-ea"/>
                </a:defRPr>
              </a:lvl2pPr>
              <a:lvl3pPr marL="914400">
                <a:defRPr>
                  <a:ea typeface="+mn-ea"/>
                </a:defRPr>
              </a:lvl3pPr>
              <a:lvl4pPr marL="1371600">
                <a:defRPr>
                  <a:ea typeface="+mn-ea"/>
                </a:defRPr>
              </a:lvl4pPr>
              <a:lvl5pPr marL="1828800">
                <a:defRPr>
                  <a:ea typeface="+mn-ea"/>
                </a:defRPr>
              </a:lvl5pPr>
              <a:lvl6pPr>
                <a:defRPr>
                  <a:ea typeface="+mn-ea"/>
                </a:defRPr>
              </a:lvl6pPr>
              <a:lvl7pPr>
                <a:defRPr>
                  <a:ea typeface="+mn-ea"/>
                </a:defRPr>
              </a:lvl7pPr>
              <a:lvl8pPr>
                <a:defRPr>
                  <a:ea typeface="+mn-ea"/>
                </a:defRPr>
              </a:lvl8pPr>
              <a:lvl9pPr>
                <a:defRPr>
                  <a:ea typeface="+mn-ea"/>
                </a:defRPr>
              </a:lvl9pPr>
            </a:lstStyle>
            <a:p>
              <a:r>
                <a:rPr lang="en-US" sz="1200" b="1" dirty="0"/>
                <a:t>7010</a:t>
              </a:r>
            </a:p>
            <a:p>
              <a:r>
                <a:rPr lang="en-US" sz="1200" dirty="0"/>
                <a:t>32 AP</a:t>
              </a:r>
            </a:p>
            <a:p>
              <a:r>
                <a:rPr lang="en-US" sz="1200" dirty="0"/>
                <a:t>2K </a:t>
              </a:r>
              <a:r>
                <a:rPr lang="ru-RU" sz="1200" dirty="0"/>
                <a:t>устройств </a:t>
              </a:r>
              <a:r>
                <a:rPr lang="en-US" sz="1200" dirty="0"/>
                <a:t>12 POE</a:t>
              </a:r>
            </a:p>
            <a:p>
              <a:r>
                <a:rPr lang="en-US" sz="1200" dirty="0"/>
                <a:t>4Gbps FW</a:t>
              </a:r>
            </a:p>
          </p:txBody>
        </p:sp>
        <p:pic>
          <p:nvPicPr>
            <p:cNvPr id="32" name="Picture 12" descr="image003"/>
            <p:cNvPicPr>
              <a:picLocks noChangeAspect="1" noChangeArrowheads="1"/>
            </p:cNvPicPr>
            <p:nvPr/>
          </p:nvPicPr>
          <p:blipFill>
            <a:blip r:embed="rId7" cstate="screen">
              <a:clrChange>
                <a:clrFrom>
                  <a:srgbClr val="FBFBFC"/>
                </a:clrFrom>
                <a:clrTo>
                  <a:srgbClr val="FBFBFC">
                    <a:alpha val="0"/>
                  </a:srgbClr>
                </a:clrTo>
              </a:clrChange>
              <a:extLst>
                <a:ext uri="{28A0092B-C50C-407E-A947-70E740481C1C}">
                  <a14:useLocalDpi xmlns:a14="http://schemas.microsoft.com/office/drawing/2010/main"/>
                </a:ext>
              </a:extLst>
            </a:blip>
            <a:srcRect/>
            <a:stretch>
              <a:fillRect/>
            </a:stretch>
          </p:blipFill>
          <p:spPr bwMode="auto">
            <a:xfrm>
              <a:off x="1367730" y="4149068"/>
              <a:ext cx="1374525" cy="262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8" cstate="screen">
              <a:clrChange>
                <a:clrFrom>
                  <a:srgbClr val="FBFBFD"/>
                </a:clrFrom>
                <a:clrTo>
                  <a:srgbClr val="FBFBFD">
                    <a:alpha val="0"/>
                  </a:srgbClr>
                </a:clrTo>
              </a:clrChange>
              <a:extLst>
                <a:ext uri="{28A0092B-C50C-407E-A947-70E740481C1C}">
                  <a14:useLocalDpi xmlns:a14="http://schemas.microsoft.com/office/drawing/2010/main"/>
                </a:ext>
              </a:extLst>
            </a:blip>
            <a:srcRect/>
            <a:stretch>
              <a:fillRect/>
            </a:stretch>
          </p:blipFill>
          <p:spPr bwMode="auto">
            <a:xfrm>
              <a:off x="3182938" y="4387051"/>
              <a:ext cx="972171" cy="302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 name="Text Box 14"/>
            <p:cNvSpPr txBox="1">
              <a:spLocks noChangeArrowheads="1"/>
            </p:cNvSpPr>
            <p:nvPr/>
          </p:nvSpPr>
          <p:spPr bwMode="auto">
            <a:xfrm>
              <a:off x="5762625" y="1708476"/>
              <a:ext cx="1562100" cy="32316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ru-RU" sz="1500" b="1"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Кампусы</a:t>
              </a:r>
              <a:endParaRPr lang="en-US" sz="150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spTree>
    <p:extLst>
      <p:ext uri="{BB962C8B-B14F-4D97-AF65-F5344CB8AC3E}">
        <p14:creationId xmlns:p14="http://schemas.microsoft.com/office/powerpoint/2010/main" val="1827865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Пути миграции</a:t>
            </a:r>
            <a:endParaRPr lang="en-US" dirty="0"/>
          </a:p>
        </p:txBody>
      </p:sp>
      <p:sp>
        <p:nvSpPr>
          <p:cNvPr id="3" name="Rectangle 2"/>
          <p:cNvSpPr/>
          <p:nvPr/>
        </p:nvSpPr>
        <p:spPr bwMode="auto">
          <a:xfrm rot="10800000" flipV="1">
            <a:off x="-9" y="1090353"/>
            <a:ext cx="4533595" cy="5272178"/>
          </a:xfrm>
          <a:prstGeom prst="rect">
            <a:avLst/>
          </a:prstGeom>
          <a:gradFill flip="none" rotWithShape="1">
            <a:gsLst>
              <a:gs pos="0">
                <a:schemeClr val="accent4">
                  <a:lumMod val="20000"/>
                  <a:lumOff val="80000"/>
                </a:schemeClr>
              </a:gs>
              <a:gs pos="100000">
                <a:srgbClr val="FFFFFF">
                  <a:alpha val="60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4" name="Rectangle 3"/>
          <p:cNvSpPr/>
          <p:nvPr/>
        </p:nvSpPr>
        <p:spPr bwMode="auto">
          <a:xfrm rot="10800000" flipV="1">
            <a:off x="4610401" y="1090353"/>
            <a:ext cx="4533595" cy="5272178"/>
          </a:xfrm>
          <a:prstGeom prst="rect">
            <a:avLst/>
          </a:prstGeom>
          <a:gradFill flip="none" rotWithShape="1">
            <a:gsLst>
              <a:gs pos="0">
                <a:schemeClr val="accent4">
                  <a:lumMod val="20000"/>
                  <a:lumOff val="80000"/>
                </a:schemeClr>
              </a:gs>
              <a:gs pos="100000">
                <a:srgbClr val="FFFFFF">
                  <a:alpha val="60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6" name="Right Arrow 5"/>
          <p:cNvSpPr/>
          <p:nvPr/>
        </p:nvSpPr>
        <p:spPr>
          <a:xfrm>
            <a:off x="2732241" y="1662370"/>
            <a:ext cx="2454239" cy="812415"/>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sp>
        <p:nvSpPr>
          <p:cNvPr id="10" name="Content Placeholder 2"/>
          <p:cNvSpPr txBox="1">
            <a:spLocks/>
          </p:cNvSpPr>
          <p:nvPr/>
        </p:nvSpPr>
        <p:spPr bwMode="auto">
          <a:xfrm>
            <a:off x="-267030" y="1585560"/>
            <a:ext cx="188365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2"/>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6000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11" name="Content Placeholder 2"/>
          <p:cNvSpPr txBox="1">
            <a:spLocks/>
          </p:cNvSpPr>
          <p:nvPr/>
        </p:nvSpPr>
        <p:spPr bwMode="auto">
          <a:xfrm>
            <a:off x="42015" y="3349789"/>
            <a:ext cx="1574605"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2"/>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3000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3220" y="3196169"/>
            <a:ext cx="2000741" cy="1113745"/>
          </a:xfrm>
          <a:prstGeom prst="rect">
            <a:avLst/>
          </a:prstGeom>
        </p:spPr>
      </p:pic>
      <p:sp>
        <p:nvSpPr>
          <p:cNvPr id="13" name="Content Placeholder 2"/>
          <p:cNvSpPr txBox="1">
            <a:spLocks/>
          </p:cNvSpPr>
          <p:nvPr/>
        </p:nvSpPr>
        <p:spPr bwMode="auto">
          <a:xfrm>
            <a:off x="222389" y="4907996"/>
            <a:ext cx="138258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2"/>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600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1998" y="4639161"/>
            <a:ext cx="1553959" cy="1332768"/>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5245" y="1522678"/>
            <a:ext cx="1689820" cy="984602"/>
          </a:xfrm>
          <a:prstGeom prst="rect">
            <a:avLst/>
          </a:prstGeom>
        </p:spPr>
      </p:pic>
      <p:pic>
        <p:nvPicPr>
          <p:cNvPr id="24" name="Picture 3"/>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5263290" y="1547155"/>
            <a:ext cx="2005601" cy="1036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Content Placeholder 2"/>
          <p:cNvSpPr txBox="1">
            <a:spLocks/>
          </p:cNvSpPr>
          <p:nvPr/>
        </p:nvSpPr>
        <p:spPr bwMode="auto">
          <a:xfrm>
            <a:off x="7567590" y="1585560"/>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2"/>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7200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20" name="Picture 2"/>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43663" y="4946401"/>
            <a:ext cx="1577639" cy="38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Content Placeholder 2"/>
          <p:cNvSpPr txBox="1">
            <a:spLocks/>
          </p:cNvSpPr>
          <p:nvPr/>
        </p:nvSpPr>
        <p:spPr bwMode="auto">
          <a:xfrm>
            <a:off x="7555938" y="4869591"/>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2"/>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7005 &amp; 7010</a:t>
            </a:r>
          </a:p>
        </p:txBody>
      </p:sp>
      <p:sp>
        <p:nvSpPr>
          <p:cNvPr id="23" name="Content Placeholder 2"/>
          <p:cNvSpPr txBox="1">
            <a:spLocks/>
          </p:cNvSpPr>
          <p:nvPr/>
        </p:nvSpPr>
        <p:spPr bwMode="auto">
          <a:xfrm>
            <a:off x="7567590" y="3338382"/>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2"/>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7030</a:t>
            </a: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&amp; 7024</a:t>
            </a:r>
          </a:p>
        </p:txBody>
      </p:sp>
      <p:sp>
        <p:nvSpPr>
          <p:cNvPr id="26" name="Right Arrow 25"/>
          <p:cNvSpPr/>
          <p:nvPr/>
        </p:nvSpPr>
        <p:spPr>
          <a:xfrm rot="20161512">
            <a:off x="2817214" y="2828653"/>
            <a:ext cx="2778257" cy="632721"/>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sp>
        <p:nvSpPr>
          <p:cNvPr id="27" name="Right Arrow 26"/>
          <p:cNvSpPr/>
          <p:nvPr/>
        </p:nvSpPr>
        <p:spPr>
          <a:xfrm>
            <a:off x="2782098" y="3418114"/>
            <a:ext cx="2377429" cy="632721"/>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sp>
        <p:nvSpPr>
          <p:cNvPr id="28" name="Right Arrow 27"/>
          <p:cNvSpPr/>
          <p:nvPr/>
        </p:nvSpPr>
        <p:spPr>
          <a:xfrm rot="20248773">
            <a:off x="2818137" y="4647130"/>
            <a:ext cx="2778257" cy="632721"/>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sp>
        <p:nvSpPr>
          <p:cNvPr id="29" name="Right Arrow 28"/>
          <p:cNvSpPr/>
          <p:nvPr/>
        </p:nvSpPr>
        <p:spPr>
          <a:xfrm>
            <a:off x="2771369" y="5248239"/>
            <a:ext cx="2377429" cy="632721"/>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pic>
        <p:nvPicPr>
          <p:cNvPr id="30" name="Picture 12" descr="image003"/>
          <p:cNvPicPr>
            <a:picLocks noChangeAspect="1" noChangeArrowheads="1"/>
          </p:cNvPicPr>
          <p:nvPr/>
        </p:nvPicPr>
        <p:blipFill>
          <a:blip r:embed="rId8" cstate="screen">
            <a:clrChange>
              <a:clrFrom>
                <a:srgbClr val="FBFBFC"/>
              </a:clrFrom>
              <a:clrTo>
                <a:srgbClr val="FBFBFC">
                  <a:alpha val="0"/>
                </a:srgbClr>
              </a:clrTo>
            </a:clrChange>
            <a:extLst>
              <a:ext uri="{28A0092B-C50C-407E-A947-70E740481C1C}">
                <a14:useLocalDpi xmlns:a14="http://schemas.microsoft.com/office/drawing/2010/main"/>
              </a:ext>
            </a:extLst>
          </a:blip>
          <a:srcRect/>
          <a:stretch>
            <a:fillRect/>
          </a:stretch>
        </p:blipFill>
        <p:spPr bwMode="auto">
          <a:xfrm>
            <a:off x="5292251" y="5350032"/>
            <a:ext cx="1832700" cy="35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p:cNvPicPr>
            <a:picLocks noChangeAspect="1"/>
          </p:cNvPicPr>
          <p:nvPr/>
        </p:nvPicPr>
        <p:blipFill>
          <a:blip r:embed="rId9" cstate="screen">
            <a:clrChange>
              <a:clrFrom>
                <a:srgbClr val="FBFBFC"/>
              </a:clrFrom>
              <a:clrTo>
                <a:srgbClr val="FBFBFC">
                  <a:alpha val="0"/>
                </a:srgbClr>
              </a:clrTo>
            </a:clrChange>
            <a:extLst>
              <a:ext uri="{28A0092B-C50C-407E-A947-70E740481C1C}">
                <a14:useLocalDpi xmlns:a14="http://schemas.microsoft.com/office/drawing/2010/main"/>
              </a:ext>
            </a:extLst>
          </a:blip>
          <a:stretch>
            <a:fillRect/>
          </a:stretch>
        </p:blipFill>
        <p:spPr>
          <a:xfrm>
            <a:off x="5267076" y="3327975"/>
            <a:ext cx="1984059" cy="393420"/>
          </a:xfrm>
          <a:prstGeom prst="rect">
            <a:avLst/>
          </a:prstGeom>
        </p:spPr>
      </p:pic>
      <p:pic>
        <p:nvPicPr>
          <p:cNvPr id="32" name="Picture 31"/>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98186" y="3706605"/>
            <a:ext cx="1953936" cy="422962"/>
          </a:xfrm>
          <a:prstGeom prst="rect">
            <a:avLst/>
          </a:prstGeom>
        </p:spPr>
      </p:pic>
    </p:spTree>
    <p:extLst>
      <p:ext uri="{BB962C8B-B14F-4D97-AF65-F5344CB8AC3E}">
        <p14:creationId xmlns:p14="http://schemas.microsoft.com/office/powerpoint/2010/main" val="238146516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Продукты: Сети</a:t>
            </a:r>
            <a:endParaRPr lang="en-US" dirty="0"/>
          </a:p>
        </p:txBody>
      </p:sp>
      <p:pic>
        <p:nvPicPr>
          <p:cNvPr id="59" name="Picture 58"/>
          <p:cNvPicPr>
            <a:picLocks noChangeAspect="1"/>
          </p:cNvPicPr>
          <p:nvPr/>
        </p:nvPicPr>
        <p:blipFill>
          <a:blip r:embed="rId3"/>
          <a:stretch>
            <a:fillRect/>
          </a:stretch>
        </p:blipFill>
        <p:spPr>
          <a:xfrm>
            <a:off x="-1908705" y="3025722"/>
            <a:ext cx="38100" cy="38100"/>
          </a:xfrm>
          <a:prstGeom prst="rect">
            <a:avLst/>
          </a:prstGeom>
        </p:spPr>
      </p:pic>
      <p:pic>
        <p:nvPicPr>
          <p:cNvPr id="60" name="Picture 59"/>
          <p:cNvPicPr>
            <a:picLocks noChangeAspect="1"/>
          </p:cNvPicPr>
          <p:nvPr/>
        </p:nvPicPr>
        <p:blipFill>
          <a:blip r:embed="rId3"/>
          <a:stretch>
            <a:fillRect/>
          </a:stretch>
        </p:blipFill>
        <p:spPr>
          <a:xfrm>
            <a:off x="-1908705" y="3025722"/>
            <a:ext cx="38100" cy="38100"/>
          </a:xfrm>
          <a:prstGeom prst="rect">
            <a:avLst/>
          </a:prstGeom>
        </p:spPr>
      </p:pic>
      <p:grpSp>
        <p:nvGrpSpPr>
          <p:cNvPr id="6" name="Группа 5"/>
          <p:cNvGrpSpPr/>
          <p:nvPr/>
        </p:nvGrpSpPr>
        <p:grpSpPr>
          <a:xfrm>
            <a:off x="40195" y="1178668"/>
            <a:ext cx="9005102" cy="5238173"/>
            <a:chOff x="1203391" y="836644"/>
            <a:chExt cx="6729881" cy="3914701"/>
          </a:xfrm>
        </p:grpSpPr>
        <p:grpSp>
          <p:nvGrpSpPr>
            <p:cNvPr id="74" name="Group 118"/>
            <p:cNvGrpSpPr/>
            <p:nvPr/>
          </p:nvGrpSpPr>
          <p:grpSpPr>
            <a:xfrm>
              <a:off x="6281003" y="838128"/>
              <a:ext cx="1652268" cy="1303919"/>
              <a:chOff x="270640" y="1444620"/>
              <a:chExt cx="3341235" cy="1738558"/>
            </a:xfrm>
          </p:grpSpPr>
          <p:sp>
            <p:nvSpPr>
              <p:cNvPr id="76" name="Rectangle 149"/>
              <p:cNvSpPr/>
              <p:nvPr/>
            </p:nvSpPr>
            <p:spPr bwMode="auto">
              <a:xfrm>
                <a:off x="270640" y="1444620"/>
                <a:ext cx="3341235" cy="1738558"/>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77" name="Rectangle 150"/>
              <p:cNvSpPr/>
              <p:nvPr/>
            </p:nvSpPr>
            <p:spPr bwMode="auto">
              <a:xfrm>
                <a:off x="347450" y="1892800"/>
                <a:ext cx="3187615" cy="117949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78" name="Rectangle 151"/>
              <p:cNvSpPr/>
              <p:nvPr/>
            </p:nvSpPr>
            <p:spPr>
              <a:xfrm>
                <a:off x="559180" y="1508750"/>
                <a:ext cx="2765160" cy="346380"/>
              </a:xfrm>
              <a:prstGeom prst="rect">
                <a:avLst/>
              </a:prstGeom>
            </p:spPr>
            <p:txBody>
              <a:bodyPr wrap="square" lIns="0" tIns="0" rIns="0" bIns="0" anchor="ctr" anchorCtr="0">
                <a:noAutofit/>
              </a:bodyPr>
              <a:lstStyle/>
              <a:p>
                <a:pPr algn="ctr">
                  <a:lnSpc>
                    <a:spcPct val="90000"/>
                  </a:lnSpc>
                  <a:defRPr/>
                </a:pPr>
                <a:r>
                  <a:rPr lang="en-US" b="1" kern="0" dirty="0" smtClean="0">
                    <a:solidFill>
                      <a:schemeClr val="bg1"/>
                    </a:solidFill>
                    <a:ea typeface="ＭＳ Ｐゴシック" pitchFamily="29" charset="-128"/>
                  </a:rPr>
                  <a:t>Bluetooth</a:t>
                </a:r>
                <a:endParaRPr lang="en-US" sz="1500" b="1" kern="0" dirty="0">
                  <a:solidFill>
                    <a:schemeClr val="bg1"/>
                  </a:solidFill>
                  <a:ea typeface="ＭＳ Ｐゴシック" pitchFamily="29" charset="-128"/>
                </a:endParaRPr>
              </a:p>
            </p:txBody>
          </p:sp>
        </p:grpSp>
        <p:grpSp>
          <p:nvGrpSpPr>
            <p:cNvPr id="79" name="Group 100"/>
            <p:cNvGrpSpPr/>
            <p:nvPr/>
          </p:nvGrpSpPr>
          <p:grpSpPr>
            <a:xfrm>
              <a:off x="3746959" y="836644"/>
              <a:ext cx="2505926" cy="1303919"/>
              <a:chOff x="270640" y="1444620"/>
              <a:chExt cx="3341235" cy="1738558"/>
            </a:xfrm>
          </p:grpSpPr>
          <p:sp>
            <p:nvSpPr>
              <p:cNvPr id="81" name="Rectangle 102"/>
              <p:cNvSpPr/>
              <p:nvPr/>
            </p:nvSpPr>
            <p:spPr bwMode="auto">
              <a:xfrm>
                <a:off x="270640" y="1444620"/>
                <a:ext cx="3341235" cy="1738558"/>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82" name="Rectangle 114"/>
              <p:cNvSpPr/>
              <p:nvPr/>
            </p:nvSpPr>
            <p:spPr bwMode="auto">
              <a:xfrm>
                <a:off x="347450" y="1892800"/>
                <a:ext cx="3187615" cy="117949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83" name="Rectangle 116"/>
              <p:cNvSpPr/>
              <p:nvPr/>
            </p:nvSpPr>
            <p:spPr>
              <a:xfrm>
                <a:off x="347451" y="1508750"/>
                <a:ext cx="3187614" cy="346380"/>
              </a:xfrm>
              <a:prstGeom prst="rect">
                <a:avLst/>
              </a:prstGeom>
            </p:spPr>
            <p:txBody>
              <a:bodyPr wrap="square" lIns="0" tIns="0" rIns="0" bIns="0" anchor="ctr" anchorCtr="0">
                <a:noAutofit/>
              </a:bodyPr>
              <a:lstStyle/>
              <a:p>
                <a:pPr algn="ctr">
                  <a:lnSpc>
                    <a:spcPct val="90000"/>
                  </a:lnSpc>
                  <a:defRPr/>
                </a:pPr>
                <a:r>
                  <a:rPr lang="ru-RU" sz="1600" b="1" kern="0" dirty="0" smtClean="0">
                    <a:solidFill>
                      <a:schemeClr val="bg1"/>
                    </a:solidFill>
                    <a:ea typeface="ＭＳ Ｐゴシック" pitchFamily="29" charset="-128"/>
                  </a:rPr>
                  <a:t>Гостиницы и медицина</a:t>
                </a:r>
                <a:endParaRPr lang="en-US" sz="1400" b="1" kern="0" dirty="0">
                  <a:solidFill>
                    <a:schemeClr val="bg1"/>
                  </a:solidFill>
                  <a:ea typeface="ＭＳ Ｐゴシック" pitchFamily="29" charset="-128"/>
                </a:endParaRPr>
              </a:p>
            </p:txBody>
          </p:sp>
        </p:grpSp>
        <p:grpSp>
          <p:nvGrpSpPr>
            <p:cNvPr id="88" name="Group 152"/>
            <p:cNvGrpSpPr/>
            <p:nvPr/>
          </p:nvGrpSpPr>
          <p:grpSpPr>
            <a:xfrm>
              <a:off x="3746959" y="2171902"/>
              <a:ext cx="1652268" cy="2570798"/>
              <a:chOff x="270640" y="1444619"/>
              <a:chExt cx="3341235" cy="3427731"/>
            </a:xfrm>
          </p:grpSpPr>
          <p:sp>
            <p:nvSpPr>
              <p:cNvPr id="89" name="Rectangle 154"/>
              <p:cNvSpPr/>
              <p:nvPr/>
            </p:nvSpPr>
            <p:spPr bwMode="auto">
              <a:xfrm>
                <a:off x="270640" y="1444619"/>
                <a:ext cx="3341235" cy="3427731"/>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90" name="Rectangle 155"/>
              <p:cNvSpPr/>
              <p:nvPr/>
            </p:nvSpPr>
            <p:spPr bwMode="auto">
              <a:xfrm>
                <a:off x="347450" y="1892799"/>
                <a:ext cx="3187616" cy="292597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91" name="Rectangle 156"/>
              <p:cNvSpPr/>
              <p:nvPr/>
            </p:nvSpPr>
            <p:spPr>
              <a:xfrm>
                <a:off x="577880" y="1496421"/>
                <a:ext cx="2765160" cy="346380"/>
              </a:xfrm>
              <a:prstGeom prst="rect">
                <a:avLst/>
              </a:prstGeom>
            </p:spPr>
            <p:txBody>
              <a:bodyPr wrap="square" lIns="0" tIns="0" rIns="0" bIns="0" anchor="ctr" anchorCtr="0">
                <a:noAutofit/>
              </a:bodyPr>
              <a:lstStyle/>
              <a:p>
                <a:pPr algn="ctr">
                  <a:lnSpc>
                    <a:spcPct val="90000"/>
                  </a:lnSpc>
                  <a:defRPr/>
                </a:pPr>
                <a:r>
                  <a:rPr lang="en-US" b="1" kern="0" dirty="0" smtClean="0">
                    <a:solidFill>
                      <a:schemeClr val="bg1"/>
                    </a:solidFill>
                    <a:ea typeface="ＭＳ Ｐゴシック" pitchFamily="29" charset="-128"/>
                  </a:rPr>
                  <a:t>RAP</a:t>
                </a:r>
                <a:endParaRPr lang="en-US" sz="1500" b="1" kern="0" dirty="0">
                  <a:solidFill>
                    <a:schemeClr val="bg1"/>
                  </a:solidFill>
                  <a:ea typeface="ＭＳ Ｐゴシック" pitchFamily="29" charset="-128"/>
                </a:endParaRPr>
              </a:p>
            </p:txBody>
          </p:sp>
        </p:grpSp>
        <p:grpSp>
          <p:nvGrpSpPr>
            <p:cNvPr id="92" name="Group 28"/>
            <p:cNvGrpSpPr/>
            <p:nvPr/>
          </p:nvGrpSpPr>
          <p:grpSpPr>
            <a:xfrm>
              <a:off x="3870318" y="1249403"/>
              <a:ext cx="2324964" cy="754655"/>
              <a:chOff x="6931730" y="3118259"/>
              <a:chExt cx="3099951" cy="1006207"/>
            </a:xfrm>
          </p:grpSpPr>
          <p:grpSp>
            <p:nvGrpSpPr>
              <p:cNvPr id="93" name="Group 24"/>
              <p:cNvGrpSpPr/>
              <p:nvPr/>
            </p:nvGrpSpPr>
            <p:grpSpPr>
              <a:xfrm>
                <a:off x="8553967" y="3202263"/>
                <a:ext cx="1477714" cy="805477"/>
                <a:chOff x="8553967" y="3126063"/>
                <a:chExt cx="1477714" cy="805477"/>
              </a:xfrm>
            </p:grpSpPr>
            <p:pic>
              <p:nvPicPr>
                <p:cNvPr id="97" name="Picture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53967" y="3126063"/>
                  <a:ext cx="502732" cy="787400"/>
                </a:xfrm>
                <a:prstGeom prst="rect">
                  <a:avLst/>
                </a:prstGeom>
              </p:spPr>
            </p:pic>
            <p:sp>
              <p:nvSpPr>
                <p:cNvPr id="98" name="TextBox 97"/>
                <p:cNvSpPr txBox="1"/>
                <p:nvPr/>
              </p:nvSpPr>
              <p:spPr>
                <a:xfrm>
                  <a:off x="9007770" y="3162099"/>
                  <a:ext cx="1023911" cy="769441"/>
                </a:xfrm>
                <a:prstGeom prst="rect">
                  <a:avLst/>
                </a:prstGeom>
                <a:noFill/>
              </p:spPr>
              <p:txBody>
                <a:bodyPr wrap="square" rtlCol="0">
                  <a:spAutoFit/>
                </a:bodyPr>
                <a:lstStyle/>
                <a:p>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AP-103H</a:t>
                  </a:r>
                </a:p>
                <a:p>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802.11n</a:t>
                  </a:r>
                </a:p>
              </p:txBody>
            </p:sp>
          </p:grpSp>
          <p:grpSp>
            <p:nvGrpSpPr>
              <p:cNvPr id="94" name="Group 137"/>
              <p:cNvGrpSpPr/>
              <p:nvPr/>
            </p:nvGrpSpPr>
            <p:grpSpPr>
              <a:xfrm>
                <a:off x="6931730" y="3118259"/>
                <a:ext cx="1710252" cy="1006207"/>
                <a:chOff x="6969831" y="4221316"/>
                <a:chExt cx="1710252" cy="1006207"/>
              </a:xfrm>
            </p:grpSpPr>
            <p:pic>
              <p:nvPicPr>
                <p:cNvPr id="95" name="Picture 1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69831" y="4221316"/>
                  <a:ext cx="777802" cy="1006207"/>
                </a:xfrm>
                <a:prstGeom prst="rect">
                  <a:avLst/>
                </a:prstGeom>
              </p:spPr>
            </p:pic>
            <p:sp>
              <p:nvSpPr>
                <p:cNvPr id="96" name="TextBox 95"/>
                <p:cNvSpPr txBox="1"/>
                <p:nvPr/>
              </p:nvSpPr>
              <p:spPr>
                <a:xfrm>
                  <a:off x="7684134" y="4351567"/>
                  <a:ext cx="995949" cy="769442"/>
                </a:xfrm>
                <a:prstGeom prst="rect">
                  <a:avLst/>
                </a:prstGeom>
                <a:noFill/>
              </p:spPr>
              <p:txBody>
                <a:bodyPr wrap="square" rtlCol="0">
                  <a:spAutoFit/>
                </a:bodyPr>
                <a:lstStyle/>
                <a:p>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205H</a:t>
                  </a:r>
                </a:p>
                <a:p>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3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802.11ac</a:t>
                  </a:r>
                </a:p>
              </p:txBody>
            </p:sp>
          </p:grpSp>
        </p:grpSp>
        <p:grpSp>
          <p:nvGrpSpPr>
            <p:cNvPr id="99" name="Group 4"/>
            <p:cNvGrpSpPr/>
            <p:nvPr/>
          </p:nvGrpSpPr>
          <p:grpSpPr>
            <a:xfrm>
              <a:off x="1203391" y="2171901"/>
              <a:ext cx="2505926" cy="2579241"/>
              <a:chOff x="3603919" y="2897313"/>
              <a:chExt cx="3341235" cy="3438988"/>
            </a:xfrm>
          </p:grpSpPr>
          <p:grpSp>
            <p:nvGrpSpPr>
              <p:cNvPr id="100" name="Group 74"/>
              <p:cNvGrpSpPr/>
              <p:nvPr/>
            </p:nvGrpSpPr>
            <p:grpSpPr>
              <a:xfrm>
                <a:off x="3603919" y="2897313"/>
                <a:ext cx="3341235" cy="3438988"/>
                <a:chOff x="270640" y="1114417"/>
                <a:chExt cx="3341235" cy="3438988"/>
              </a:xfrm>
            </p:grpSpPr>
            <p:sp>
              <p:nvSpPr>
                <p:cNvPr id="126" name="Rectangle 83"/>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5000"/>
                    </a:lnSpc>
                    <a:spcAft>
                      <a:spcPts val="450"/>
                    </a:spcAft>
                  </a:pPr>
                  <a:endParaRPr lang="en-US" sz="1500">
                    <a:solidFill>
                      <a:srgbClr val="000000"/>
                    </a:solidFill>
                    <a:ea typeface="ＭＳ Ｐゴシック" pitchFamily="34" charset="-128"/>
                  </a:endParaRPr>
                </a:p>
              </p:txBody>
            </p:sp>
            <p:sp>
              <p:nvSpPr>
                <p:cNvPr id="131" name="Rectangle 84"/>
                <p:cNvSpPr/>
                <p:nvPr/>
              </p:nvSpPr>
              <p:spPr bwMode="auto">
                <a:xfrm>
                  <a:off x="270640" y="1114417"/>
                  <a:ext cx="3341235" cy="3438988"/>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32" name="Rectangle 85"/>
                <p:cNvSpPr/>
                <p:nvPr/>
              </p:nvSpPr>
              <p:spPr bwMode="auto">
                <a:xfrm>
                  <a:off x="347450" y="1567010"/>
                  <a:ext cx="3187615" cy="292492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133" name="Rectangle 86"/>
                <p:cNvSpPr/>
                <p:nvPr/>
              </p:nvSpPr>
              <p:spPr>
                <a:xfrm>
                  <a:off x="287933" y="1166820"/>
                  <a:ext cx="3316602"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Внутренние точки</a:t>
                  </a:r>
                  <a:endParaRPr lang="en-US" b="1" kern="0" dirty="0" smtClean="0">
                    <a:solidFill>
                      <a:schemeClr val="bg1"/>
                    </a:solidFill>
                    <a:ea typeface="ＭＳ Ｐゴシック" pitchFamily="29" charset="-128"/>
                  </a:endParaRPr>
                </a:p>
              </p:txBody>
            </p:sp>
          </p:grpSp>
          <p:grpSp>
            <p:nvGrpSpPr>
              <p:cNvPr id="102" name="Group 29"/>
              <p:cNvGrpSpPr/>
              <p:nvPr/>
            </p:nvGrpSpPr>
            <p:grpSpPr>
              <a:xfrm>
                <a:off x="3842362" y="3332345"/>
                <a:ext cx="2955771" cy="2950379"/>
                <a:chOff x="3945880" y="3048000"/>
                <a:chExt cx="2955771" cy="2950379"/>
              </a:xfrm>
            </p:grpSpPr>
            <p:sp>
              <p:nvSpPr>
                <p:cNvPr id="109" name="TextBox 108"/>
                <p:cNvSpPr txBox="1"/>
                <p:nvPr/>
              </p:nvSpPr>
              <p:spPr>
                <a:xfrm>
                  <a:off x="4962037" y="5143862"/>
                  <a:ext cx="1939614" cy="769441"/>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AP-200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Низкая </a:t>
                  </a:r>
                  <a:r>
                    <a:rPr lang="ru-RU" sz="1050" kern="0" dirty="0" err="1">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плоность</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 </a:t>
                  </a:r>
                  <a:r>
                    <a:rPr lang="en-US" sz="1050" kern="0" dirty="0" err="1">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Gbps</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112" name="TextBox 111"/>
                <p:cNvSpPr txBox="1"/>
                <p:nvPr/>
              </p:nvSpPr>
              <p:spPr>
                <a:xfrm>
                  <a:off x="4962037" y="4276081"/>
                  <a:ext cx="1939614" cy="984885"/>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AP-210</a:t>
                  </a:r>
                </a:p>
                <a:p>
                  <a:pPr algn="ct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Стандарт для офиса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1.7 </a:t>
                  </a:r>
                  <a:r>
                    <a:rPr lang="en-US" sz="1050" kern="0" dirty="0" err="1">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Gbps</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113" name="TextBox 112"/>
                <p:cNvSpPr txBox="1"/>
                <p:nvPr/>
              </p:nvSpPr>
              <p:spPr>
                <a:xfrm>
                  <a:off x="4962037" y="3276676"/>
                  <a:ext cx="1939614" cy="769441"/>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AP-220</a:t>
                  </a:r>
                </a:p>
                <a:p>
                  <a:pPr algn="ct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Высочайшая плотность</a:t>
                  </a: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1.7 </a:t>
                  </a:r>
                  <a:r>
                    <a:rPr lang="en-US" sz="1050" kern="0" dirty="0" err="1">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Gpbs</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14" name="Picture 1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76718" y="5082216"/>
                  <a:ext cx="835998" cy="916163"/>
                </a:xfrm>
                <a:prstGeom prst="rect">
                  <a:avLst/>
                </a:prstGeom>
                <a:ln>
                  <a:noFill/>
                </a:ln>
                <a:effectLst>
                  <a:outerShdw blurRad="190500" algn="tl" rotWithShape="0">
                    <a:srgbClr val="000000">
                      <a:alpha val="70000"/>
                    </a:srgbClr>
                  </a:outerShdw>
                </a:effectLst>
              </p:spPr>
            </p:pic>
            <p:pic>
              <p:nvPicPr>
                <p:cNvPr id="124" name="Picture 1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16505" y="4132320"/>
                  <a:ext cx="945531" cy="1036199"/>
                </a:xfrm>
                <a:prstGeom prst="rect">
                  <a:avLst/>
                </a:prstGeom>
                <a:ln>
                  <a:noFill/>
                </a:ln>
                <a:effectLst>
                  <a:outerShdw blurRad="190500" algn="tl" rotWithShape="0">
                    <a:srgbClr val="000000">
                      <a:alpha val="70000"/>
                    </a:srgbClr>
                  </a:outerShdw>
                </a:effectLst>
              </p:spPr>
            </p:pic>
            <p:pic>
              <p:nvPicPr>
                <p:cNvPr id="125" name="Picture 1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5880" y="3048000"/>
                  <a:ext cx="1093758" cy="1198640"/>
                </a:xfrm>
                <a:prstGeom prst="rect">
                  <a:avLst/>
                </a:prstGeom>
                <a:ln>
                  <a:noFill/>
                </a:ln>
                <a:effectLst>
                  <a:outerShdw blurRad="190500" algn="tl" rotWithShape="0">
                    <a:srgbClr val="000000">
                      <a:alpha val="70000"/>
                    </a:srgbClr>
                  </a:outerShdw>
                </a:effectLst>
              </p:spPr>
            </p:pic>
          </p:grpSp>
        </p:grpSp>
        <p:sp>
          <p:nvSpPr>
            <p:cNvPr id="134" name="TextBox 133"/>
            <p:cNvSpPr txBox="1"/>
            <p:nvPr/>
          </p:nvSpPr>
          <p:spPr>
            <a:xfrm>
              <a:off x="7081308" y="1270338"/>
              <a:ext cx="816611" cy="415498"/>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Aruba Beacons</a:t>
              </a:r>
            </a:p>
          </p:txBody>
        </p:sp>
        <p:grpSp>
          <p:nvGrpSpPr>
            <p:cNvPr id="135" name="Group 143"/>
            <p:cNvGrpSpPr/>
            <p:nvPr/>
          </p:nvGrpSpPr>
          <p:grpSpPr>
            <a:xfrm>
              <a:off x="1203391" y="836644"/>
              <a:ext cx="2505926" cy="1303919"/>
              <a:chOff x="270640" y="1444620"/>
              <a:chExt cx="3341235" cy="1738558"/>
            </a:xfrm>
          </p:grpSpPr>
          <p:sp>
            <p:nvSpPr>
              <p:cNvPr id="136" name="Rectangle 146"/>
              <p:cNvSpPr/>
              <p:nvPr/>
            </p:nvSpPr>
            <p:spPr bwMode="auto">
              <a:xfrm>
                <a:off x="270640" y="1444620"/>
                <a:ext cx="3341235" cy="1738558"/>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41" name="Rectangle 147"/>
              <p:cNvSpPr/>
              <p:nvPr/>
            </p:nvSpPr>
            <p:spPr bwMode="auto">
              <a:xfrm>
                <a:off x="347450" y="1892800"/>
                <a:ext cx="3187615" cy="117949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142" name="Rectangle 148"/>
              <p:cNvSpPr/>
              <p:nvPr/>
            </p:nvSpPr>
            <p:spPr>
              <a:xfrm>
                <a:off x="565550" y="1508750"/>
                <a:ext cx="2765160"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Наружные точки</a:t>
                </a:r>
                <a:endParaRPr lang="en-US" sz="1500" b="1" kern="0" dirty="0">
                  <a:solidFill>
                    <a:schemeClr val="bg1"/>
                  </a:solidFill>
                  <a:ea typeface="ＭＳ Ｐゴシック" pitchFamily="29" charset="-128"/>
                </a:endParaRPr>
              </a:p>
            </p:txBody>
          </p:sp>
        </p:grpSp>
        <p:grpSp>
          <p:nvGrpSpPr>
            <p:cNvPr id="143" name="Group 2"/>
            <p:cNvGrpSpPr/>
            <p:nvPr/>
          </p:nvGrpSpPr>
          <p:grpSpPr>
            <a:xfrm>
              <a:off x="5427346" y="2172105"/>
              <a:ext cx="2505926" cy="2579240"/>
              <a:chOff x="85058" y="2897313"/>
              <a:chExt cx="3341235" cy="3438987"/>
            </a:xfrm>
          </p:grpSpPr>
          <p:grpSp>
            <p:nvGrpSpPr>
              <p:cNvPr id="145" name="Group 66"/>
              <p:cNvGrpSpPr/>
              <p:nvPr/>
            </p:nvGrpSpPr>
            <p:grpSpPr>
              <a:xfrm>
                <a:off x="85058" y="2897313"/>
                <a:ext cx="3341235" cy="3438987"/>
                <a:chOff x="270640" y="1114417"/>
                <a:chExt cx="3341235" cy="3438987"/>
              </a:xfrm>
            </p:grpSpPr>
            <p:sp>
              <p:nvSpPr>
                <p:cNvPr id="163" name="Rectangle 68"/>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5000"/>
                    </a:lnSpc>
                    <a:spcAft>
                      <a:spcPts val="450"/>
                    </a:spcAft>
                  </a:pPr>
                  <a:endParaRPr lang="en-US" sz="1500">
                    <a:solidFill>
                      <a:srgbClr val="000000"/>
                    </a:solidFill>
                    <a:ea typeface="ＭＳ Ｐゴシック" pitchFamily="34" charset="-128"/>
                  </a:endParaRPr>
                </a:p>
              </p:txBody>
            </p:sp>
            <p:sp>
              <p:nvSpPr>
                <p:cNvPr id="164" name="Rectangle 69"/>
                <p:cNvSpPr/>
                <p:nvPr/>
              </p:nvSpPr>
              <p:spPr bwMode="auto">
                <a:xfrm>
                  <a:off x="270640" y="1114417"/>
                  <a:ext cx="3341235" cy="3438987"/>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65" name="Rectangle 71"/>
                <p:cNvSpPr/>
                <p:nvPr/>
              </p:nvSpPr>
              <p:spPr bwMode="auto">
                <a:xfrm>
                  <a:off x="347450" y="1579710"/>
                  <a:ext cx="3187615" cy="291222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166" name="Rectangle 72"/>
                <p:cNvSpPr/>
                <p:nvPr/>
              </p:nvSpPr>
              <p:spPr>
                <a:xfrm>
                  <a:off x="295273" y="1167191"/>
                  <a:ext cx="3316602"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Коммутаторы</a:t>
                  </a:r>
                  <a:endParaRPr lang="en-US" b="1" kern="0" dirty="0" smtClean="0">
                    <a:solidFill>
                      <a:schemeClr val="bg1"/>
                    </a:solidFill>
                    <a:ea typeface="ＭＳ Ｐゴシック" pitchFamily="29" charset="-128"/>
                  </a:endParaRPr>
                </a:p>
              </p:txBody>
            </p:sp>
          </p:grpSp>
          <p:grpSp>
            <p:nvGrpSpPr>
              <p:cNvPr id="146" name="Group 30"/>
              <p:cNvGrpSpPr/>
              <p:nvPr/>
            </p:nvGrpSpPr>
            <p:grpSpPr>
              <a:xfrm>
                <a:off x="305237" y="3549573"/>
                <a:ext cx="2940449" cy="2543712"/>
                <a:chOff x="314579" y="3310248"/>
                <a:chExt cx="2940449" cy="2543712"/>
              </a:xfrm>
            </p:grpSpPr>
            <p:pic>
              <p:nvPicPr>
                <p:cNvPr id="154" name="Picture 7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4579" y="4960138"/>
                  <a:ext cx="1281893" cy="888445"/>
                </a:xfrm>
                <a:prstGeom prst="rect">
                  <a:avLst/>
                </a:prstGeom>
                <a:ln>
                  <a:noFill/>
                </a:ln>
                <a:effectLst>
                  <a:outerShdw blurRad="190500" algn="tl" rotWithShape="0">
                    <a:srgbClr val="000000">
                      <a:alpha val="70000"/>
                    </a:srgbClr>
                  </a:outerShdw>
                </a:effectLst>
              </p:spPr>
            </p:pic>
            <p:sp>
              <p:nvSpPr>
                <p:cNvPr id="158" name="TextBox 157"/>
                <p:cNvSpPr txBox="1"/>
                <p:nvPr/>
              </p:nvSpPr>
              <p:spPr>
                <a:xfrm>
                  <a:off x="1483586" y="5084519"/>
                  <a:ext cx="1771442" cy="769441"/>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S1500</a:t>
                  </a: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12, 24, 48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портов</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Филиалы</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59" name="Picture 10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4579" y="4160593"/>
                  <a:ext cx="1281893" cy="888445"/>
                </a:xfrm>
                <a:prstGeom prst="rect">
                  <a:avLst/>
                </a:prstGeom>
                <a:ln>
                  <a:noFill/>
                </a:ln>
                <a:effectLst>
                  <a:outerShdw blurRad="190500" algn="tl" rotWithShape="0">
                    <a:srgbClr val="000000">
                      <a:alpha val="70000"/>
                    </a:srgbClr>
                  </a:outerShdw>
                </a:effectLst>
              </p:spPr>
            </p:pic>
            <p:sp>
              <p:nvSpPr>
                <p:cNvPr id="160" name="TextBox 159"/>
                <p:cNvSpPr txBox="1"/>
                <p:nvPr/>
              </p:nvSpPr>
              <p:spPr>
                <a:xfrm>
                  <a:off x="1483586" y="4243624"/>
                  <a:ext cx="1771442" cy="984885"/>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S2500</a:t>
                  </a: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24, 48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портов</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Привлекательная цена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61" name="Picture 10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4579" y="3310248"/>
                  <a:ext cx="1281893" cy="888445"/>
                </a:xfrm>
                <a:prstGeom prst="rect">
                  <a:avLst/>
                </a:prstGeom>
                <a:ln>
                  <a:noFill/>
                </a:ln>
                <a:effectLst>
                  <a:outerShdw blurRad="190500" algn="tl" rotWithShape="0">
                    <a:srgbClr val="000000">
                      <a:alpha val="70000"/>
                    </a:srgbClr>
                  </a:outerShdw>
                </a:effectLst>
              </p:spPr>
            </p:pic>
            <p:sp>
              <p:nvSpPr>
                <p:cNvPr id="162" name="TextBox 161"/>
                <p:cNvSpPr txBox="1"/>
                <p:nvPr/>
              </p:nvSpPr>
              <p:spPr>
                <a:xfrm>
                  <a:off x="1483586" y="3393279"/>
                  <a:ext cx="1771442" cy="769441"/>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S3500</a:t>
                  </a: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24, 48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портов </a:t>
                  </a: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High-end</a:t>
                  </a:r>
                </a:p>
              </p:txBody>
            </p:sp>
          </p:grpSp>
        </p:grpSp>
        <p:grpSp>
          <p:nvGrpSpPr>
            <p:cNvPr id="167" name="Group 26"/>
            <p:cNvGrpSpPr/>
            <p:nvPr/>
          </p:nvGrpSpPr>
          <p:grpSpPr>
            <a:xfrm>
              <a:off x="3975091" y="2652826"/>
              <a:ext cx="1235065" cy="1927729"/>
              <a:chOff x="3320974" y="1526644"/>
              <a:chExt cx="1646753" cy="2570305"/>
            </a:xfrm>
          </p:grpSpPr>
          <p:sp>
            <p:nvSpPr>
              <p:cNvPr id="168" name="TextBox 167"/>
              <p:cNvSpPr txBox="1"/>
              <p:nvPr/>
            </p:nvSpPr>
            <p:spPr>
              <a:xfrm>
                <a:off x="3990077" y="1588647"/>
                <a:ext cx="977650" cy="553997"/>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RAP-3</a:t>
                </a: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3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69"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20974" y="1526644"/>
                <a:ext cx="669103" cy="669103"/>
              </a:xfrm>
              <a:prstGeom prst="rect">
                <a:avLst/>
              </a:prstGeom>
              <a:ln>
                <a:noFill/>
              </a:ln>
              <a:effectLst>
                <a:outerShdw blurRad="190500" algn="tl" rotWithShape="0">
                  <a:srgbClr val="000000">
                    <a:alpha val="70000"/>
                  </a:srgbClr>
                </a:outerShdw>
              </a:effectLst>
            </p:spPr>
          </p:pic>
          <p:pic>
            <p:nvPicPr>
              <p:cNvPr id="170" name="Picture 126" descr="20130426_Aruba__00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20974" y="3276477"/>
                <a:ext cx="651874" cy="820472"/>
              </a:xfrm>
              <a:prstGeom prst="rect">
                <a:avLst/>
              </a:prstGeom>
              <a:ln>
                <a:noFill/>
              </a:ln>
              <a:effectLst>
                <a:outerShdw blurRad="190500" algn="tl" rotWithShape="0">
                  <a:srgbClr val="000000">
                    <a:alpha val="70000"/>
                  </a:srgbClr>
                </a:outerShdw>
              </a:effectLst>
            </p:spPr>
          </p:pic>
          <p:sp>
            <p:nvSpPr>
              <p:cNvPr id="171" name="TextBox 170"/>
              <p:cNvSpPr txBox="1"/>
              <p:nvPr/>
            </p:nvSpPr>
            <p:spPr>
              <a:xfrm>
                <a:off x="4004419" y="2503683"/>
                <a:ext cx="963308" cy="769441"/>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RAP-109</a:t>
                </a:r>
              </a:p>
              <a:p>
                <a:pPr algn="ct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a:t>
                </a: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72" name="Picture 12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20975" y="2360093"/>
                <a:ext cx="669103" cy="805709"/>
              </a:xfrm>
              <a:prstGeom prst="rect">
                <a:avLst/>
              </a:prstGeom>
              <a:ln>
                <a:noFill/>
              </a:ln>
              <a:effectLst>
                <a:outerShdw blurRad="190500" algn="tl" rotWithShape="0">
                  <a:srgbClr val="000000">
                    <a:alpha val="70000"/>
                  </a:srgbClr>
                </a:outerShdw>
              </a:effectLst>
            </p:spPr>
          </p:pic>
          <p:sp>
            <p:nvSpPr>
              <p:cNvPr id="173" name="TextBox 172"/>
              <p:cNvSpPr txBox="1"/>
              <p:nvPr/>
            </p:nvSpPr>
            <p:spPr>
              <a:xfrm>
                <a:off x="3971779" y="3439213"/>
                <a:ext cx="995948" cy="553997"/>
              </a:xfrm>
              <a:prstGeom prst="rect">
                <a:avLst/>
              </a:prstGeom>
              <a:noFill/>
            </p:spPr>
            <p:txBody>
              <a:bodyPr wrap="square" rtlCol="0">
                <a:spAutoFit/>
              </a:bodyPr>
              <a:lstStyle/>
              <a:p>
                <a:pPr algn="ctr"/>
                <a:r>
                  <a:rPr lang="en-US" sz="105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RAP-155</a:t>
                </a:r>
              </a:p>
              <a:p>
                <a:pPr algn="ctr"/>
                <a:r>
                  <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4 </a:t>
                </a:r>
                <a:r>
                  <a:rPr lang="ru-RU"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порта</a:t>
                </a:r>
                <a:endParaRPr lang="en-US" sz="105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pic>
          <p:nvPicPr>
            <p:cNvPr id="174" name="Picture 7" descr="Aruba_ARBT100_05.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81824" y="1203754"/>
              <a:ext cx="800304" cy="800304"/>
            </a:xfrm>
            <a:prstGeom prst="rect">
              <a:avLst/>
            </a:prstGeom>
            <a:ln>
              <a:noFill/>
            </a:ln>
            <a:effectLst>
              <a:outerShdw blurRad="190500" algn="tl" rotWithShape="0">
                <a:srgbClr val="000000">
                  <a:alpha val="70000"/>
                </a:srgbClr>
              </a:outerShdw>
            </a:effectLst>
          </p:spPr>
        </p:pic>
        <p:pic>
          <p:nvPicPr>
            <p:cNvPr id="175" name="Picture 5" descr="AP-270 Family.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09462" y="1121650"/>
              <a:ext cx="2077707" cy="880428"/>
            </a:xfrm>
            <a:prstGeom prst="rect">
              <a:avLst/>
            </a:prstGeom>
          </p:spPr>
        </p:pic>
      </p:grpSp>
    </p:spTree>
    <p:extLst>
      <p:ext uri="{BB962C8B-B14F-4D97-AF65-F5344CB8AC3E}">
        <p14:creationId xmlns:p14="http://schemas.microsoft.com/office/powerpoint/2010/main" val="262524274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Aruba </a:t>
            </a:r>
            <a:r>
              <a:rPr lang="en-US" dirty="0" err="1" smtClean="0"/>
              <a:t>ClearPass</a:t>
            </a:r>
            <a:endParaRPr lang="en-US" dirty="0"/>
          </a:p>
        </p:txBody>
      </p:sp>
      <p:grpSp>
        <p:nvGrpSpPr>
          <p:cNvPr id="2" name="Группа 1"/>
          <p:cNvGrpSpPr/>
          <p:nvPr/>
        </p:nvGrpSpPr>
        <p:grpSpPr>
          <a:xfrm>
            <a:off x="281022" y="1628502"/>
            <a:ext cx="8730437" cy="3640183"/>
            <a:chOff x="1850719" y="2282993"/>
            <a:chExt cx="5644510" cy="2353496"/>
          </a:xfrm>
        </p:grpSpPr>
        <p:pic>
          <p:nvPicPr>
            <p:cNvPr id="15"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50720" y="3488452"/>
              <a:ext cx="5640201" cy="1148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4" descr="C:\Users\trent\Desktop\laptop-web.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68681" y="2282993"/>
              <a:ext cx="1826548" cy="114640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69174" y="2290968"/>
              <a:ext cx="1796794" cy="1138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850719" y="2282993"/>
              <a:ext cx="1817370" cy="1148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02"/>
            <p:cNvSpPr/>
            <p:nvPr/>
          </p:nvSpPr>
          <p:spPr bwMode="auto">
            <a:xfrm>
              <a:off x="1850719" y="3489725"/>
              <a:ext cx="5644510" cy="1146764"/>
            </a:xfrm>
            <a:prstGeom prst="rect">
              <a:avLst/>
            </a:prstGeom>
            <a:solidFill>
              <a:schemeClr val="dk1">
                <a:alpha val="6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hangingPunct="0"/>
              <a:endParaRPr lang="en-US" dirty="0">
                <a:solidFill>
                  <a:schemeClr val="tx1"/>
                </a:solidFill>
                <a:latin typeface="Arial" charset="0"/>
                <a:ea typeface="ＭＳ Ｐゴシック" pitchFamily="34" charset="-128"/>
              </a:endParaRPr>
            </a:p>
          </p:txBody>
        </p:sp>
        <p:pic>
          <p:nvPicPr>
            <p:cNvPr id="20" name="Picture 76" descr="ClearPass Image.png"/>
            <p:cNvPicPr>
              <a:picLocks noChangeAspect="1"/>
            </p:cNvPicPr>
            <p:nvPr>
              <p:custDataLst>
                <p:tags r:id="rId1"/>
              </p:custDataLst>
            </p:nvPr>
          </p:nvPicPr>
          <p:blipFill>
            <a:blip r:embed="rId9" cstate="screen">
              <a:duotone>
                <a:srgbClr val="758085">
                  <a:shade val="45000"/>
                  <a:satMod val="135000"/>
                </a:srgbClr>
                <a:prstClr val="white"/>
              </a:duotone>
              <a:extLst>
                <a:ext uri="{28A0092B-C50C-407E-A947-70E740481C1C}">
                  <a14:useLocalDpi xmlns:a14="http://schemas.microsoft.com/office/drawing/2010/main"/>
                </a:ext>
              </a:extLst>
            </a:blip>
            <a:stretch>
              <a:fillRect/>
            </a:stretch>
          </p:blipFill>
          <p:spPr>
            <a:xfrm>
              <a:off x="4131953" y="4020680"/>
              <a:ext cx="1645920" cy="376682"/>
            </a:xfrm>
            <a:prstGeom prst="rect">
              <a:avLst/>
            </a:prstGeom>
          </p:spPr>
        </p:pic>
        <p:pic>
          <p:nvPicPr>
            <p:cNvPr id="21" name="Picture 77" descr="ClearPass Image.png"/>
            <p:cNvPicPr>
              <a:picLocks noChangeAspect="1"/>
            </p:cNvPicPr>
            <p:nvPr>
              <p:custDataLst>
                <p:tags r:id="rId2"/>
              </p:custDataLst>
            </p:nvPr>
          </p:nvPicPr>
          <p:blipFill>
            <a:blip r:embed="rId9" cstate="screen">
              <a:duotone>
                <a:srgbClr val="758085">
                  <a:shade val="45000"/>
                  <a:satMod val="135000"/>
                </a:srgbClr>
                <a:prstClr val="white"/>
              </a:duotone>
              <a:extLst>
                <a:ext uri="{28A0092B-C50C-407E-A947-70E740481C1C}">
                  <a14:useLocalDpi xmlns:a14="http://schemas.microsoft.com/office/drawing/2010/main"/>
                </a:ext>
              </a:extLst>
            </a:blip>
            <a:stretch>
              <a:fillRect/>
            </a:stretch>
          </p:blipFill>
          <p:spPr>
            <a:xfrm>
              <a:off x="4131953" y="3867618"/>
              <a:ext cx="1645920" cy="376682"/>
            </a:xfrm>
            <a:prstGeom prst="rect">
              <a:avLst/>
            </a:prstGeom>
          </p:spPr>
        </p:pic>
        <p:sp>
          <p:nvSpPr>
            <p:cNvPr id="22" name="Rectangle 83"/>
            <p:cNvSpPr/>
            <p:nvPr/>
          </p:nvSpPr>
          <p:spPr bwMode="auto">
            <a:xfrm>
              <a:off x="1850721" y="2843575"/>
              <a:ext cx="1684535" cy="451910"/>
            </a:xfrm>
            <a:prstGeom prst="rect">
              <a:avLst/>
            </a:prstGeom>
            <a:solidFill>
              <a:schemeClr val="dk1">
                <a:alpha val="6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hangingPunct="0"/>
              <a:endParaRPr lang="en-US" dirty="0">
                <a:solidFill>
                  <a:schemeClr val="tx1"/>
                </a:solidFill>
                <a:latin typeface="Arial" charset="0"/>
                <a:ea typeface="ＭＳ Ｐゴシック" pitchFamily="34" charset="-128"/>
              </a:endParaRPr>
            </a:p>
          </p:txBody>
        </p:sp>
        <p:sp>
          <p:nvSpPr>
            <p:cNvPr id="23" name="TextBox 22"/>
            <p:cNvSpPr txBox="1"/>
            <p:nvPr/>
          </p:nvSpPr>
          <p:spPr>
            <a:xfrm>
              <a:off x="1996193" y="2931030"/>
              <a:ext cx="697627" cy="323165"/>
            </a:xfrm>
            <a:prstGeom prst="rect">
              <a:avLst/>
            </a:prstGeom>
            <a:noFill/>
          </p:spPr>
          <p:txBody>
            <a:bodyPr wrap="none" rtlCol="0">
              <a:spAutoFit/>
            </a:bodyPr>
            <a:lstStyle/>
            <a:p>
              <a:r>
                <a:rPr lang="en-US" sz="1500" dirty="0">
                  <a:solidFill>
                    <a:schemeClr val="bg1"/>
                  </a:solidFill>
                </a:rPr>
                <a:t>Guest</a:t>
              </a:r>
              <a:endParaRPr lang="en-US" dirty="0">
                <a:solidFill>
                  <a:schemeClr val="bg1"/>
                </a:solidFill>
              </a:endParaRPr>
            </a:p>
          </p:txBody>
        </p:sp>
        <p:sp>
          <p:nvSpPr>
            <p:cNvPr id="24" name="Rectangle 85"/>
            <p:cNvSpPr/>
            <p:nvPr/>
          </p:nvSpPr>
          <p:spPr bwMode="auto">
            <a:xfrm>
              <a:off x="1850721" y="4041715"/>
              <a:ext cx="1684535" cy="451910"/>
            </a:xfrm>
            <a:prstGeom prst="rect">
              <a:avLst/>
            </a:prstGeom>
            <a:solidFill>
              <a:schemeClr val="dk1">
                <a:alpha val="6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hangingPunct="0"/>
              <a:endParaRPr lang="en-US" dirty="0">
                <a:solidFill>
                  <a:schemeClr val="tx1"/>
                </a:solidFill>
                <a:latin typeface="Arial" charset="0"/>
                <a:ea typeface="ＭＳ Ｐゴシック" pitchFamily="34" charset="-128"/>
              </a:endParaRPr>
            </a:p>
          </p:txBody>
        </p:sp>
        <p:sp>
          <p:nvSpPr>
            <p:cNvPr id="25" name="TextBox 24"/>
            <p:cNvSpPr txBox="1"/>
            <p:nvPr/>
          </p:nvSpPr>
          <p:spPr>
            <a:xfrm>
              <a:off x="1996192" y="4129170"/>
              <a:ext cx="1074333" cy="323165"/>
            </a:xfrm>
            <a:prstGeom prst="rect">
              <a:avLst/>
            </a:prstGeom>
            <a:noFill/>
          </p:spPr>
          <p:txBody>
            <a:bodyPr wrap="none" rtlCol="0">
              <a:spAutoFit/>
            </a:bodyPr>
            <a:lstStyle/>
            <a:p>
              <a:r>
                <a:rPr lang="en-US" sz="1500" dirty="0">
                  <a:solidFill>
                    <a:schemeClr val="bg1"/>
                  </a:solidFill>
                </a:rPr>
                <a:t>ClearPass</a:t>
              </a:r>
              <a:endParaRPr lang="en-US" dirty="0">
                <a:solidFill>
                  <a:schemeClr val="bg1"/>
                </a:solidFill>
              </a:endParaRPr>
            </a:p>
          </p:txBody>
        </p:sp>
        <p:sp>
          <p:nvSpPr>
            <p:cNvPr id="26" name="Rectangle 80"/>
            <p:cNvSpPr>
              <a:spLocks noChangeAspect="1"/>
            </p:cNvSpPr>
            <p:nvPr/>
          </p:nvSpPr>
          <p:spPr>
            <a:xfrm>
              <a:off x="1850720" y="2282993"/>
              <a:ext cx="1826548" cy="1148037"/>
            </a:xfrm>
            <a:prstGeom prst="rect">
              <a:avLst/>
            </a:prstGeom>
            <a:noFill/>
            <a:ln w="38100" cap="flat" cmpd="sng" algn="ctr">
              <a:solidFill>
                <a:schemeClr val="accent1">
                  <a:lumMod val="60000"/>
                  <a:lumOff val="40000"/>
                </a:schemeClr>
              </a:solidFill>
              <a:prstDash val="solid"/>
            </a:ln>
            <a:effectLst/>
          </p:spPr>
          <p:txBody>
            <a:bodyPr rtlCol="0" anchor="ctr"/>
            <a:lstStyle/>
            <a:p>
              <a:pPr algn="ctr" defTabSz="685800" fontAlgn="auto">
                <a:spcBef>
                  <a:spcPts val="0"/>
                </a:spcBef>
                <a:spcAft>
                  <a:spcPts val="0"/>
                </a:spcAft>
                <a:defRPr/>
              </a:pPr>
              <a:endParaRPr lang="en-US" b="1" kern="0" dirty="0">
                <a:solidFill>
                  <a:srgbClr val="404040"/>
                </a:solidFill>
                <a:latin typeface="Calibri"/>
                <a:ea typeface="+mn-ea"/>
              </a:endParaRPr>
            </a:p>
          </p:txBody>
        </p:sp>
        <p:sp>
          <p:nvSpPr>
            <p:cNvPr id="27" name="Rectangle 88"/>
            <p:cNvSpPr/>
            <p:nvPr/>
          </p:nvSpPr>
          <p:spPr bwMode="auto">
            <a:xfrm>
              <a:off x="3769175" y="2843575"/>
              <a:ext cx="1684535" cy="451910"/>
            </a:xfrm>
            <a:prstGeom prst="rect">
              <a:avLst/>
            </a:prstGeom>
            <a:solidFill>
              <a:schemeClr val="dk1">
                <a:alpha val="6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hangingPunct="0"/>
              <a:endParaRPr lang="en-US" dirty="0">
                <a:solidFill>
                  <a:schemeClr val="tx1"/>
                </a:solidFill>
                <a:latin typeface="Arial" charset="0"/>
                <a:ea typeface="ＭＳ Ｐゴシック" pitchFamily="34" charset="-128"/>
              </a:endParaRPr>
            </a:p>
          </p:txBody>
        </p:sp>
        <p:sp>
          <p:nvSpPr>
            <p:cNvPr id="28" name="TextBox 27"/>
            <p:cNvSpPr txBox="1"/>
            <p:nvPr/>
          </p:nvSpPr>
          <p:spPr>
            <a:xfrm>
              <a:off x="3914647" y="2931030"/>
              <a:ext cx="934871" cy="323165"/>
            </a:xfrm>
            <a:prstGeom prst="rect">
              <a:avLst/>
            </a:prstGeom>
            <a:noFill/>
          </p:spPr>
          <p:txBody>
            <a:bodyPr wrap="none" rtlCol="0">
              <a:spAutoFit/>
            </a:bodyPr>
            <a:lstStyle/>
            <a:p>
              <a:r>
                <a:rPr lang="en-US" sz="1500" dirty="0">
                  <a:solidFill>
                    <a:schemeClr val="bg1"/>
                  </a:solidFill>
                </a:rPr>
                <a:t>Onboard</a:t>
              </a:r>
              <a:endParaRPr lang="en-US" dirty="0">
                <a:solidFill>
                  <a:schemeClr val="bg1"/>
                </a:solidFill>
              </a:endParaRPr>
            </a:p>
          </p:txBody>
        </p:sp>
        <p:sp>
          <p:nvSpPr>
            <p:cNvPr id="29" name="Rectangle 79"/>
            <p:cNvSpPr>
              <a:spLocks noChangeAspect="1"/>
            </p:cNvSpPr>
            <p:nvPr/>
          </p:nvSpPr>
          <p:spPr>
            <a:xfrm>
              <a:off x="3759701" y="2282993"/>
              <a:ext cx="1826548" cy="1148037"/>
            </a:xfrm>
            <a:prstGeom prst="rect">
              <a:avLst/>
            </a:prstGeom>
            <a:noFill/>
            <a:ln w="38100" cap="flat" cmpd="sng" algn="ctr">
              <a:solidFill>
                <a:schemeClr val="accent1">
                  <a:lumMod val="60000"/>
                  <a:lumOff val="40000"/>
                </a:schemeClr>
              </a:solidFill>
              <a:prstDash val="solid"/>
            </a:ln>
            <a:effectLst/>
          </p:spPr>
          <p:txBody>
            <a:bodyPr rtlCol="0" anchor="ctr"/>
            <a:lstStyle/>
            <a:p>
              <a:pPr algn="ctr" defTabSz="685800" fontAlgn="auto">
                <a:spcBef>
                  <a:spcPts val="0"/>
                </a:spcBef>
                <a:spcAft>
                  <a:spcPts val="0"/>
                </a:spcAft>
                <a:defRPr/>
              </a:pPr>
              <a:endParaRPr lang="en-US" kern="0" dirty="0">
                <a:solidFill>
                  <a:srgbClr val="404040"/>
                </a:solidFill>
                <a:latin typeface="Calibri"/>
                <a:ea typeface="+mn-ea"/>
              </a:endParaRPr>
            </a:p>
          </p:txBody>
        </p:sp>
        <p:sp>
          <p:nvSpPr>
            <p:cNvPr id="30" name="Rectangle 93"/>
            <p:cNvSpPr/>
            <p:nvPr/>
          </p:nvSpPr>
          <p:spPr bwMode="auto">
            <a:xfrm>
              <a:off x="5668682" y="2843575"/>
              <a:ext cx="1684535" cy="451910"/>
            </a:xfrm>
            <a:prstGeom prst="rect">
              <a:avLst/>
            </a:prstGeom>
            <a:solidFill>
              <a:schemeClr val="dk1">
                <a:alpha val="60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hangingPunct="0"/>
              <a:endParaRPr lang="en-US" dirty="0">
                <a:solidFill>
                  <a:schemeClr val="tx1"/>
                </a:solidFill>
                <a:latin typeface="Arial" charset="0"/>
                <a:ea typeface="ＭＳ Ｐゴシック" pitchFamily="34" charset="-128"/>
              </a:endParaRPr>
            </a:p>
          </p:txBody>
        </p:sp>
        <p:sp>
          <p:nvSpPr>
            <p:cNvPr id="31" name="TextBox 30"/>
            <p:cNvSpPr txBox="1"/>
            <p:nvPr/>
          </p:nvSpPr>
          <p:spPr>
            <a:xfrm>
              <a:off x="5814154" y="2931030"/>
              <a:ext cx="976549" cy="323165"/>
            </a:xfrm>
            <a:prstGeom prst="rect">
              <a:avLst/>
            </a:prstGeom>
            <a:noFill/>
          </p:spPr>
          <p:txBody>
            <a:bodyPr wrap="none" rtlCol="0">
              <a:spAutoFit/>
            </a:bodyPr>
            <a:lstStyle/>
            <a:p>
              <a:r>
                <a:rPr lang="en-US" sz="1500" dirty="0">
                  <a:solidFill>
                    <a:schemeClr val="bg1"/>
                  </a:solidFill>
                </a:rPr>
                <a:t>OnGuard</a:t>
              </a:r>
              <a:endParaRPr lang="en-US" dirty="0">
                <a:solidFill>
                  <a:schemeClr val="bg1"/>
                </a:solidFill>
              </a:endParaRPr>
            </a:p>
          </p:txBody>
        </p:sp>
        <p:sp>
          <p:nvSpPr>
            <p:cNvPr id="32" name="Rectangle 81"/>
            <p:cNvSpPr>
              <a:spLocks noChangeAspect="1"/>
            </p:cNvSpPr>
            <p:nvPr/>
          </p:nvSpPr>
          <p:spPr>
            <a:xfrm>
              <a:off x="5668681" y="2282993"/>
              <a:ext cx="1826548" cy="1148037"/>
            </a:xfrm>
            <a:prstGeom prst="rect">
              <a:avLst/>
            </a:prstGeom>
            <a:noFill/>
            <a:ln w="38100" cap="flat" cmpd="sng" algn="ctr">
              <a:solidFill>
                <a:schemeClr val="accent1">
                  <a:lumMod val="60000"/>
                  <a:lumOff val="40000"/>
                </a:schemeClr>
              </a:solidFill>
              <a:prstDash val="solid"/>
            </a:ln>
            <a:effectLst/>
          </p:spPr>
          <p:txBody>
            <a:bodyPr rtlCol="0" anchor="ctr"/>
            <a:lstStyle/>
            <a:p>
              <a:pPr algn="ctr" defTabSz="685800" fontAlgn="auto">
                <a:spcBef>
                  <a:spcPts val="0"/>
                </a:spcBef>
                <a:spcAft>
                  <a:spcPts val="0"/>
                </a:spcAft>
                <a:defRPr/>
              </a:pPr>
              <a:endParaRPr lang="en-US" kern="0" dirty="0">
                <a:solidFill>
                  <a:srgbClr val="404040"/>
                </a:solidFill>
                <a:latin typeface="Calibri"/>
                <a:ea typeface="+mn-ea"/>
              </a:endParaRPr>
            </a:p>
          </p:txBody>
        </p:sp>
        <p:pic>
          <p:nvPicPr>
            <p:cNvPr id="33" name="Picture 101" descr="ClearPass Image.png"/>
            <p:cNvPicPr>
              <a:picLocks noChangeAspect="1"/>
            </p:cNvPicPr>
            <p:nvPr>
              <p:custDataLst>
                <p:tags r:id="rId3"/>
              </p:custDataLst>
            </p:nvPr>
          </p:nvPicPr>
          <p:blipFill>
            <a:blip r:embed="rId9" cstate="screen">
              <a:duotone>
                <a:srgbClr val="758085">
                  <a:shade val="45000"/>
                  <a:satMod val="135000"/>
                </a:srgbClr>
                <a:prstClr val="white"/>
              </a:duotone>
              <a:extLst>
                <a:ext uri="{28A0092B-C50C-407E-A947-70E740481C1C}">
                  <a14:useLocalDpi xmlns:a14="http://schemas.microsoft.com/office/drawing/2010/main"/>
                </a:ext>
              </a:extLst>
            </a:blip>
            <a:stretch>
              <a:fillRect/>
            </a:stretch>
          </p:blipFill>
          <p:spPr>
            <a:xfrm>
              <a:off x="4131953" y="3714558"/>
              <a:ext cx="1645920" cy="376682"/>
            </a:xfrm>
            <a:prstGeom prst="rect">
              <a:avLst/>
            </a:prstGeom>
          </p:spPr>
        </p:pic>
        <p:sp>
          <p:nvSpPr>
            <p:cNvPr id="35" name="Rectangle 73"/>
            <p:cNvSpPr>
              <a:spLocks noChangeAspect="1"/>
            </p:cNvSpPr>
            <p:nvPr/>
          </p:nvSpPr>
          <p:spPr>
            <a:xfrm>
              <a:off x="1850720" y="3488452"/>
              <a:ext cx="5644509" cy="1148037"/>
            </a:xfrm>
            <a:prstGeom prst="rect">
              <a:avLst/>
            </a:prstGeom>
            <a:noFill/>
            <a:ln w="38100" cap="flat" cmpd="sng" algn="ctr">
              <a:solidFill>
                <a:schemeClr val="accent1">
                  <a:lumMod val="60000"/>
                  <a:lumOff val="40000"/>
                </a:schemeClr>
              </a:solidFill>
              <a:prstDash val="solid"/>
            </a:ln>
            <a:effectLst/>
          </p:spPr>
          <p:txBody>
            <a:bodyPr rtlCol="0" anchor="ctr"/>
            <a:lstStyle/>
            <a:p>
              <a:pPr algn="ctr" defTabSz="685800" fontAlgn="auto">
                <a:spcBef>
                  <a:spcPts val="0"/>
                </a:spcBef>
                <a:spcAft>
                  <a:spcPts val="0"/>
                </a:spcAft>
                <a:defRPr/>
              </a:pPr>
              <a:endParaRPr lang="en-US" kern="0" dirty="0">
                <a:solidFill>
                  <a:srgbClr val="404040"/>
                </a:solidFill>
                <a:latin typeface="Calibri"/>
                <a:ea typeface="+mn-ea"/>
              </a:endParaRPr>
            </a:p>
          </p:txBody>
        </p:sp>
      </p:grpSp>
    </p:spTree>
    <p:extLst>
      <p:ext uri="{BB962C8B-B14F-4D97-AF65-F5344CB8AC3E}">
        <p14:creationId xmlns:p14="http://schemas.microsoft.com/office/powerpoint/2010/main" val="416970269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ClearPass</a:t>
            </a:r>
            <a:r>
              <a:rPr lang="en-US" sz="2400" dirty="0"/>
              <a:t>: </a:t>
            </a:r>
            <a:r>
              <a:rPr lang="ru-RU" sz="2400" dirty="0"/>
              <a:t>безопасность на 360 градусов</a:t>
            </a:r>
            <a:endParaRPr lang="en-US" sz="2400" dirty="0"/>
          </a:p>
        </p:txBody>
      </p:sp>
      <p:grpSp>
        <p:nvGrpSpPr>
          <p:cNvPr id="4" name="Группа 3"/>
          <p:cNvGrpSpPr/>
          <p:nvPr/>
        </p:nvGrpSpPr>
        <p:grpSpPr>
          <a:xfrm>
            <a:off x="330926" y="1401313"/>
            <a:ext cx="8586410" cy="4647699"/>
            <a:chOff x="1419298" y="1990433"/>
            <a:chExt cx="7498038" cy="4058579"/>
          </a:xfrm>
        </p:grpSpPr>
        <p:sp>
          <p:nvSpPr>
            <p:cNvPr id="124" name="Rectangle 123"/>
            <p:cNvSpPr/>
            <p:nvPr/>
          </p:nvSpPr>
          <p:spPr bwMode="auto">
            <a:xfrm>
              <a:off x="5978667" y="2019040"/>
              <a:ext cx="2907897" cy="3970782"/>
            </a:xfrm>
            <a:prstGeom prst="rect">
              <a:avLst/>
            </a:prstGeom>
            <a:solidFill>
              <a:schemeClr val="dk1">
                <a:alpha val="78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68579" tIns="34289" rIns="68579" bIns="34289" numCol="1" rtlCol="0" anchor="t" anchorCtr="0" compatLnSpc="1">
              <a:prstTxWarp prst="textNoShape">
                <a:avLst/>
              </a:prstTxWarp>
            </a:bodyPr>
            <a:lstStyle/>
            <a:p>
              <a:pPr defTabSz="685783" eaLnBrk="0" hangingPunct="0"/>
              <a:endParaRPr lang="en-US" dirty="0">
                <a:solidFill>
                  <a:schemeClr val="tx1"/>
                </a:solidFill>
                <a:latin typeface="Arial" charset="0"/>
                <a:ea typeface="ＭＳ Ｐゴシック" pitchFamily="34" charset="-128"/>
              </a:endParaRPr>
            </a:p>
          </p:txBody>
        </p:sp>
        <p:sp>
          <p:nvSpPr>
            <p:cNvPr id="3" name="Rectangle 2"/>
            <p:cNvSpPr/>
            <p:nvPr/>
          </p:nvSpPr>
          <p:spPr bwMode="auto">
            <a:xfrm>
              <a:off x="2022824" y="2024040"/>
              <a:ext cx="3955843" cy="3963924"/>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181" name="Oval 180"/>
            <p:cNvSpPr>
              <a:spLocks noChangeAspect="1"/>
            </p:cNvSpPr>
            <p:nvPr/>
          </p:nvSpPr>
          <p:spPr>
            <a:xfrm>
              <a:off x="3024366" y="2938956"/>
              <a:ext cx="2111777" cy="2107428"/>
            </a:xfrm>
            <a:prstGeom prst="ellipse">
              <a:avLst/>
            </a:prstGeom>
            <a:solidFill>
              <a:srgbClr val="FFFFFF"/>
            </a:solidFill>
            <a:ln w="38100" cap="flat" cmpd="sng" algn="ctr">
              <a:solidFill>
                <a:schemeClr val="accent1">
                  <a:lumMod val="60000"/>
                  <a:lumOff val="40000"/>
                </a:schemeClr>
              </a:solidFill>
              <a:prstDash val="solid"/>
            </a:ln>
            <a:effectLst/>
          </p:spPr>
          <p:txBody>
            <a:bodyPr rtlCol="0" anchor="ctr"/>
            <a:lstStyle/>
            <a:p>
              <a:pPr algn="ctr" defTabSz="685800" fontAlgn="auto">
                <a:spcBef>
                  <a:spcPts val="0"/>
                </a:spcBef>
                <a:spcAft>
                  <a:spcPts val="0"/>
                </a:spcAft>
                <a:defRPr/>
              </a:pPr>
              <a:endParaRPr lang="en-US" sz="1350" kern="0" dirty="0">
                <a:solidFill>
                  <a:srgbClr val="404040"/>
                </a:solidFill>
                <a:latin typeface="Calibri"/>
                <a:ea typeface="+mn-ea"/>
              </a:endParaRPr>
            </a:p>
          </p:txBody>
        </p:sp>
        <p:grpSp>
          <p:nvGrpSpPr>
            <p:cNvPr id="394" name="Group 393"/>
            <p:cNvGrpSpPr/>
            <p:nvPr/>
          </p:nvGrpSpPr>
          <p:grpSpPr>
            <a:xfrm>
              <a:off x="2647176" y="2856661"/>
              <a:ext cx="1592101" cy="309183"/>
              <a:chOff x="4870654" y="2245516"/>
              <a:chExt cx="2122801" cy="412244"/>
            </a:xfrm>
          </p:grpSpPr>
          <p:grpSp>
            <p:nvGrpSpPr>
              <p:cNvPr id="387" name="Group 386"/>
              <p:cNvGrpSpPr/>
              <p:nvPr/>
            </p:nvGrpSpPr>
            <p:grpSpPr>
              <a:xfrm>
                <a:off x="5069604" y="2245516"/>
                <a:ext cx="1923851" cy="412244"/>
                <a:chOff x="4839686" y="2223619"/>
                <a:chExt cx="1923851" cy="412244"/>
              </a:xfrm>
            </p:grpSpPr>
            <p:sp>
              <p:nvSpPr>
                <p:cNvPr id="65" name="Rectangle 64"/>
                <p:cNvSpPr/>
                <p:nvPr/>
              </p:nvSpPr>
              <p:spPr bwMode="auto">
                <a:xfrm>
                  <a:off x="4839686" y="2272065"/>
                  <a:ext cx="1718829"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endParaRPr lang="en-US">
                    <a:ea typeface="ＭＳ Ｐゴシック" pitchFamily="34" charset="-128"/>
                  </a:endParaRPr>
                </a:p>
              </p:txBody>
            </p:sp>
            <p:sp>
              <p:nvSpPr>
                <p:cNvPr id="291" name="Oval 290"/>
                <p:cNvSpPr/>
                <p:nvPr/>
              </p:nvSpPr>
              <p:spPr bwMode="auto">
                <a:xfrm>
                  <a:off x="6351291" y="2223619"/>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293" name="Rectangle 292"/>
              <p:cNvSpPr/>
              <p:nvPr/>
            </p:nvSpPr>
            <p:spPr>
              <a:xfrm flipH="1">
                <a:off x="4870654" y="2284684"/>
                <a:ext cx="1640661" cy="317009"/>
              </a:xfrm>
              <a:prstGeom prst="rect">
                <a:avLst/>
              </a:prstGeom>
            </p:spPr>
            <p:txBody>
              <a:bodyPr wrap="square">
                <a:spAutoFit/>
              </a:bodyPr>
              <a:lstStyle/>
              <a:p>
                <a:pPr algn="r" defTabSz="342900" fontAlgn="auto">
                  <a:lnSpc>
                    <a:spcPct val="90000"/>
                  </a:lnSpc>
                  <a:spcBef>
                    <a:spcPts val="225"/>
                  </a:spcBef>
                  <a:spcAft>
                    <a:spcPts val="0"/>
                  </a:spcAft>
                  <a:defRPr/>
                </a:pPr>
                <a:r>
                  <a:rPr lang="ru-RU" sz="1050" kern="0" dirty="0">
                    <a:latin typeface="Arial"/>
                    <a:ea typeface="+mn-ea"/>
                  </a:rPr>
                  <a:t>Профайлер</a:t>
                </a:r>
                <a:endParaRPr lang="en-US" sz="1050" kern="0" dirty="0">
                  <a:latin typeface="Arial"/>
                  <a:ea typeface="+mn-ea"/>
                </a:endParaRPr>
              </a:p>
            </p:txBody>
          </p:sp>
        </p:grpSp>
        <p:grpSp>
          <p:nvGrpSpPr>
            <p:cNvPr id="388" name="Group 387"/>
            <p:cNvGrpSpPr/>
            <p:nvPr/>
          </p:nvGrpSpPr>
          <p:grpSpPr>
            <a:xfrm>
              <a:off x="2040789" y="3139592"/>
              <a:ext cx="1571572" cy="309183"/>
              <a:chOff x="4152397" y="2639119"/>
              <a:chExt cx="2095429" cy="412244"/>
            </a:xfrm>
          </p:grpSpPr>
          <p:sp>
            <p:nvSpPr>
              <p:cNvPr id="295" name="Rectangle 294"/>
              <p:cNvSpPr/>
              <p:nvPr/>
            </p:nvSpPr>
            <p:spPr bwMode="auto">
              <a:xfrm>
                <a:off x="4496839" y="2687565"/>
                <a:ext cx="1545965"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296" name="Oval 295"/>
              <p:cNvSpPr/>
              <p:nvPr/>
            </p:nvSpPr>
            <p:spPr bwMode="auto">
              <a:xfrm>
                <a:off x="5835580" y="2639119"/>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298" name="Rectangle 297"/>
              <p:cNvSpPr/>
              <p:nvPr/>
            </p:nvSpPr>
            <p:spPr>
              <a:xfrm flipH="1">
                <a:off x="4152397" y="2700184"/>
                <a:ext cx="1640661" cy="317009"/>
              </a:xfrm>
              <a:prstGeom prst="rect">
                <a:avLst/>
              </a:prstGeom>
            </p:spPr>
            <p:txBody>
              <a:bodyPr wrap="square">
                <a:spAutoFit/>
              </a:bodyPr>
              <a:lstStyle/>
              <a:p>
                <a:pPr algn="r" defTabSz="342900" fontAlgn="auto">
                  <a:lnSpc>
                    <a:spcPct val="90000"/>
                  </a:lnSpc>
                  <a:spcBef>
                    <a:spcPts val="225"/>
                  </a:spcBef>
                  <a:spcAft>
                    <a:spcPts val="0"/>
                  </a:spcAft>
                  <a:defRPr/>
                </a:pPr>
                <a:r>
                  <a:rPr lang="en-US" sz="1050" kern="0" dirty="0">
                    <a:latin typeface="Arial"/>
                    <a:ea typeface="+mn-ea"/>
                  </a:rPr>
                  <a:t>EMM / MDM</a:t>
                </a:r>
                <a:endParaRPr lang="en-US" sz="900" kern="0" dirty="0">
                  <a:latin typeface="Arial"/>
                  <a:ea typeface="+mn-ea"/>
                </a:endParaRPr>
              </a:p>
            </p:txBody>
          </p:sp>
        </p:grpSp>
        <p:grpSp>
          <p:nvGrpSpPr>
            <p:cNvPr id="389" name="Group 388"/>
            <p:cNvGrpSpPr/>
            <p:nvPr/>
          </p:nvGrpSpPr>
          <p:grpSpPr>
            <a:xfrm>
              <a:off x="1857043" y="3485971"/>
              <a:ext cx="1571572" cy="309183"/>
              <a:chOff x="3820243" y="3088504"/>
              <a:chExt cx="2095429" cy="412244"/>
            </a:xfrm>
          </p:grpSpPr>
          <p:sp>
            <p:nvSpPr>
              <p:cNvPr id="300" name="Rectangle 299"/>
              <p:cNvSpPr/>
              <p:nvPr/>
            </p:nvSpPr>
            <p:spPr bwMode="auto">
              <a:xfrm>
                <a:off x="4164685" y="3136950"/>
                <a:ext cx="1545965"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301" name="Oval 300"/>
              <p:cNvSpPr/>
              <p:nvPr/>
            </p:nvSpPr>
            <p:spPr bwMode="auto">
              <a:xfrm>
                <a:off x="5503426" y="3088504"/>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03" name="Rectangle 302"/>
              <p:cNvSpPr/>
              <p:nvPr/>
            </p:nvSpPr>
            <p:spPr>
              <a:xfrm flipH="1">
                <a:off x="3820243" y="3149569"/>
                <a:ext cx="1640661" cy="317009"/>
              </a:xfrm>
              <a:prstGeom prst="rect">
                <a:avLst/>
              </a:prstGeom>
            </p:spPr>
            <p:txBody>
              <a:bodyPr wrap="square">
                <a:spAutoFit/>
              </a:bodyPr>
              <a:lstStyle/>
              <a:p>
                <a:pPr algn="r" defTabSz="342900" fontAlgn="auto">
                  <a:lnSpc>
                    <a:spcPct val="90000"/>
                  </a:lnSpc>
                  <a:spcBef>
                    <a:spcPts val="225"/>
                  </a:spcBef>
                  <a:spcAft>
                    <a:spcPts val="0"/>
                  </a:spcAft>
                  <a:defRPr/>
                </a:pPr>
                <a:r>
                  <a:rPr lang="en-US" sz="1050" kern="0" dirty="0">
                    <a:latin typeface="Arial"/>
                    <a:ea typeface="+mn-ea"/>
                  </a:rPr>
                  <a:t>NAC</a:t>
                </a:r>
              </a:p>
            </p:txBody>
          </p:sp>
        </p:grpSp>
        <p:grpSp>
          <p:nvGrpSpPr>
            <p:cNvPr id="390" name="Group 389"/>
            <p:cNvGrpSpPr/>
            <p:nvPr/>
          </p:nvGrpSpPr>
          <p:grpSpPr>
            <a:xfrm>
              <a:off x="1749342" y="3869993"/>
              <a:ext cx="1571572" cy="309183"/>
              <a:chOff x="3676641" y="3600534"/>
              <a:chExt cx="2095429" cy="412244"/>
            </a:xfrm>
          </p:grpSpPr>
          <p:sp>
            <p:nvSpPr>
              <p:cNvPr id="305" name="Rectangle 304"/>
              <p:cNvSpPr/>
              <p:nvPr/>
            </p:nvSpPr>
            <p:spPr bwMode="auto">
              <a:xfrm>
                <a:off x="4021083" y="3648980"/>
                <a:ext cx="1545965"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306" name="Oval 305"/>
              <p:cNvSpPr/>
              <p:nvPr/>
            </p:nvSpPr>
            <p:spPr bwMode="auto">
              <a:xfrm>
                <a:off x="5359824" y="3600534"/>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08" name="Rectangle 307"/>
              <p:cNvSpPr/>
              <p:nvPr/>
            </p:nvSpPr>
            <p:spPr>
              <a:xfrm flipH="1">
                <a:off x="3676641" y="3661599"/>
                <a:ext cx="1640661" cy="317009"/>
              </a:xfrm>
              <a:prstGeom prst="rect">
                <a:avLst/>
              </a:prstGeom>
            </p:spPr>
            <p:txBody>
              <a:bodyPr wrap="square">
                <a:spAutoFit/>
              </a:bodyPr>
              <a:lstStyle/>
              <a:p>
                <a:pPr algn="r" defTabSz="342900" fontAlgn="auto">
                  <a:lnSpc>
                    <a:spcPct val="90000"/>
                  </a:lnSpc>
                  <a:spcBef>
                    <a:spcPts val="225"/>
                  </a:spcBef>
                  <a:spcAft>
                    <a:spcPts val="0"/>
                  </a:spcAft>
                  <a:defRPr/>
                </a:pPr>
                <a:r>
                  <a:rPr lang="en-US" sz="1050" kern="0" dirty="0">
                    <a:latin typeface="Arial"/>
                    <a:ea typeface="+mn-ea"/>
                  </a:rPr>
                  <a:t>TACACS</a:t>
                </a:r>
              </a:p>
            </p:txBody>
          </p:sp>
        </p:grpSp>
        <p:grpSp>
          <p:nvGrpSpPr>
            <p:cNvPr id="391" name="Group 390"/>
            <p:cNvGrpSpPr/>
            <p:nvPr/>
          </p:nvGrpSpPr>
          <p:grpSpPr>
            <a:xfrm>
              <a:off x="1737271" y="4253005"/>
              <a:ext cx="1571572" cy="309183"/>
              <a:chOff x="3660547" y="4111217"/>
              <a:chExt cx="2095429" cy="412244"/>
            </a:xfrm>
          </p:grpSpPr>
          <p:sp>
            <p:nvSpPr>
              <p:cNvPr id="310" name="Rectangle 309"/>
              <p:cNvSpPr/>
              <p:nvPr/>
            </p:nvSpPr>
            <p:spPr bwMode="auto">
              <a:xfrm>
                <a:off x="4004989" y="4159663"/>
                <a:ext cx="1545965"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311" name="Oval 310"/>
              <p:cNvSpPr/>
              <p:nvPr/>
            </p:nvSpPr>
            <p:spPr bwMode="auto">
              <a:xfrm>
                <a:off x="5343730" y="4111217"/>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13" name="Rectangle 312"/>
              <p:cNvSpPr/>
              <p:nvPr/>
            </p:nvSpPr>
            <p:spPr>
              <a:xfrm flipH="1">
                <a:off x="3660547" y="4172282"/>
                <a:ext cx="1640661" cy="317009"/>
              </a:xfrm>
              <a:prstGeom prst="rect">
                <a:avLst/>
              </a:prstGeom>
            </p:spPr>
            <p:txBody>
              <a:bodyPr wrap="square">
                <a:spAutoFit/>
              </a:bodyPr>
              <a:lstStyle/>
              <a:p>
                <a:pPr algn="r" defTabSz="342900" fontAlgn="auto">
                  <a:lnSpc>
                    <a:spcPct val="90000"/>
                  </a:lnSpc>
                  <a:spcBef>
                    <a:spcPts val="225"/>
                  </a:spcBef>
                  <a:spcAft>
                    <a:spcPts val="0"/>
                  </a:spcAft>
                  <a:defRPr/>
                </a:pPr>
                <a:r>
                  <a:rPr lang="en-US" sz="1050" kern="0" dirty="0">
                    <a:latin typeface="Arial"/>
                    <a:ea typeface="+mn-ea"/>
                  </a:rPr>
                  <a:t>RADIUS</a:t>
                </a:r>
              </a:p>
            </p:txBody>
          </p:sp>
        </p:grpSp>
        <p:grpSp>
          <p:nvGrpSpPr>
            <p:cNvPr id="392" name="Group 391"/>
            <p:cNvGrpSpPr/>
            <p:nvPr/>
          </p:nvGrpSpPr>
          <p:grpSpPr>
            <a:xfrm>
              <a:off x="2008514" y="4597369"/>
              <a:ext cx="1571572" cy="309183"/>
              <a:chOff x="4022204" y="4570369"/>
              <a:chExt cx="2095429" cy="412244"/>
            </a:xfrm>
          </p:grpSpPr>
          <p:sp>
            <p:nvSpPr>
              <p:cNvPr id="315" name="Rectangle 314"/>
              <p:cNvSpPr/>
              <p:nvPr/>
            </p:nvSpPr>
            <p:spPr bwMode="auto">
              <a:xfrm>
                <a:off x="4366646" y="4618815"/>
                <a:ext cx="1545965"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316" name="Oval 315"/>
              <p:cNvSpPr/>
              <p:nvPr/>
            </p:nvSpPr>
            <p:spPr bwMode="auto">
              <a:xfrm>
                <a:off x="5705387" y="4570369"/>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18" name="Rectangle 317"/>
              <p:cNvSpPr/>
              <p:nvPr/>
            </p:nvSpPr>
            <p:spPr>
              <a:xfrm flipH="1">
                <a:off x="4022204" y="4631434"/>
                <a:ext cx="1640661" cy="317009"/>
              </a:xfrm>
              <a:prstGeom prst="rect">
                <a:avLst/>
              </a:prstGeom>
            </p:spPr>
            <p:txBody>
              <a:bodyPr wrap="square">
                <a:spAutoFit/>
              </a:bodyPr>
              <a:lstStyle/>
              <a:p>
                <a:pPr algn="r" defTabSz="342900" fontAlgn="auto">
                  <a:lnSpc>
                    <a:spcPct val="90000"/>
                  </a:lnSpc>
                  <a:spcBef>
                    <a:spcPts val="225"/>
                  </a:spcBef>
                  <a:spcAft>
                    <a:spcPts val="0"/>
                  </a:spcAft>
                  <a:defRPr/>
                </a:pPr>
                <a:r>
                  <a:rPr lang="ru-RU" sz="1050" kern="0" dirty="0">
                    <a:latin typeface="Arial"/>
                    <a:ea typeface="+mn-ea"/>
                  </a:rPr>
                  <a:t>Гостевой доступ</a:t>
                </a:r>
                <a:endParaRPr lang="en-US" sz="1050" kern="0" dirty="0">
                  <a:latin typeface="Arial"/>
                  <a:ea typeface="+mn-ea"/>
                </a:endParaRPr>
              </a:p>
            </p:txBody>
          </p:sp>
        </p:grpSp>
        <p:grpSp>
          <p:nvGrpSpPr>
            <p:cNvPr id="393" name="Group 392"/>
            <p:cNvGrpSpPr/>
            <p:nvPr/>
          </p:nvGrpSpPr>
          <p:grpSpPr>
            <a:xfrm>
              <a:off x="1419298" y="4931474"/>
              <a:ext cx="2671808" cy="309183"/>
              <a:chOff x="3236583" y="5015842"/>
              <a:chExt cx="3562410" cy="412244"/>
            </a:xfrm>
          </p:grpSpPr>
          <p:sp>
            <p:nvSpPr>
              <p:cNvPr id="320" name="Rectangle 319"/>
              <p:cNvSpPr/>
              <p:nvPr/>
            </p:nvSpPr>
            <p:spPr bwMode="auto">
              <a:xfrm>
                <a:off x="4468098" y="5064288"/>
                <a:ext cx="2125873" cy="309756"/>
              </a:xfrm>
              <a:prstGeom prst="rect">
                <a:avLst/>
              </a:prstGeom>
              <a:gradFill flip="none" rotWithShape="1">
                <a:gsLst>
                  <a:gs pos="0">
                    <a:schemeClr val="accent1"/>
                  </a:gs>
                  <a:gs pos="100000">
                    <a:srgbClr val="FFFFFF">
                      <a:alpha val="0"/>
                    </a:srgbClr>
                  </a:gs>
                </a:gsLst>
                <a:lin ang="10800000" scaled="0"/>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a:latin typeface="Arial" charset="0"/>
                  <a:ea typeface="ＭＳ Ｐゴシック" pitchFamily="34" charset="-128"/>
                </a:endParaRPr>
              </a:p>
            </p:txBody>
          </p:sp>
          <p:sp>
            <p:nvSpPr>
              <p:cNvPr id="321" name="Oval 320"/>
              <p:cNvSpPr/>
              <p:nvPr/>
            </p:nvSpPr>
            <p:spPr bwMode="auto">
              <a:xfrm>
                <a:off x="6386747" y="5015842"/>
                <a:ext cx="412246" cy="412244"/>
              </a:xfrm>
              <a:prstGeom prst="ellipse">
                <a:avLst/>
              </a:prstGeom>
              <a:solidFill>
                <a:schemeClr val="bg1"/>
              </a:solidFill>
              <a:ln w="38100" cmpd="sng">
                <a:solidFill>
                  <a:srgbClr val="F8981E"/>
                </a:solid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23" name="Rectangle 322"/>
              <p:cNvSpPr/>
              <p:nvPr/>
            </p:nvSpPr>
            <p:spPr>
              <a:xfrm flipH="1">
                <a:off x="3236583" y="5069210"/>
                <a:ext cx="3115339" cy="317009"/>
              </a:xfrm>
              <a:prstGeom prst="rect">
                <a:avLst/>
              </a:prstGeom>
            </p:spPr>
            <p:txBody>
              <a:bodyPr wrap="square">
                <a:spAutoFit/>
              </a:bodyPr>
              <a:lstStyle/>
              <a:p>
                <a:pPr algn="r" defTabSz="342900" fontAlgn="auto">
                  <a:lnSpc>
                    <a:spcPct val="90000"/>
                  </a:lnSpc>
                  <a:spcBef>
                    <a:spcPts val="225"/>
                  </a:spcBef>
                  <a:spcAft>
                    <a:spcPts val="0"/>
                  </a:spcAft>
                  <a:defRPr/>
                </a:pPr>
                <a:r>
                  <a:rPr lang="ru-RU" sz="1050" kern="0" dirty="0">
                    <a:latin typeface="Arial"/>
                    <a:ea typeface="+mn-ea"/>
                  </a:rPr>
                  <a:t>Регистрация устройств</a:t>
                </a:r>
                <a:endParaRPr lang="en-US" sz="1050" kern="0" dirty="0">
                  <a:latin typeface="Arial"/>
                  <a:ea typeface="+mn-ea"/>
                </a:endParaRPr>
              </a:p>
            </p:txBody>
          </p:sp>
        </p:grpSp>
        <p:grpSp>
          <p:nvGrpSpPr>
            <p:cNvPr id="402" name="Group 401"/>
            <p:cNvGrpSpPr/>
            <p:nvPr/>
          </p:nvGrpSpPr>
          <p:grpSpPr>
            <a:xfrm>
              <a:off x="4517244" y="2962297"/>
              <a:ext cx="464657" cy="464655"/>
              <a:chOff x="7367177" y="2390273"/>
              <a:chExt cx="619542" cy="619540"/>
            </a:xfrm>
          </p:grpSpPr>
          <p:sp>
            <p:nvSpPr>
              <p:cNvPr id="283" name="Oval 282"/>
              <p:cNvSpPr/>
              <p:nvPr/>
            </p:nvSpPr>
            <p:spPr bwMode="auto">
              <a:xfrm>
                <a:off x="7367177" y="2390273"/>
                <a:ext cx="619542" cy="619540"/>
              </a:xfrm>
              <a:prstGeom prst="ellipse">
                <a:avLst/>
              </a:prstGeom>
              <a:solidFill>
                <a:schemeClr val="bg1"/>
              </a:solidFill>
              <a:ln w="38100" cmpd="sng">
                <a:solidFill>
                  <a:schemeClr val="accent4">
                    <a:lumMod val="75000"/>
                  </a:schemeClr>
                </a:solidFill>
                <a:round/>
                <a:headEnd/>
                <a:tailEnd/>
              </a:ln>
            </p:spPr>
            <p:txBody>
              <a:bodyPr vert="horz" wrap="square" lIns="68580" tIns="34290" rIns="68580" bIns="34290" numCol="1" anchor="t" anchorCtr="0" compatLnSpc="1">
                <a:prstTxWarp prst="textNoShape">
                  <a:avLst/>
                </a:prstTxWarp>
              </a:bodyPr>
              <a:lstStyle/>
              <a:p>
                <a:endParaRPr lang="en-US">
                  <a:ln>
                    <a:solidFill>
                      <a:srgbClr val="4B6084"/>
                    </a:solidFill>
                  </a:ln>
                </a:endParaRPr>
              </a:p>
            </p:txBody>
          </p:sp>
          <p:pic>
            <p:nvPicPr>
              <p:cNvPr id="328" name="Picture 327"/>
              <p:cNvPicPr>
                <a:picLocks noChangeAspect="1"/>
              </p:cNvPicPr>
              <p:nvPr/>
            </p:nvPicPr>
            <p:blipFill>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28610" y="2585585"/>
                <a:ext cx="311228" cy="206884"/>
              </a:xfrm>
              <a:prstGeom prst="rect">
                <a:avLst/>
              </a:prstGeom>
            </p:spPr>
          </p:pic>
        </p:grpSp>
        <p:grpSp>
          <p:nvGrpSpPr>
            <p:cNvPr id="403" name="Group 402"/>
            <p:cNvGrpSpPr/>
            <p:nvPr/>
          </p:nvGrpSpPr>
          <p:grpSpPr>
            <a:xfrm>
              <a:off x="4736049" y="3485034"/>
              <a:ext cx="464657" cy="464655"/>
              <a:chOff x="7658916" y="3087255"/>
              <a:chExt cx="619542" cy="619540"/>
            </a:xfrm>
          </p:grpSpPr>
          <p:sp>
            <p:nvSpPr>
              <p:cNvPr id="329" name="Oval 328"/>
              <p:cNvSpPr/>
              <p:nvPr/>
            </p:nvSpPr>
            <p:spPr bwMode="auto">
              <a:xfrm>
                <a:off x="7658916" y="3087255"/>
                <a:ext cx="619542" cy="619540"/>
              </a:xfrm>
              <a:prstGeom prst="ellipse">
                <a:avLst/>
              </a:prstGeom>
              <a:solidFill>
                <a:schemeClr val="bg1"/>
              </a:solidFill>
              <a:ln w="38100" cmpd="sng">
                <a:solidFill>
                  <a:schemeClr val="accent4">
                    <a:lumMod val="75000"/>
                  </a:schemeClr>
                </a:solidFill>
                <a:round/>
                <a:headEnd/>
                <a:tailEnd/>
              </a:ln>
            </p:spPr>
            <p:txBody>
              <a:bodyPr vert="horz" wrap="square" lIns="68580" tIns="34290" rIns="68580" bIns="34290" numCol="1" anchor="t" anchorCtr="0" compatLnSpc="1">
                <a:prstTxWarp prst="textNoShape">
                  <a:avLst/>
                </a:prstTxWarp>
              </a:bodyPr>
              <a:lstStyle/>
              <a:p>
                <a:endParaRPr lang="en-US">
                  <a:ln>
                    <a:solidFill>
                      <a:srgbClr val="4B6084"/>
                    </a:solidFill>
                  </a:ln>
                </a:endParaRPr>
              </a:p>
            </p:txBody>
          </p:sp>
          <p:pic>
            <p:nvPicPr>
              <p:cNvPr id="332" name="Picture 331"/>
              <p:cNvPicPr>
                <a:picLocks noChangeAspect="1"/>
              </p:cNvPicPr>
              <p:nvPr/>
            </p:nvPicPr>
            <p:blipFill>
              <a:blip r:embed="rId6" cstate="screen">
                <a:duotone>
                  <a:schemeClr val="accent4">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719035" y="3340170"/>
                <a:ext cx="520688" cy="287420"/>
              </a:xfrm>
              <a:prstGeom prst="rect">
                <a:avLst/>
              </a:prstGeom>
            </p:spPr>
          </p:pic>
          <p:pic>
            <p:nvPicPr>
              <p:cNvPr id="333" name="Picture 332"/>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773242" y="3205548"/>
                <a:ext cx="359132" cy="225108"/>
              </a:xfrm>
              <a:prstGeom prst="rect">
                <a:avLst/>
              </a:prstGeom>
            </p:spPr>
          </p:pic>
        </p:grpSp>
        <p:grpSp>
          <p:nvGrpSpPr>
            <p:cNvPr id="404" name="Group 403"/>
            <p:cNvGrpSpPr/>
            <p:nvPr/>
          </p:nvGrpSpPr>
          <p:grpSpPr>
            <a:xfrm>
              <a:off x="4811094" y="4079047"/>
              <a:ext cx="464657" cy="464655"/>
              <a:chOff x="7758976" y="3879273"/>
              <a:chExt cx="619542" cy="619540"/>
            </a:xfrm>
          </p:grpSpPr>
          <p:sp>
            <p:nvSpPr>
              <p:cNvPr id="330" name="Oval 329"/>
              <p:cNvSpPr/>
              <p:nvPr/>
            </p:nvSpPr>
            <p:spPr bwMode="auto">
              <a:xfrm>
                <a:off x="7758976" y="3879273"/>
                <a:ext cx="619542" cy="619540"/>
              </a:xfrm>
              <a:prstGeom prst="ellipse">
                <a:avLst/>
              </a:prstGeom>
              <a:solidFill>
                <a:schemeClr val="bg1"/>
              </a:solidFill>
              <a:ln w="38100" cmpd="sng">
                <a:solidFill>
                  <a:schemeClr val="accent4">
                    <a:lumMod val="75000"/>
                  </a:schemeClr>
                </a:solidFill>
                <a:round/>
                <a:headEnd/>
                <a:tailEnd/>
              </a:ln>
            </p:spPr>
            <p:txBody>
              <a:bodyPr vert="horz" wrap="square" lIns="68580" tIns="34290" rIns="68580" bIns="34290" numCol="1" anchor="t" anchorCtr="0" compatLnSpc="1">
                <a:prstTxWarp prst="textNoShape">
                  <a:avLst/>
                </a:prstTxWarp>
              </a:bodyPr>
              <a:lstStyle/>
              <a:p>
                <a:endParaRPr lang="en-US">
                  <a:ln>
                    <a:solidFill>
                      <a:srgbClr val="4B6084"/>
                    </a:solidFill>
                  </a:ln>
                </a:endParaRPr>
              </a:p>
            </p:txBody>
          </p:sp>
          <p:pic>
            <p:nvPicPr>
              <p:cNvPr id="334" name="Picture 333"/>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858602" y="4079386"/>
                <a:ext cx="437939" cy="229076"/>
              </a:xfrm>
              <a:prstGeom prst="rect">
                <a:avLst/>
              </a:prstGeom>
            </p:spPr>
          </p:pic>
        </p:grpSp>
        <p:grpSp>
          <p:nvGrpSpPr>
            <p:cNvPr id="405" name="Group 404"/>
            <p:cNvGrpSpPr/>
            <p:nvPr/>
          </p:nvGrpSpPr>
          <p:grpSpPr>
            <a:xfrm>
              <a:off x="4512474" y="4602961"/>
              <a:ext cx="464657" cy="464655"/>
              <a:chOff x="7360816" y="4577825"/>
              <a:chExt cx="619542" cy="619540"/>
            </a:xfrm>
          </p:grpSpPr>
          <p:sp>
            <p:nvSpPr>
              <p:cNvPr id="331" name="Oval 330"/>
              <p:cNvSpPr/>
              <p:nvPr/>
            </p:nvSpPr>
            <p:spPr bwMode="auto">
              <a:xfrm>
                <a:off x="7360816" y="4577825"/>
                <a:ext cx="619542" cy="619540"/>
              </a:xfrm>
              <a:prstGeom prst="ellipse">
                <a:avLst/>
              </a:prstGeom>
              <a:solidFill>
                <a:schemeClr val="bg1"/>
              </a:solidFill>
              <a:ln w="38100" cmpd="sng">
                <a:solidFill>
                  <a:schemeClr val="accent4">
                    <a:lumMod val="75000"/>
                  </a:schemeClr>
                </a:solidFill>
                <a:round/>
                <a:headEnd/>
                <a:tailEnd/>
              </a:ln>
            </p:spPr>
            <p:txBody>
              <a:bodyPr vert="horz" wrap="square" lIns="68580" tIns="34290" rIns="68580" bIns="34290" numCol="1" anchor="t" anchorCtr="0" compatLnSpc="1">
                <a:prstTxWarp prst="textNoShape">
                  <a:avLst/>
                </a:prstTxWarp>
              </a:bodyPr>
              <a:lstStyle/>
              <a:p>
                <a:endParaRPr lang="en-US">
                  <a:ln>
                    <a:solidFill>
                      <a:srgbClr val="4B6084"/>
                    </a:solidFill>
                  </a:ln>
                </a:endParaRPr>
              </a:p>
            </p:txBody>
          </p:sp>
          <p:grpSp>
            <p:nvGrpSpPr>
              <p:cNvPr id="340" name="Group 250"/>
              <p:cNvGrpSpPr>
                <a:grpSpLocks noChangeAspect="1"/>
              </p:cNvGrpSpPr>
              <p:nvPr/>
            </p:nvGrpSpPr>
            <p:grpSpPr bwMode="auto">
              <a:xfrm flipH="1">
                <a:off x="7524014" y="4750367"/>
                <a:ext cx="262764" cy="282140"/>
                <a:chOff x="2112" y="335"/>
                <a:chExt cx="3458" cy="3713"/>
              </a:xfrm>
              <a:solidFill>
                <a:schemeClr val="accent4">
                  <a:lumMod val="60000"/>
                  <a:lumOff val="40000"/>
                </a:schemeClr>
              </a:solidFill>
            </p:grpSpPr>
            <p:sp>
              <p:nvSpPr>
                <p:cNvPr id="341" name="Freeform 251"/>
                <p:cNvSpPr>
                  <a:spLocks noEditPoints="1"/>
                </p:cNvSpPr>
                <p:nvPr/>
              </p:nvSpPr>
              <p:spPr bwMode="auto">
                <a:xfrm>
                  <a:off x="2112" y="335"/>
                  <a:ext cx="3458" cy="1200"/>
                </a:xfrm>
                <a:custGeom>
                  <a:avLst/>
                  <a:gdLst>
                    <a:gd name="T0" fmla="*/ 253 w 1464"/>
                    <a:gd name="T1" fmla="*/ 429 h 508"/>
                    <a:gd name="T2" fmla="*/ 729 w 1464"/>
                    <a:gd name="T3" fmla="*/ 508 h 508"/>
                    <a:gd name="T4" fmla="*/ 1191 w 1464"/>
                    <a:gd name="T5" fmla="*/ 436 h 508"/>
                    <a:gd name="T6" fmla="*/ 1210 w 1464"/>
                    <a:gd name="T7" fmla="*/ 77 h 508"/>
                    <a:gd name="T8" fmla="*/ 734 w 1464"/>
                    <a:gd name="T9" fmla="*/ 0 h 508"/>
                    <a:gd name="T10" fmla="*/ 273 w 1464"/>
                    <a:gd name="T11" fmla="*/ 70 h 508"/>
                    <a:gd name="T12" fmla="*/ 253 w 1464"/>
                    <a:gd name="T13" fmla="*/ 429 h 508"/>
                    <a:gd name="T14" fmla="*/ 541 w 1464"/>
                    <a:gd name="T15" fmla="*/ 181 h 508"/>
                    <a:gd name="T16" fmla="*/ 732 w 1464"/>
                    <a:gd name="T17" fmla="*/ 155 h 508"/>
                    <a:gd name="T18" fmla="*/ 930 w 1464"/>
                    <a:gd name="T19" fmla="*/ 183 h 508"/>
                    <a:gd name="T20" fmla="*/ 922 w 1464"/>
                    <a:gd name="T21" fmla="*/ 312 h 508"/>
                    <a:gd name="T22" fmla="*/ 731 w 1464"/>
                    <a:gd name="T23" fmla="*/ 337 h 508"/>
                    <a:gd name="T24" fmla="*/ 533 w 1464"/>
                    <a:gd name="T25" fmla="*/ 309 h 508"/>
                    <a:gd name="T26" fmla="*/ 541 w 1464"/>
                    <a:gd name="T27" fmla="*/ 18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 h="508">
                      <a:moveTo>
                        <a:pt x="253" y="429"/>
                      </a:moveTo>
                      <a:cubicBezTo>
                        <a:pt x="382" y="481"/>
                        <a:pt x="555" y="508"/>
                        <a:pt x="729" y="508"/>
                      </a:cubicBezTo>
                      <a:cubicBezTo>
                        <a:pt x="895" y="508"/>
                        <a:pt x="1062" y="484"/>
                        <a:pt x="1191" y="436"/>
                      </a:cubicBezTo>
                      <a:cubicBezTo>
                        <a:pt x="1455" y="339"/>
                        <a:pt x="1464" y="178"/>
                        <a:pt x="1210" y="77"/>
                      </a:cubicBezTo>
                      <a:cubicBezTo>
                        <a:pt x="1081" y="25"/>
                        <a:pt x="907" y="0"/>
                        <a:pt x="734" y="0"/>
                      </a:cubicBezTo>
                      <a:cubicBezTo>
                        <a:pt x="568" y="0"/>
                        <a:pt x="402" y="24"/>
                        <a:pt x="273" y="70"/>
                      </a:cubicBezTo>
                      <a:cubicBezTo>
                        <a:pt x="7" y="169"/>
                        <a:pt x="0" y="329"/>
                        <a:pt x="253" y="429"/>
                      </a:cubicBezTo>
                      <a:close/>
                      <a:moveTo>
                        <a:pt x="541" y="181"/>
                      </a:moveTo>
                      <a:cubicBezTo>
                        <a:pt x="595" y="164"/>
                        <a:pt x="664" y="155"/>
                        <a:pt x="732" y="155"/>
                      </a:cubicBezTo>
                      <a:cubicBezTo>
                        <a:pt x="804" y="155"/>
                        <a:pt x="876" y="164"/>
                        <a:pt x="930" y="183"/>
                      </a:cubicBezTo>
                      <a:cubicBezTo>
                        <a:pt x="1036" y="219"/>
                        <a:pt x="1032" y="277"/>
                        <a:pt x="922" y="312"/>
                      </a:cubicBezTo>
                      <a:cubicBezTo>
                        <a:pt x="869" y="329"/>
                        <a:pt x="799" y="337"/>
                        <a:pt x="731" y="337"/>
                      </a:cubicBezTo>
                      <a:cubicBezTo>
                        <a:pt x="658" y="337"/>
                        <a:pt x="586" y="328"/>
                        <a:pt x="533" y="309"/>
                      </a:cubicBezTo>
                      <a:cubicBezTo>
                        <a:pt x="428" y="274"/>
                        <a:pt x="431" y="216"/>
                        <a:pt x="541" y="1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chemeClr val="accent3"/>
                    </a:solidFill>
                  </a:endParaRPr>
                </a:p>
              </p:txBody>
            </p:sp>
            <p:sp>
              <p:nvSpPr>
                <p:cNvPr id="342" name="Freeform 252"/>
                <p:cNvSpPr>
                  <a:spLocks/>
                </p:cNvSpPr>
                <p:nvPr/>
              </p:nvSpPr>
              <p:spPr bwMode="auto">
                <a:xfrm>
                  <a:off x="2253" y="2801"/>
                  <a:ext cx="3171" cy="1247"/>
                </a:xfrm>
                <a:custGeom>
                  <a:avLst/>
                  <a:gdLst>
                    <a:gd name="T0" fmla="*/ 1134 w 1342"/>
                    <a:gd name="T1" fmla="*/ 184 h 528"/>
                    <a:gd name="T2" fmla="*/ 185 w 1342"/>
                    <a:gd name="T3" fmla="*/ 179 h 528"/>
                    <a:gd name="T4" fmla="*/ 0 w 1342"/>
                    <a:gd name="T5" fmla="*/ 3 h 528"/>
                    <a:gd name="T6" fmla="*/ 1 w 1342"/>
                    <a:gd name="T7" fmla="*/ 248 h 528"/>
                    <a:gd name="T8" fmla="*/ 188 w 1342"/>
                    <a:gd name="T9" fmla="*/ 424 h 528"/>
                    <a:gd name="T10" fmla="*/ 1135 w 1342"/>
                    <a:gd name="T11" fmla="*/ 431 h 528"/>
                    <a:gd name="T12" fmla="*/ 1342 w 1342"/>
                    <a:gd name="T13" fmla="*/ 247 h 528"/>
                    <a:gd name="T14" fmla="*/ 1339 w 1342"/>
                    <a:gd name="T15" fmla="*/ 0 h 528"/>
                    <a:gd name="T16" fmla="*/ 1134 w 1342"/>
                    <a:gd name="T17" fmla="*/ 18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2" h="528">
                      <a:moveTo>
                        <a:pt x="1134" y="184"/>
                      </a:moveTo>
                      <a:cubicBezTo>
                        <a:pt x="866" y="283"/>
                        <a:pt x="443" y="280"/>
                        <a:pt x="185" y="179"/>
                      </a:cubicBezTo>
                      <a:cubicBezTo>
                        <a:pt x="61" y="130"/>
                        <a:pt x="0" y="67"/>
                        <a:pt x="0" y="3"/>
                      </a:cubicBezTo>
                      <a:cubicBezTo>
                        <a:pt x="0" y="180"/>
                        <a:pt x="1" y="72"/>
                        <a:pt x="1" y="248"/>
                      </a:cubicBezTo>
                      <a:cubicBezTo>
                        <a:pt x="1" y="312"/>
                        <a:pt x="64" y="375"/>
                        <a:pt x="188" y="424"/>
                      </a:cubicBezTo>
                      <a:cubicBezTo>
                        <a:pt x="444" y="525"/>
                        <a:pt x="869" y="528"/>
                        <a:pt x="1135" y="431"/>
                      </a:cubicBezTo>
                      <a:cubicBezTo>
                        <a:pt x="1273" y="380"/>
                        <a:pt x="1342" y="313"/>
                        <a:pt x="1342" y="247"/>
                      </a:cubicBezTo>
                      <a:cubicBezTo>
                        <a:pt x="1342" y="247"/>
                        <a:pt x="1342" y="247"/>
                        <a:pt x="1339" y="0"/>
                      </a:cubicBezTo>
                      <a:cubicBezTo>
                        <a:pt x="1340" y="67"/>
                        <a:pt x="1272" y="135"/>
                        <a:pt x="1134" y="1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chemeClr val="accent3"/>
                    </a:solidFill>
                  </a:endParaRPr>
                </a:p>
              </p:txBody>
            </p:sp>
            <p:sp>
              <p:nvSpPr>
                <p:cNvPr id="343" name="Freeform 253"/>
                <p:cNvSpPr>
                  <a:spLocks/>
                </p:cNvSpPr>
                <p:nvPr/>
              </p:nvSpPr>
              <p:spPr bwMode="auto">
                <a:xfrm>
                  <a:off x="2253" y="1981"/>
                  <a:ext cx="3171" cy="1254"/>
                </a:xfrm>
                <a:custGeom>
                  <a:avLst/>
                  <a:gdLst>
                    <a:gd name="T0" fmla="*/ 1134 w 1342"/>
                    <a:gd name="T1" fmla="*/ 186 h 531"/>
                    <a:gd name="T2" fmla="*/ 185 w 1342"/>
                    <a:gd name="T3" fmla="*/ 180 h 531"/>
                    <a:gd name="T4" fmla="*/ 0 w 1342"/>
                    <a:gd name="T5" fmla="*/ 2 h 531"/>
                    <a:gd name="T6" fmla="*/ 1 w 1342"/>
                    <a:gd name="T7" fmla="*/ 251 h 531"/>
                    <a:gd name="T8" fmla="*/ 188 w 1342"/>
                    <a:gd name="T9" fmla="*/ 426 h 531"/>
                    <a:gd name="T10" fmla="*/ 1135 w 1342"/>
                    <a:gd name="T11" fmla="*/ 433 h 531"/>
                    <a:gd name="T12" fmla="*/ 1342 w 1342"/>
                    <a:gd name="T13" fmla="*/ 248 h 531"/>
                    <a:gd name="T14" fmla="*/ 1339 w 1342"/>
                    <a:gd name="T15" fmla="*/ 0 h 531"/>
                    <a:gd name="T16" fmla="*/ 1134 w 1342"/>
                    <a:gd name="T17" fmla="*/ 18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2" h="531">
                      <a:moveTo>
                        <a:pt x="1134" y="186"/>
                      </a:moveTo>
                      <a:cubicBezTo>
                        <a:pt x="866" y="284"/>
                        <a:pt x="443" y="282"/>
                        <a:pt x="185" y="180"/>
                      </a:cubicBezTo>
                      <a:cubicBezTo>
                        <a:pt x="61" y="130"/>
                        <a:pt x="0" y="67"/>
                        <a:pt x="0" y="2"/>
                      </a:cubicBezTo>
                      <a:cubicBezTo>
                        <a:pt x="0" y="181"/>
                        <a:pt x="1" y="72"/>
                        <a:pt x="1" y="251"/>
                      </a:cubicBezTo>
                      <a:cubicBezTo>
                        <a:pt x="1" y="314"/>
                        <a:pt x="64" y="377"/>
                        <a:pt x="188" y="426"/>
                      </a:cubicBezTo>
                      <a:cubicBezTo>
                        <a:pt x="444" y="528"/>
                        <a:pt x="869" y="531"/>
                        <a:pt x="1135" y="433"/>
                      </a:cubicBezTo>
                      <a:cubicBezTo>
                        <a:pt x="1273" y="382"/>
                        <a:pt x="1342" y="315"/>
                        <a:pt x="1342" y="248"/>
                      </a:cubicBezTo>
                      <a:cubicBezTo>
                        <a:pt x="1342" y="248"/>
                        <a:pt x="1342" y="248"/>
                        <a:pt x="1339" y="0"/>
                      </a:cubicBezTo>
                      <a:cubicBezTo>
                        <a:pt x="1340" y="68"/>
                        <a:pt x="1272" y="135"/>
                        <a:pt x="1134" y="1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chemeClr val="accent3"/>
                    </a:solidFill>
                  </a:endParaRPr>
                </a:p>
              </p:txBody>
            </p:sp>
            <p:sp>
              <p:nvSpPr>
                <p:cNvPr id="344" name="Freeform 254"/>
                <p:cNvSpPr>
                  <a:spLocks/>
                </p:cNvSpPr>
                <p:nvPr/>
              </p:nvSpPr>
              <p:spPr bwMode="auto">
                <a:xfrm>
                  <a:off x="2253" y="1164"/>
                  <a:ext cx="3171" cy="1254"/>
                </a:xfrm>
                <a:custGeom>
                  <a:avLst/>
                  <a:gdLst>
                    <a:gd name="T0" fmla="*/ 188 w 1342"/>
                    <a:gd name="T1" fmla="*/ 427 h 531"/>
                    <a:gd name="T2" fmla="*/ 1135 w 1342"/>
                    <a:gd name="T3" fmla="*/ 433 h 531"/>
                    <a:gd name="T4" fmla="*/ 1342 w 1342"/>
                    <a:gd name="T5" fmla="*/ 248 h 531"/>
                    <a:gd name="T6" fmla="*/ 1339 w 1342"/>
                    <a:gd name="T7" fmla="*/ 0 h 531"/>
                    <a:gd name="T8" fmla="*/ 1134 w 1342"/>
                    <a:gd name="T9" fmla="*/ 185 h 531"/>
                    <a:gd name="T10" fmla="*/ 185 w 1342"/>
                    <a:gd name="T11" fmla="*/ 180 h 531"/>
                    <a:gd name="T12" fmla="*/ 0 w 1342"/>
                    <a:gd name="T13" fmla="*/ 3 h 531"/>
                    <a:gd name="T14" fmla="*/ 1 w 1342"/>
                    <a:gd name="T15" fmla="*/ 249 h 531"/>
                    <a:gd name="T16" fmla="*/ 188 w 1342"/>
                    <a:gd name="T17" fmla="*/ 42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2" h="531">
                      <a:moveTo>
                        <a:pt x="188" y="427"/>
                      </a:moveTo>
                      <a:cubicBezTo>
                        <a:pt x="444" y="529"/>
                        <a:pt x="869" y="531"/>
                        <a:pt x="1135" y="433"/>
                      </a:cubicBezTo>
                      <a:cubicBezTo>
                        <a:pt x="1273" y="382"/>
                        <a:pt x="1342" y="315"/>
                        <a:pt x="1342" y="248"/>
                      </a:cubicBezTo>
                      <a:cubicBezTo>
                        <a:pt x="1342" y="248"/>
                        <a:pt x="1342" y="248"/>
                        <a:pt x="1339" y="0"/>
                      </a:cubicBezTo>
                      <a:cubicBezTo>
                        <a:pt x="1340" y="67"/>
                        <a:pt x="1272" y="135"/>
                        <a:pt x="1134" y="185"/>
                      </a:cubicBezTo>
                      <a:cubicBezTo>
                        <a:pt x="866" y="284"/>
                        <a:pt x="443" y="282"/>
                        <a:pt x="185" y="180"/>
                      </a:cubicBezTo>
                      <a:cubicBezTo>
                        <a:pt x="61" y="130"/>
                        <a:pt x="0" y="67"/>
                        <a:pt x="0" y="3"/>
                      </a:cubicBezTo>
                      <a:cubicBezTo>
                        <a:pt x="0" y="181"/>
                        <a:pt x="1" y="72"/>
                        <a:pt x="1" y="249"/>
                      </a:cubicBezTo>
                      <a:cubicBezTo>
                        <a:pt x="1" y="314"/>
                        <a:pt x="64" y="377"/>
                        <a:pt x="188" y="4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chemeClr val="accent3"/>
                    </a:solidFill>
                  </a:endParaRPr>
                </a:p>
              </p:txBody>
            </p:sp>
          </p:grpSp>
        </p:grpSp>
        <p:sp>
          <p:nvSpPr>
            <p:cNvPr id="382" name="TextBox 381"/>
            <p:cNvSpPr txBox="1"/>
            <p:nvPr/>
          </p:nvSpPr>
          <p:spPr>
            <a:xfrm>
              <a:off x="5290915" y="4105949"/>
              <a:ext cx="570472" cy="415498"/>
            </a:xfrm>
            <a:prstGeom prst="rect">
              <a:avLst/>
            </a:prstGeom>
            <a:noFill/>
          </p:spPr>
          <p:txBody>
            <a:bodyPr wrap="square" rtlCol="0">
              <a:spAutoFit/>
            </a:bodyPr>
            <a:lstStyle/>
            <a:p>
              <a:r>
                <a:rPr lang="en-US" sz="1050" b="1" dirty="0">
                  <a:solidFill>
                    <a:srgbClr val="6A82AA"/>
                  </a:solidFill>
                </a:rPr>
                <a:t>AD/</a:t>
              </a:r>
              <a:br>
                <a:rPr lang="en-US" sz="1050" b="1" dirty="0">
                  <a:solidFill>
                    <a:srgbClr val="6A82AA"/>
                  </a:solidFill>
                </a:rPr>
              </a:br>
              <a:r>
                <a:rPr lang="en-US" sz="1050" b="1" dirty="0">
                  <a:solidFill>
                    <a:srgbClr val="6A82AA"/>
                  </a:solidFill>
                </a:rPr>
                <a:t>LDAP</a:t>
              </a:r>
            </a:p>
          </p:txBody>
        </p:sp>
        <p:sp>
          <p:nvSpPr>
            <p:cNvPr id="383" name="TextBox 382"/>
            <p:cNvSpPr txBox="1"/>
            <p:nvPr/>
          </p:nvSpPr>
          <p:spPr>
            <a:xfrm>
              <a:off x="5042685" y="4773870"/>
              <a:ext cx="774888" cy="253916"/>
            </a:xfrm>
            <a:prstGeom prst="rect">
              <a:avLst/>
            </a:prstGeom>
            <a:noFill/>
          </p:spPr>
          <p:txBody>
            <a:bodyPr wrap="square" rtlCol="0">
              <a:spAutoFit/>
            </a:bodyPr>
            <a:lstStyle/>
            <a:p>
              <a:r>
                <a:rPr lang="en-US" sz="1050" b="1" dirty="0">
                  <a:solidFill>
                    <a:srgbClr val="6A82AA"/>
                  </a:solidFill>
                </a:rPr>
                <a:t>SQL</a:t>
              </a:r>
            </a:p>
          </p:txBody>
        </p:sp>
        <p:sp>
          <p:nvSpPr>
            <p:cNvPr id="385" name="TextBox 384"/>
            <p:cNvSpPr txBox="1"/>
            <p:nvPr/>
          </p:nvSpPr>
          <p:spPr>
            <a:xfrm>
              <a:off x="5212231" y="3559079"/>
              <a:ext cx="605342" cy="253916"/>
            </a:xfrm>
            <a:prstGeom prst="rect">
              <a:avLst/>
            </a:prstGeom>
            <a:noFill/>
          </p:spPr>
          <p:txBody>
            <a:bodyPr wrap="square" rtlCol="0">
              <a:spAutoFit/>
            </a:bodyPr>
            <a:lstStyle/>
            <a:p>
              <a:r>
                <a:rPr lang="en-US" sz="1050" b="1" dirty="0">
                  <a:solidFill>
                    <a:srgbClr val="6A82AA"/>
                  </a:solidFill>
                </a:rPr>
                <a:t>Token</a:t>
              </a:r>
            </a:p>
          </p:txBody>
        </p:sp>
        <p:sp>
          <p:nvSpPr>
            <p:cNvPr id="413" name="TextBox 412"/>
            <p:cNvSpPr txBox="1"/>
            <p:nvPr/>
          </p:nvSpPr>
          <p:spPr>
            <a:xfrm>
              <a:off x="5029908" y="3018402"/>
              <a:ext cx="696953" cy="253916"/>
            </a:xfrm>
            <a:prstGeom prst="rect">
              <a:avLst/>
            </a:prstGeom>
            <a:noFill/>
          </p:spPr>
          <p:txBody>
            <a:bodyPr wrap="square" rtlCol="0">
              <a:spAutoFit/>
            </a:bodyPr>
            <a:lstStyle/>
            <a:p>
              <a:r>
                <a:rPr lang="en-US" sz="1050" b="1" dirty="0">
                  <a:solidFill>
                    <a:srgbClr val="6A82AA"/>
                  </a:solidFill>
                </a:rPr>
                <a:t>PKI</a:t>
              </a:r>
            </a:p>
          </p:txBody>
        </p:sp>
        <p:sp>
          <p:nvSpPr>
            <p:cNvPr id="95" name="TextBox 94"/>
            <p:cNvSpPr txBox="1"/>
            <p:nvPr/>
          </p:nvSpPr>
          <p:spPr>
            <a:xfrm>
              <a:off x="2604016" y="2329072"/>
              <a:ext cx="2901500" cy="323165"/>
            </a:xfrm>
            <a:prstGeom prst="rect">
              <a:avLst/>
            </a:prstGeom>
            <a:noFill/>
          </p:spPr>
          <p:txBody>
            <a:bodyPr wrap="none" rtlCol="0">
              <a:spAutoFit/>
            </a:bodyPr>
            <a:lstStyle/>
            <a:p>
              <a:pPr algn="ctr"/>
              <a:r>
                <a:rPr lang="ru-RU" sz="1500" b="1" dirty="0">
                  <a:solidFill>
                    <a:schemeClr val="accent1">
                      <a:lumMod val="75000"/>
                    </a:schemeClr>
                  </a:solidFill>
                </a:rPr>
                <a:t>Унифицированная политика</a:t>
              </a:r>
              <a:endParaRPr lang="en-US" sz="1500" b="1" dirty="0">
                <a:solidFill>
                  <a:schemeClr val="accent1">
                    <a:lumMod val="75000"/>
                  </a:schemeClr>
                </a:solidFill>
              </a:endParaRPr>
            </a:p>
          </p:txBody>
        </p:sp>
        <p:grpSp>
          <p:nvGrpSpPr>
            <p:cNvPr id="91" name="Group 90"/>
            <p:cNvGrpSpPr/>
            <p:nvPr/>
          </p:nvGrpSpPr>
          <p:grpSpPr>
            <a:xfrm>
              <a:off x="3413815" y="3805948"/>
              <a:ext cx="1424337" cy="538741"/>
              <a:chOff x="6875668" y="3249517"/>
              <a:chExt cx="2160162" cy="931200"/>
            </a:xfrm>
          </p:grpSpPr>
          <p:sp>
            <p:nvSpPr>
              <p:cNvPr id="92" name="Rectangle 91"/>
              <p:cNvSpPr>
                <a:spLocks/>
              </p:cNvSpPr>
              <p:nvPr/>
            </p:nvSpPr>
            <p:spPr bwMode="auto">
              <a:xfrm>
                <a:off x="7085977" y="3723517"/>
                <a:ext cx="173954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auto">
                  <a:lnSpc>
                    <a:spcPct val="90000"/>
                  </a:lnSpc>
                  <a:spcBef>
                    <a:spcPts val="0"/>
                  </a:spcBef>
                  <a:spcAft>
                    <a:spcPts val="0"/>
                  </a:spcAft>
                  <a:defRPr/>
                </a:pPr>
                <a:r>
                  <a:rPr lang="en-US" sz="1500" b="1" dirty="0">
                    <a:solidFill>
                      <a:srgbClr val="FF8300"/>
                    </a:solidFill>
                    <a:ea typeface="ＭＳ Ｐゴシック" charset="0"/>
                    <a:cs typeface="Verdana"/>
                    <a:sym typeface="Arial Bold" charset="0"/>
                  </a:rPr>
                  <a:t>ClearPass</a:t>
                </a:r>
              </a:p>
            </p:txBody>
          </p:sp>
          <p:pic>
            <p:nvPicPr>
              <p:cNvPr id="93" name="Picture 92" descr="ClearPass Image.png"/>
              <p:cNvPicPr>
                <a:picLocks noChangeAspect="1"/>
              </p:cNvPicPr>
              <p:nvPr>
                <p:custDataLst>
                  <p:tags r:id="rId1"/>
                </p:custDataLst>
              </p:nvPr>
            </p:nvPicPr>
            <p:blipFill>
              <a:blip r:embed="rId10" cstate="screen">
                <a:duotone>
                  <a:srgbClr val="758085">
                    <a:shade val="45000"/>
                    <a:satMod val="135000"/>
                  </a:srgbClr>
                  <a:prstClr val="white"/>
                </a:duotone>
                <a:extLst>
                  <a:ext uri="{28A0092B-C50C-407E-A947-70E740481C1C}">
                    <a14:useLocalDpi xmlns:a14="http://schemas.microsoft.com/office/drawing/2010/main"/>
                  </a:ext>
                </a:extLst>
              </a:blip>
              <a:stretch>
                <a:fillRect/>
              </a:stretch>
            </p:blipFill>
            <p:spPr>
              <a:xfrm>
                <a:off x="6875668" y="3249517"/>
                <a:ext cx="2160162" cy="563432"/>
              </a:xfrm>
              <a:prstGeom prst="rect">
                <a:avLst/>
              </a:prstGeom>
            </p:spPr>
          </p:pic>
        </p:grpSp>
        <p:cxnSp>
          <p:nvCxnSpPr>
            <p:cNvPr id="110" name="Straight Connector 109"/>
            <p:cNvCxnSpPr/>
            <p:nvPr/>
          </p:nvCxnSpPr>
          <p:spPr bwMode="auto">
            <a:xfrm>
              <a:off x="5970292" y="1990433"/>
              <a:ext cx="8375" cy="4000909"/>
            </a:xfrm>
            <a:prstGeom prst="line">
              <a:avLst/>
            </a:prstGeom>
            <a:solidFill>
              <a:schemeClr val="accent1"/>
            </a:solidFill>
            <a:ln w="57150" cap="flat" cmpd="sng" algn="ctr">
              <a:solidFill>
                <a:srgbClr val="FF8300"/>
              </a:solidFill>
              <a:prstDash val="solid"/>
              <a:round/>
              <a:headEnd type="none" w="med" len="med"/>
              <a:tailEnd type="none" w="med" len="med"/>
            </a:ln>
            <a:effectLst/>
          </p:spPr>
        </p:cxnSp>
        <p:grpSp>
          <p:nvGrpSpPr>
            <p:cNvPr id="112" name="Group 111"/>
            <p:cNvGrpSpPr/>
            <p:nvPr/>
          </p:nvGrpSpPr>
          <p:grpSpPr>
            <a:xfrm>
              <a:off x="6192493" y="3638979"/>
              <a:ext cx="411480" cy="411480"/>
              <a:chOff x="2282182" y="5292142"/>
              <a:chExt cx="577262" cy="576075"/>
            </a:xfrm>
          </p:grpSpPr>
          <p:sp>
            <p:nvSpPr>
              <p:cNvPr id="113" name="Oval 112"/>
              <p:cNvSpPr>
                <a:spLocks noChangeAspect="1"/>
              </p:cNvSpPr>
              <p:nvPr/>
            </p:nvSpPr>
            <p:spPr>
              <a:xfrm>
                <a:off x="2282182" y="5292142"/>
                <a:ext cx="577262" cy="576075"/>
              </a:xfrm>
              <a:prstGeom prst="ellipse">
                <a:avLst/>
              </a:prstGeom>
              <a:solidFill>
                <a:srgbClr val="FFFFFF"/>
              </a:solidFill>
              <a:ln w="57150" cap="flat" cmpd="sng" algn="ctr">
                <a:solidFill>
                  <a:srgbClr val="807C63"/>
                </a:solidFill>
                <a:prstDash val="solid"/>
              </a:ln>
              <a:effectLst/>
            </p:spPr>
            <p:txBody>
              <a:bodyPr rtlCol="0" anchor="ctr"/>
              <a:lstStyle/>
              <a:p>
                <a:pPr algn="ctr" defTabSz="685800" fontAlgn="auto">
                  <a:spcBef>
                    <a:spcPts val="0"/>
                  </a:spcBef>
                  <a:spcAft>
                    <a:spcPts val="0"/>
                  </a:spcAft>
                  <a:defRPr/>
                </a:pPr>
                <a:endParaRPr lang="en-US" sz="1500" kern="0">
                  <a:solidFill>
                    <a:schemeClr val="bg1"/>
                  </a:solidFill>
                  <a:latin typeface="Calibri"/>
                  <a:ea typeface="+mn-ea"/>
                </a:endParaRPr>
              </a:p>
            </p:txBody>
          </p:sp>
          <p:pic>
            <p:nvPicPr>
              <p:cNvPr id="114" name="Picture 113"/>
              <p:cNvPicPr>
                <a:picLocks noChangeAspect="1"/>
              </p:cNvPicPr>
              <p:nvPr/>
            </p:nvPicPr>
            <p:blipFill>
              <a:blip r:embed="rId11" cstate="email">
                <a:duotone>
                  <a:prstClr val="black"/>
                  <a:srgbClr val="D9C3A5">
                    <a:tint val="50000"/>
                    <a:satMod val="180000"/>
                  </a:srgbClr>
                </a:duotone>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387870" y="5361034"/>
                <a:ext cx="365730" cy="444971"/>
              </a:xfrm>
              <a:prstGeom prst="rect">
                <a:avLst/>
              </a:prstGeom>
            </p:spPr>
          </p:pic>
        </p:grpSp>
        <p:sp>
          <p:nvSpPr>
            <p:cNvPr id="115" name="Rectangle 114"/>
            <p:cNvSpPr/>
            <p:nvPr/>
          </p:nvSpPr>
          <p:spPr>
            <a:xfrm flipH="1">
              <a:off x="6782366" y="3555203"/>
              <a:ext cx="2034956" cy="559701"/>
            </a:xfrm>
            <a:prstGeom prst="rect">
              <a:avLst/>
            </a:prstGeom>
          </p:spPr>
          <p:txBody>
            <a:bodyPr wrap="square" lIns="0" tIns="0" rIns="0" bIns="0" anchor="ctr" anchorCtr="0">
              <a:noAutofit/>
            </a:bodyPr>
            <a:lstStyle/>
            <a:p>
              <a:pPr defTabSz="342900" fontAlgn="auto">
                <a:lnSpc>
                  <a:spcPct val="85000"/>
                </a:lnSpc>
                <a:spcBef>
                  <a:spcPts val="225"/>
                </a:spcBef>
                <a:spcAft>
                  <a:spcPts val="0"/>
                </a:spcAft>
                <a:defRPr/>
              </a:pPr>
              <a:r>
                <a:rPr lang="ru-RU" kern="0" dirty="0">
                  <a:solidFill>
                    <a:schemeClr val="bg1"/>
                  </a:solidFill>
                  <a:latin typeface="Arial"/>
                  <a:ea typeface="+mn-ea"/>
                </a:rPr>
                <a:t>Автоматизация процессов</a:t>
              </a:r>
              <a:endParaRPr lang="en-US" kern="0" dirty="0">
                <a:solidFill>
                  <a:schemeClr val="bg1"/>
                </a:solidFill>
                <a:latin typeface="Arial"/>
                <a:ea typeface="+mn-ea"/>
              </a:endParaRPr>
            </a:p>
          </p:txBody>
        </p:sp>
        <p:sp>
          <p:nvSpPr>
            <p:cNvPr id="116" name="Rectangle 115"/>
            <p:cNvSpPr/>
            <p:nvPr/>
          </p:nvSpPr>
          <p:spPr>
            <a:xfrm flipH="1">
              <a:off x="6782366" y="2473091"/>
              <a:ext cx="2134970" cy="706347"/>
            </a:xfrm>
            <a:prstGeom prst="rect">
              <a:avLst/>
            </a:prstGeom>
          </p:spPr>
          <p:txBody>
            <a:bodyPr wrap="square" lIns="0" tIns="0" rIns="0" bIns="0" anchor="ctr" anchorCtr="0">
              <a:spAutoFit/>
            </a:bodyPr>
            <a:lstStyle/>
            <a:p>
              <a:pPr fontAlgn="auto">
                <a:lnSpc>
                  <a:spcPct val="85000"/>
                </a:lnSpc>
                <a:spcBef>
                  <a:spcPts val="225"/>
                </a:spcBef>
                <a:spcAft>
                  <a:spcPts val="0"/>
                </a:spcAft>
                <a:defRPr/>
              </a:pPr>
              <a:r>
                <a:rPr lang="ru-RU" kern="0" dirty="0">
                  <a:solidFill>
                    <a:schemeClr val="bg1"/>
                  </a:solidFill>
                  <a:latin typeface="Arial"/>
                  <a:ea typeface="+mn-ea"/>
                </a:rPr>
                <a:t>Контекстно-ориентированная политика</a:t>
              </a:r>
              <a:endParaRPr lang="en-US" kern="0" dirty="0">
                <a:solidFill>
                  <a:schemeClr val="bg1"/>
                </a:solidFill>
                <a:latin typeface="Arial"/>
                <a:ea typeface="+mn-ea"/>
              </a:endParaRPr>
            </a:p>
          </p:txBody>
        </p:sp>
        <p:sp>
          <p:nvSpPr>
            <p:cNvPr id="118" name="Oval 117"/>
            <p:cNvSpPr>
              <a:spLocks noChangeAspect="1"/>
            </p:cNvSpPr>
            <p:nvPr/>
          </p:nvSpPr>
          <p:spPr>
            <a:xfrm>
              <a:off x="6192493" y="2579694"/>
              <a:ext cx="411480" cy="411480"/>
            </a:xfrm>
            <a:prstGeom prst="ellipse">
              <a:avLst/>
            </a:prstGeom>
            <a:solidFill>
              <a:srgbClr val="FFFFFF"/>
            </a:solidFill>
            <a:ln w="57150" cap="flat" cmpd="sng" algn="ctr">
              <a:solidFill>
                <a:schemeClr val="accent5"/>
              </a:solidFill>
              <a:prstDash val="solid"/>
            </a:ln>
            <a:effectLst/>
          </p:spPr>
          <p:txBody>
            <a:bodyPr rtlCol="0" anchor="ctr"/>
            <a:lstStyle/>
            <a:p>
              <a:pPr algn="ctr" defTabSz="685800" fontAlgn="auto">
                <a:spcBef>
                  <a:spcPts val="0"/>
                </a:spcBef>
                <a:spcAft>
                  <a:spcPts val="0"/>
                </a:spcAft>
                <a:defRPr/>
              </a:pPr>
              <a:endParaRPr lang="en-US" sz="1500" kern="0">
                <a:solidFill>
                  <a:schemeClr val="bg1"/>
                </a:solidFill>
                <a:latin typeface="Calibri"/>
                <a:ea typeface="+mn-ea"/>
              </a:endParaRPr>
            </a:p>
          </p:txBody>
        </p:sp>
        <p:sp>
          <p:nvSpPr>
            <p:cNvPr id="120" name="Rectangle 119"/>
            <p:cNvSpPr/>
            <p:nvPr/>
          </p:nvSpPr>
          <p:spPr>
            <a:xfrm flipH="1">
              <a:off x="6782366" y="4804375"/>
              <a:ext cx="2134970" cy="496546"/>
            </a:xfrm>
            <a:prstGeom prst="rect">
              <a:avLst/>
            </a:prstGeom>
          </p:spPr>
          <p:txBody>
            <a:bodyPr wrap="square" lIns="0" tIns="0" rIns="0" bIns="0" anchor="ctr" anchorCtr="0">
              <a:spAutoFit/>
            </a:bodyPr>
            <a:lstStyle/>
            <a:p>
              <a:pPr fontAlgn="auto">
                <a:lnSpc>
                  <a:spcPct val="85000"/>
                </a:lnSpc>
                <a:spcBef>
                  <a:spcPts val="225"/>
                </a:spcBef>
                <a:spcAft>
                  <a:spcPts val="0"/>
                </a:spcAft>
                <a:defRPr/>
              </a:pPr>
              <a:r>
                <a:rPr lang="ru-RU" kern="0" dirty="0">
                  <a:solidFill>
                    <a:schemeClr val="bg1"/>
                  </a:solidFill>
                  <a:latin typeface="Arial"/>
                  <a:ea typeface="+mn-ea"/>
                </a:rPr>
                <a:t>Мониторинг</a:t>
              </a:r>
            </a:p>
            <a:p>
              <a:pPr fontAlgn="auto">
                <a:lnSpc>
                  <a:spcPct val="85000"/>
                </a:lnSpc>
                <a:spcBef>
                  <a:spcPts val="225"/>
                </a:spcBef>
                <a:spcAft>
                  <a:spcPts val="0"/>
                </a:spcAft>
                <a:defRPr/>
              </a:pPr>
              <a:r>
                <a:rPr lang="ru-RU" kern="0" dirty="0">
                  <a:solidFill>
                    <a:schemeClr val="bg1"/>
                  </a:solidFill>
                  <a:latin typeface="Arial"/>
                  <a:ea typeface="+mn-ea"/>
                </a:rPr>
                <a:t>и контроль</a:t>
              </a:r>
              <a:endParaRPr lang="en-US" kern="0" dirty="0">
                <a:solidFill>
                  <a:schemeClr val="bg1"/>
                </a:solidFill>
                <a:latin typeface="Arial"/>
                <a:ea typeface="+mn-ea"/>
              </a:endParaRPr>
            </a:p>
          </p:txBody>
        </p:sp>
        <p:grpSp>
          <p:nvGrpSpPr>
            <p:cNvPr id="121" name="Group 120"/>
            <p:cNvGrpSpPr/>
            <p:nvPr/>
          </p:nvGrpSpPr>
          <p:grpSpPr>
            <a:xfrm>
              <a:off x="6192493" y="4806079"/>
              <a:ext cx="411480" cy="411480"/>
              <a:chOff x="1006919" y="4837923"/>
              <a:chExt cx="649251" cy="657517"/>
            </a:xfrm>
          </p:grpSpPr>
          <p:sp>
            <p:nvSpPr>
              <p:cNvPr id="122" name="Oval 121"/>
              <p:cNvSpPr>
                <a:spLocks noChangeAspect="1"/>
              </p:cNvSpPr>
              <p:nvPr/>
            </p:nvSpPr>
            <p:spPr>
              <a:xfrm>
                <a:off x="1006919" y="4837923"/>
                <a:ext cx="649251" cy="657517"/>
              </a:xfrm>
              <a:prstGeom prst="ellipse">
                <a:avLst/>
              </a:prstGeom>
              <a:solidFill>
                <a:srgbClr val="FFFFFF"/>
              </a:solidFill>
              <a:ln w="57150" cap="flat" cmpd="sng" algn="ctr">
                <a:solidFill>
                  <a:schemeClr val="accent5"/>
                </a:solidFill>
                <a:prstDash val="solid"/>
              </a:ln>
              <a:effectLst/>
            </p:spPr>
            <p:txBody>
              <a:bodyPr rtlCol="0" anchor="ctr"/>
              <a:lstStyle/>
              <a:p>
                <a:pPr algn="ctr" defTabSz="685800" fontAlgn="auto">
                  <a:spcBef>
                    <a:spcPts val="0"/>
                  </a:spcBef>
                  <a:spcAft>
                    <a:spcPts val="0"/>
                  </a:spcAft>
                  <a:defRPr/>
                </a:pPr>
                <a:endParaRPr lang="en-US" sz="1500" kern="0">
                  <a:solidFill>
                    <a:schemeClr val="bg1"/>
                  </a:solidFill>
                  <a:latin typeface="Calibri"/>
                  <a:ea typeface="+mn-ea"/>
                </a:endParaRPr>
              </a:p>
            </p:txBody>
          </p:sp>
          <p:pic>
            <p:nvPicPr>
              <p:cNvPr id="123" name="Picture 122"/>
              <p:cNvPicPr>
                <a:picLocks noChangeAspect="1"/>
              </p:cNvPicPr>
              <p:nvPr/>
            </p:nvPicPr>
            <p:blipFill>
              <a:blip r:embed="rId13" cstate="email">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rot="21131773">
                <a:off x="1102944" y="4945485"/>
                <a:ext cx="457200" cy="457200"/>
              </a:xfrm>
              <a:prstGeom prst="rect">
                <a:avLst/>
              </a:prstGeom>
            </p:spPr>
          </p:pic>
        </p:grpSp>
        <p:sp>
          <p:nvSpPr>
            <p:cNvPr id="125" name="TextBox 124"/>
            <p:cNvSpPr txBox="1"/>
            <p:nvPr/>
          </p:nvSpPr>
          <p:spPr>
            <a:xfrm>
              <a:off x="2636752" y="5495014"/>
              <a:ext cx="2836034" cy="553998"/>
            </a:xfrm>
            <a:prstGeom prst="rect">
              <a:avLst/>
            </a:prstGeom>
            <a:noFill/>
          </p:spPr>
          <p:txBody>
            <a:bodyPr wrap="none" rtlCol="0">
              <a:spAutoFit/>
            </a:bodyPr>
            <a:lstStyle/>
            <a:p>
              <a:pPr algn="ctr"/>
              <a:r>
                <a:rPr lang="ru-RU" sz="1500" b="1" dirty="0">
                  <a:solidFill>
                    <a:schemeClr val="accent1">
                      <a:lumMod val="75000"/>
                    </a:schemeClr>
                  </a:solidFill>
                </a:rPr>
                <a:t>Проводная и беспроводная</a:t>
              </a:r>
            </a:p>
            <a:p>
              <a:pPr algn="ctr"/>
              <a:r>
                <a:rPr lang="ru-RU" sz="1500" b="1" dirty="0">
                  <a:solidFill>
                    <a:schemeClr val="accent1">
                      <a:lumMod val="75000"/>
                    </a:schemeClr>
                  </a:solidFill>
                </a:rPr>
                <a:t>безопасность</a:t>
              </a:r>
              <a:endParaRPr lang="en-US" sz="1500" b="1" dirty="0">
                <a:solidFill>
                  <a:schemeClr val="accent1">
                    <a:lumMod val="75000"/>
                  </a:schemeClr>
                </a:solidFill>
              </a:endParaRPr>
            </a:p>
          </p:txBody>
        </p:sp>
        <p:pic>
          <p:nvPicPr>
            <p:cNvPr id="3074" name="Picture 2" descr="C:\Users\trent\Desktop\worldclock.png"/>
            <p:cNvPicPr>
              <a:picLocks noChangeAspect="1" noChangeArrowheads="1"/>
            </p:cNvPicPr>
            <p:nvPr/>
          </p:nvPicPr>
          <p:blipFill>
            <a:blip r:embed="rId1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237293" y="2649908"/>
              <a:ext cx="342900" cy="285524"/>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45183065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err="1" smtClean="0"/>
              <a:t>ClearPass</a:t>
            </a:r>
            <a:r>
              <a:rPr lang="ru-RU" dirty="0"/>
              <a:t> </a:t>
            </a:r>
            <a:r>
              <a:rPr lang="ru-RU" dirty="0" smtClean="0"/>
              <a:t>изнутри</a:t>
            </a:r>
            <a:endParaRPr lang="en-US" dirty="0"/>
          </a:p>
        </p:txBody>
      </p:sp>
      <p:sp>
        <p:nvSpPr>
          <p:cNvPr id="96" name="Rectangle 95"/>
          <p:cNvSpPr/>
          <p:nvPr/>
        </p:nvSpPr>
        <p:spPr bwMode="auto">
          <a:xfrm>
            <a:off x="78616" y="1201510"/>
            <a:ext cx="8986770" cy="4876629"/>
          </a:xfrm>
          <a:prstGeom prst="rect">
            <a:avLst/>
          </a:prstGeom>
          <a:gradFill>
            <a:gsLst>
              <a:gs pos="0">
                <a:schemeClr val="bg1"/>
              </a:gs>
              <a:gs pos="50000">
                <a:schemeClr val="bg2">
                  <a:lumMod val="60000"/>
                  <a:lumOff val="40000"/>
                </a:schemeClr>
              </a:gs>
              <a:gs pos="100000">
                <a:schemeClr val="bg1">
                  <a:lumMod val="5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97" name="Rectangle 96"/>
          <p:cNvSpPr/>
          <p:nvPr/>
        </p:nvSpPr>
        <p:spPr bwMode="auto">
          <a:xfrm>
            <a:off x="3151016" y="2122425"/>
            <a:ext cx="2841968" cy="720260"/>
          </a:xfrm>
          <a:prstGeom prst="rect">
            <a:avLst/>
          </a:prstGeom>
          <a:gradFill flip="none" rotWithShape="1">
            <a:gsLst>
              <a:gs pos="0">
                <a:schemeClr val="accent5">
                  <a:lumMod val="75000"/>
                </a:schemeClr>
              </a:gs>
              <a:gs pos="100000">
                <a:schemeClr val="accent5"/>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98" name="Rectangle 97"/>
          <p:cNvSpPr/>
          <p:nvPr/>
        </p:nvSpPr>
        <p:spPr bwMode="auto">
          <a:xfrm>
            <a:off x="3151017" y="2842685"/>
            <a:ext cx="2841966" cy="311080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defRPr/>
            </a:pPr>
            <a:endParaRPr lang="en-US" sz="1800" kern="0" smtClean="0">
              <a:solidFill>
                <a:srgbClr val="000000"/>
              </a:solidFill>
              <a:latin typeface="Arial"/>
              <a:ea typeface="ＭＳ Ｐゴシック" pitchFamily="34" charset="-128"/>
            </a:endParaRPr>
          </a:p>
        </p:txBody>
      </p:sp>
      <p:sp>
        <p:nvSpPr>
          <p:cNvPr id="103" name="TextBox 102"/>
          <p:cNvSpPr txBox="1"/>
          <p:nvPr/>
        </p:nvSpPr>
        <p:spPr>
          <a:xfrm>
            <a:off x="3314237" y="2271280"/>
            <a:ext cx="2515527" cy="422550"/>
          </a:xfrm>
          <a:prstGeom prst="rect">
            <a:avLst/>
          </a:prstGeom>
          <a:noFill/>
        </p:spPr>
        <p:txBody>
          <a:bodyPr wrap="square" lIns="0" tIns="0" rIns="0" bIns="0" rtlCol="0" anchor="ctr" anchorCtr="0">
            <a:noAutofit/>
          </a:bodyPr>
          <a:lstStyle/>
          <a:p>
            <a:pPr>
              <a:lnSpc>
                <a:spcPct val="90000"/>
              </a:lnSpc>
              <a:defRPr/>
            </a:pPr>
            <a:r>
              <a:rPr lang="ru-RU" sz="1800" b="1" kern="0" dirty="0" err="1" smtClean="0">
                <a:solidFill>
                  <a:srgbClr val="FFFFFF"/>
                </a:solidFill>
                <a:latin typeface="Arial"/>
              </a:rPr>
              <a:t>Автоманизация</a:t>
            </a:r>
            <a:endParaRPr lang="en-US" sz="1800" b="1" kern="0" dirty="0">
              <a:solidFill>
                <a:srgbClr val="FFFFFF"/>
              </a:solidFill>
              <a:latin typeface="Arial"/>
            </a:endParaRPr>
          </a:p>
        </p:txBody>
      </p:sp>
      <p:sp>
        <p:nvSpPr>
          <p:cNvPr id="104" name="Rectangle 103"/>
          <p:cNvSpPr/>
          <p:nvPr/>
        </p:nvSpPr>
        <p:spPr bwMode="auto">
          <a:xfrm>
            <a:off x="6108200" y="2122425"/>
            <a:ext cx="2841968" cy="72026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lnSpc>
                <a:spcPct val="95000"/>
              </a:lnSpc>
              <a:spcBef>
                <a:spcPts val="0"/>
              </a:spcBef>
              <a:spcAft>
                <a:spcPts val="0"/>
              </a:spcAft>
            </a:pPr>
            <a:endParaRPr lang="en-US" sz="1800" kern="0" smtClean="0">
              <a:solidFill>
                <a:srgbClr val="000000"/>
              </a:solidFill>
              <a:latin typeface="Arial Narrow" pitchFamily="34" charset="0"/>
              <a:ea typeface="ＭＳ Ｐゴシック" pitchFamily="34" charset="-128"/>
            </a:endParaRPr>
          </a:p>
        </p:txBody>
      </p:sp>
      <p:sp>
        <p:nvSpPr>
          <p:cNvPr id="105" name="Rectangle 104"/>
          <p:cNvSpPr/>
          <p:nvPr/>
        </p:nvSpPr>
        <p:spPr bwMode="auto">
          <a:xfrm>
            <a:off x="6108201" y="2842685"/>
            <a:ext cx="2841966" cy="311080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defRPr/>
            </a:pPr>
            <a:endParaRPr lang="en-US" sz="1800" kern="0" smtClean="0">
              <a:solidFill>
                <a:srgbClr val="000000"/>
              </a:solidFill>
              <a:latin typeface="Arial"/>
              <a:ea typeface="ＭＳ Ｐゴシック" pitchFamily="34" charset="-128"/>
            </a:endParaRPr>
          </a:p>
        </p:txBody>
      </p:sp>
      <p:sp>
        <p:nvSpPr>
          <p:cNvPr id="106" name="TextBox 105"/>
          <p:cNvSpPr txBox="1"/>
          <p:nvPr/>
        </p:nvSpPr>
        <p:spPr>
          <a:xfrm>
            <a:off x="6271421" y="2271280"/>
            <a:ext cx="2515527" cy="422550"/>
          </a:xfrm>
          <a:prstGeom prst="rect">
            <a:avLst/>
          </a:prstGeom>
          <a:noFill/>
        </p:spPr>
        <p:txBody>
          <a:bodyPr wrap="square" lIns="0" tIns="0" rIns="0" bIns="0" rtlCol="0" anchor="ctr" anchorCtr="0">
            <a:noAutofit/>
          </a:bodyPr>
          <a:lstStyle/>
          <a:p>
            <a:pPr>
              <a:lnSpc>
                <a:spcPct val="90000"/>
              </a:lnSpc>
              <a:defRPr/>
            </a:pPr>
            <a:r>
              <a:rPr lang="ru-RU" sz="1800" b="1" kern="0" dirty="0" smtClean="0">
                <a:solidFill>
                  <a:srgbClr val="FFFFFF"/>
                </a:solidFill>
                <a:latin typeface="Arial"/>
              </a:rPr>
              <a:t>Политика</a:t>
            </a:r>
            <a:endParaRPr lang="en-US" sz="1800" b="1" kern="0" dirty="0">
              <a:solidFill>
                <a:srgbClr val="FFFFFF"/>
              </a:solidFill>
              <a:latin typeface="Arial"/>
            </a:endParaRPr>
          </a:p>
        </p:txBody>
      </p:sp>
      <p:sp>
        <p:nvSpPr>
          <p:cNvPr id="107" name="Rectangle 106"/>
          <p:cNvSpPr/>
          <p:nvPr/>
        </p:nvSpPr>
        <p:spPr bwMode="auto">
          <a:xfrm>
            <a:off x="193832" y="2122425"/>
            <a:ext cx="2841968" cy="72026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lnSpc>
                <a:spcPct val="95000"/>
              </a:lnSpc>
              <a:defRPr/>
            </a:pPr>
            <a:endParaRPr lang="en-US" kern="0" smtClean="0">
              <a:solidFill>
                <a:srgbClr val="000000"/>
              </a:solidFill>
              <a:latin typeface="Arial Narrow" pitchFamily="34" charset="0"/>
              <a:ea typeface="ＭＳ Ｐゴシック" pitchFamily="34" charset="-128"/>
            </a:endParaRPr>
          </a:p>
        </p:txBody>
      </p:sp>
      <p:sp>
        <p:nvSpPr>
          <p:cNvPr id="108" name="Rectangle 107"/>
          <p:cNvSpPr/>
          <p:nvPr/>
        </p:nvSpPr>
        <p:spPr bwMode="auto">
          <a:xfrm>
            <a:off x="193833" y="2842685"/>
            <a:ext cx="2841966" cy="311080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defRPr/>
            </a:pPr>
            <a:endParaRPr lang="en-US" sz="1800" kern="0" smtClean="0">
              <a:solidFill>
                <a:srgbClr val="000000"/>
              </a:solidFill>
              <a:latin typeface="Arial"/>
              <a:ea typeface="ＭＳ Ｐゴシック" pitchFamily="34" charset="-128"/>
            </a:endParaRPr>
          </a:p>
        </p:txBody>
      </p:sp>
      <p:sp>
        <p:nvSpPr>
          <p:cNvPr id="109" name="TextBox 108"/>
          <p:cNvSpPr txBox="1"/>
          <p:nvPr/>
        </p:nvSpPr>
        <p:spPr>
          <a:xfrm>
            <a:off x="357053" y="2271280"/>
            <a:ext cx="2515527" cy="422550"/>
          </a:xfrm>
          <a:prstGeom prst="rect">
            <a:avLst/>
          </a:prstGeom>
          <a:noFill/>
        </p:spPr>
        <p:txBody>
          <a:bodyPr wrap="square" lIns="0" tIns="0" rIns="0" bIns="0" rtlCol="0" anchor="ctr" anchorCtr="0">
            <a:noAutofit/>
          </a:bodyPr>
          <a:lstStyle/>
          <a:p>
            <a:pPr>
              <a:lnSpc>
                <a:spcPct val="90000"/>
              </a:lnSpc>
              <a:defRPr/>
            </a:pPr>
            <a:r>
              <a:rPr lang="ru-RU" sz="1800" b="1" kern="0" dirty="0" smtClean="0">
                <a:solidFill>
                  <a:srgbClr val="FFFFFF"/>
                </a:solidFill>
                <a:latin typeface="Arial"/>
              </a:rPr>
              <a:t>Мониторинг</a:t>
            </a:r>
            <a:endParaRPr lang="en-US" sz="1800" b="1" kern="0" dirty="0">
              <a:solidFill>
                <a:srgbClr val="FFFFFF"/>
              </a:solidFill>
              <a:latin typeface="Arial"/>
            </a:endParaRPr>
          </a:p>
        </p:txBody>
      </p:sp>
      <p:sp>
        <p:nvSpPr>
          <p:cNvPr id="110" name="Rectangle 109"/>
          <p:cNvSpPr/>
          <p:nvPr/>
        </p:nvSpPr>
        <p:spPr bwMode="auto">
          <a:xfrm>
            <a:off x="424260" y="3092363"/>
            <a:ext cx="2457919" cy="691290"/>
          </a:xfrm>
          <a:prstGeom prst="rect">
            <a:avLst/>
          </a:prstGeom>
          <a:gradFill>
            <a:gsLst>
              <a:gs pos="0">
                <a:srgbClr val="808080">
                  <a:lumMod val="60000"/>
                  <a:lumOff val="40000"/>
                </a:srgbClr>
              </a:gs>
              <a:gs pos="100000">
                <a:srgbClr val="80808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11" name="Right Triangle 110"/>
          <p:cNvSpPr/>
          <p:nvPr/>
        </p:nvSpPr>
        <p:spPr>
          <a:xfrm rot="10800000">
            <a:off x="497870" y="3176156"/>
            <a:ext cx="2307497" cy="492282"/>
          </a:xfrm>
          <a:prstGeom prst="rtTriangle">
            <a:avLst/>
          </a:prstGeom>
          <a:solidFill>
            <a:srgbClr val="FFFFFF"/>
          </a:solidFill>
          <a:ln w="9525" cap="flat" cmpd="sng" algn="ctr">
            <a:noFill/>
            <a:prstDash val="solid"/>
          </a:ln>
          <a:effectLst/>
        </p:spPr>
        <p:txBody>
          <a:bodyPr rtlCol="0" anchor="ctr"/>
          <a:lstStyle/>
          <a:p>
            <a:pPr algn="ctr" fontAlgn="auto">
              <a:lnSpc>
                <a:spcPct val="85000"/>
              </a:lnSpc>
              <a:spcBef>
                <a:spcPts val="300"/>
              </a:spcBef>
              <a:spcAft>
                <a:spcPts val="0"/>
              </a:spcAft>
              <a:defRPr/>
            </a:pPr>
            <a:endParaRPr lang="en-US" sz="1800" kern="0">
              <a:solidFill>
                <a:sysClr val="window" lastClr="FFFFFF"/>
              </a:solidFill>
              <a:latin typeface="Calibri"/>
              <a:ea typeface="ＭＳ Ｐゴシック" pitchFamily="29" charset="-128"/>
            </a:endParaRPr>
          </a:p>
        </p:txBody>
      </p:sp>
      <p:sp>
        <p:nvSpPr>
          <p:cNvPr id="112" name="Rectangle 111"/>
          <p:cNvSpPr/>
          <p:nvPr/>
        </p:nvSpPr>
        <p:spPr bwMode="auto">
          <a:xfrm>
            <a:off x="424260" y="4052489"/>
            <a:ext cx="2457919" cy="691290"/>
          </a:xfrm>
          <a:prstGeom prst="rect">
            <a:avLst/>
          </a:prstGeom>
          <a:gradFill>
            <a:gsLst>
              <a:gs pos="0">
                <a:srgbClr val="808080">
                  <a:lumMod val="60000"/>
                  <a:lumOff val="40000"/>
                </a:srgbClr>
              </a:gs>
              <a:gs pos="100000">
                <a:srgbClr val="80808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13" name="Right Triangle 112"/>
          <p:cNvSpPr/>
          <p:nvPr/>
        </p:nvSpPr>
        <p:spPr>
          <a:xfrm rot="10800000">
            <a:off x="497870" y="4136282"/>
            <a:ext cx="2307497" cy="492282"/>
          </a:xfrm>
          <a:prstGeom prst="rtTriangle">
            <a:avLst/>
          </a:prstGeom>
          <a:solidFill>
            <a:srgbClr val="FFFFFF"/>
          </a:solidFill>
          <a:ln w="9525" cap="flat" cmpd="sng" algn="ctr">
            <a:noFill/>
            <a:prstDash val="solid"/>
          </a:ln>
          <a:effectLst/>
        </p:spPr>
        <p:txBody>
          <a:bodyPr rtlCol="0" anchor="ctr"/>
          <a:lstStyle/>
          <a:p>
            <a:pPr algn="ctr" fontAlgn="auto">
              <a:lnSpc>
                <a:spcPct val="85000"/>
              </a:lnSpc>
              <a:spcBef>
                <a:spcPts val="300"/>
              </a:spcBef>
              <a:spcAft>
                <a:spcPts val="0"/>
              </a:spcAft>
              <a:defRPr/>
            </a:pPr>
            <a:endParaRPr lang="en-US" sz="1800" kern="0">
              <a:solidFill>
                <a:sysClr val="window" lastClr="FFFFFF"/>
              </a:solidFill>
              <a:latin typeface="Calibri"/>
              <a:ea typeface="ＭＳ Ｐゴシック" pitchFamily="29" charset="-128"/>
            </a:endParaRPr>
          </a:p>
        </p:txBody>
      </p:sp>
      <p:sp>
        <p:nvSpPr>
          <p:cNvPr id="114" name="Rectangle 113"/>
          <p:cNvSpPr/>
          <p:nvPr/>
        </p:nvSpPr>
        <p:spPr bwMode="auto">
          <a:xfrm>
            <a:off x="424260" y="5012614"/>
            <a:ext cx="2457919" cy="691290"/>
          </a:xfrm>
          <a:prstGeom prst="rect">
            <a:avLst/>
          </a:prstGeom>
          <a:gradFill>
            <a:gsLst>
              <a:gs pos="0">
                <a:srgbClr val="808080">
                  <a:lumMod val="60000"/>
                  <a:lumOff val="40000"/>
                </a:srgbClr>
              </a:gs>
              <a:gs pos="100000">
                <a:srgbClr val="80808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15" name="Right Triangle 114"/>
          <p:cNvSpPr/>
          <p:nvPr/>
        </p:nvSpPr>
        <p:spPr>
          <a:xfrm rot="10800000">
            <a:off x="497870" y="5096407"/>
            <a:ext cx="2307497" cy="492282"/>
          </a:xfrm>
          <a:prstGeom prst="rtTriangle">
            <a:avLst/>
          </a:prstGeom>
          <a:solidFill>
            <a:srgbClr val="FFFFFF"/>
          </a:solidFill>
          <a:ln w="9525" cap="flat" cmpd="sng" algn="ctr">
            <a:noFill/>
            <a:prstDash val="solid"/>
          </a:ln>
          <a:effectLst/>
        </p:spPr>
        <p:txBody>
          <a:bodyPr rtlCol="0" anchor="ctr"/>
          <a:lstStyle/>
          <a:p>
            <a:pPr algn="ctr" fontAlgn="auto">
              <a:lnSpc>
                <a:spcPct val="85000"/>
              </a:lnSpc>
              <a:spcBef>
                <a:spcPts val="300"/>
              </a:spcBef>
              <a:spcAft>
                <a:spcPts val="0"/>
              </a:spcAft>
              <a:defRPr/>
            </a:pPr>
            <a:endParaRPr lang="en-US" sz="1800" kern="0">
              <a:solidFill>
                <a:sysClr val="window" lastClr="FFFFFF"/>
              </a:solidFill>
              <a:latin typeface="Calibri"/>
              <a:ea typeface="ＭＳ Ｐゴシック" pitchFamily="29" charset="-128"/>
            </a:endParaRPr>
          </a:p>
        </p:txBody>
      </p:sp>
      <p:sp>
        <p:nvSpPr>
          <p:cNvPr id="116" name="Rectangle 115"/>
          <p:cNvSpPr/>
          <p:nvPr/>
        </p:nvSpPr>
        <p:spPr bwMode="auto">
          <a:xfrm>
            <a:off x="3381445" y="3092363"/>
            <a:ext cx="2457919" cy="691290"/>
          </a:xfrm>
          <a:prstGeom prst="rect">
            <a:avLst/>
          </a:prstGeom>
          <a:gradFill flip="none" rotWithShape="1">
            <a:gsLst>
              <a:gs pos="0">
                <a:schemeClr val="accent5">
                  <a:lumMod val="75000"/>
                </a:schemeClr>
              </a:gs>
              <a:gs pos="99000">
                <a:schemeClr val="accent5">
                  <a:lumMod val="60000"/>
                  <a:lumOff val="40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17" name="Right Triangle 116"/>
          <p:cNvSpPr/>
          <p:nvPr/>
        </p:nvSpPr>
        <p:spPr>
          <a:xfrm rot="10800000">
            <a:off x="3455055" y="3176156"/>
            <a:ext cx="2307497" cy="492282"/>
          </a:xfrm>
          <a:prstGeom prst="rtTriangle">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18" name="Rectangle 117"/>
          <p:cNvSpPr/>
          <p:nvPr/>
        </p:nvSpPr>
        <p:spPr bwMode="auto">
          <a:xfrm>
            <a:off x="3381445" y="4052489"/>
            <a:ext cx="2457919" cy="691290"/>
          </a:xfrm>
          <a:prstGeom prst="rect">
            <a:avLst/>
          </a:prstGeom>
          <a:gradFill flip="none" rotWithShape="1">
            <a:gsLst>
              <a:gs pos="0">
                <a:schemeClr val="accent5">
                  <a:lumMod val="75000"/>
                </a:schemeClr>
              </a:gs>
              <a:gs pos="99000">
                <a:schemeClr val="accent5">
                  <a:lumMod val="60000"/>
                  <a:lumOff val="40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19" name="Right Triangle 118"/>
          <p:cNvSpPr/>
          <p:nvPr/>
        </p:nvSpPr>
        <p:spPr>
          <a:xfrm rot="10800000">
            <a:off x="3455055" y="4136282"/>
            <a:ext cx="2307497" cy="492282"/>
          </a:xfrm>
          <a:prstGeom prst="rtTriangle">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20" name="Rectangle 119"/>
          <p:cNvSpPr/>
          <p:nvPr/>
        </p:nvSpPr>
        <p:spPr bwMode="auto">
          <a:xfrm>
            <a:off x="3381445" y="5012614"/>
            <a:ext cx="2457919" cy="691290"/>
          </a:xfrm>
          <a:prstGeom prst="rect">
            <a:avLst/>
          </a:prstGeom>
          <a:gradFill flip="none" rotWithShape="1">
            <a:gsLst>
              <a:gs pos="0">
                <a:schemeClr val="accent5">
                  <a:lumMod val="75000"/>
                </a:schemeClr>
              </a:gs>
              <a:gs pos="99000">
                <a:schemeClr val="accent5">
                  <a:lumMod val="60000"/>
                  <a:lumOff val="40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21" name="Right Triangle 120"/>
          <p:cNvSpPr/>
          <p:nvPr/>
        </p:nvSpPr>
        <p:spPr>
          <a:xfrm rot="10800000">
            <a:off x="3455055" y="5096407"/>
            <a:ext cx="2307497" cy="492282"/>
          </a:xfrm>
          <a:prstGeom prst="rtTriangle">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22" name="Rectangle 121"/>
          <p:cNvSpPr/>
          <p:nvPr/>
        </p:nvSpPr>
        <p:spPr bwMode="auto">
          <a:xfrm>
            <a:off x="6338630" y="3092363"/>
            <a:ext cx="2457919" cy="691290"/>
          </a:xfrm>
          <a:prstGeom prst="rect">
            <a:avLst/>
          </a:prstGeom>
          <a:gradFill>
            <a:gsLst>
              <a:gs pos="0">
                <a:srgbClr val="6A82AA">
                  <a:lumMod val="60000"/>
                  <a:lumOff val="40000"/>
                </a:srgbClr>
              </a:gs>
              <a:gs pos="100000">
                <a:srgbClr val="6A82A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23" name="Rectangle 122"/>
          <p:cNvSpPr/>
          <p:nvPr/>
        </p:nvSpPr>
        <p:spPr bwMode="auto">
          <a:xfrm>
            <a:off x="6412250" y="3176158"/>
            <a:ext cx="2307490" cy="530686"/>
          </a:xfrm>
          <a:prstGeom prst="rect">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24" name="Right Triangle 123"/>
          <p:cNvSpPr/>
          <p:nvPr/>
        </p:nvSpPr>
        <p:spPr>
          <a:xfrm rot="10800000">
            <a:off x="6412240" y="3176156"/>
            <a:ext cx="2307497" cy="492282"/>
          </a:xfrm>
          <a:prstGeom prst="rtTriangle">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25" name="Rectangle 124"/>
          <p:cNvSpPr/>
          <p:nvPr/>
        </p:nvSpPr>
        <p:spPr>
          <a:xfrm flipH="1">
            <a:off x="6953109" y="3287198"/>
            <a:ext cx="1728226"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smtClean="0">
                <a:solidFill>
                  <a:schemeClr val="accent4">
                    <a:lumMod val="50000"/>
                  </a:schemeClr>
                </a:solidFill>
                <a:latin typeface="Arial"/>
                <a:ea typeface="+mn-ea"/>
              </a:rPr>
              <a:t>Ролевой доступ</a:t>
            </a:r>
            <a:endParaRPr lang="en-US" sz="1600" b="1" kern="0" dirty="0" smtClean="0">
              <a:solidFill>
                <a:schemeClr val="accent4">
                  <a:lumMod val="50000"/>
                </a:schemeClr>
              </a:solidFill>
              <a:latin typeface="Arial"/>
              <a:ea typeface="+mn-ea"/>
            </a:endParaRPr>
          </a:p>
        </p:txBody>
      </p:sp>
      <p:sp>
        <p:nvSpPr>
          <p:cNvPr id="126" name="Rectangle 125"/>
          <p:cNvSpPr/>
          <p:nvPr/>
        </p:nvSpPr>
        <p:spPr bwMode="auto">
          <a:xfrm>
            <a:off x="6338630" y="4052489"/>
            <a:ext cx="2457919" cy="691290"/>
          </a:xfrm>
          <a:prstGeom prst="rect">
            <a:avLst/>
          </a:prstGeom>
          <a:gradFill>
            <a:gsLst>
              <a:gs pos="0">
                <a:srgbClr val="6A82AA">
                  <a:lumMod val="60000"/>
                  <a:lumOff val="40000"/>
                </a:srgbClr>
              </a:gs>
              <a:gs pos="100000">
                <a:srgbClr val="6A82A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27" name="Rectangle 126"/>
          <p:cNvSpPr/>
          <p:nvPr/>
        </p:nvSpPr>
        <p:spPr bwMode="auto">
          <a:xfrm>
            <a:off x="6412250" y="4136284"/>
            <a:ext cx="2307490" cy="530686"/>
          </a:xfrm>
          <a:prstGeom prst="rect">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28" name="Right Triangle 127"/>
          <p:cNvSpPr/>
          <p:nvPr/>
        </p:nvSpPr>
        <p:spPr>
          <a:xfrm rot="10800000">
            <a:off x="6412240" y="4136282"/>
            <a:ext cx="2307497" cy="492282"/>
          </a:xfrm>
          <a:prstGeom prst="rtTriangle">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29" name="Rectangle 128"/>
          <p:cNvSpPr/>
          <p:nvPr/>
        </p:nvSpPr>
        <p:spPr>
          <a:xfrm flipH="1">
            <a:off x="6953109" y="4269626"/>
            <a:ext cx="1728226"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en-US" sz="1600" b="1" kern="0" dirty="0" smtClean="0">
                <a:solidFill>
                  <a:schemeClr val="accent4">
                    <a:lumMod val="50000"/>
                  </a:schemeClr>
                </a:solidFill>
                <a:latin typeface="Arial"/>
                <a:ea typeface="+mn-ea"/>
              </a:rPr>
              <a:t>NAC</a:t>
            </a:r>
            <a:endParaRPr lang="en-US" sz="1600" b="1" kern="0" dirty="0" smtClean="0">
              <a:solidFill>
                <a:schemeClr val="accent4">
                  <a:lumMod val="50000"/>
                </a:schemeClr>
              </a:solidFill>
              <a:latin typeface="Arial"/>
              <a:ea typeface="+mn-ea"/>
            </a:endParaRPr>
          </a:p>
        </p:txBody>
      </p:sp>
      <p:sp>
        <p:nvSpPr>
          <p:cNvPr id="131" name="Rectangle 130"/>
          <p:cNvSpPr/>
          <p:nvPr/>
        </p:nvSpPr>
        <p:spPr bwMode="auto">
          <a:xfrm>
            <a:off x="6338630" y="5012614"/>
            <a:ext cx="2457919" cy="691290"/>
          </a:xfrm>
          <a:prstGeom prst="rect">
            <a:avLst/>
          </a:prstGeom>
          <a:gradFill>
            <a:gsLst>
              <a:gs pos="0">
                <a:srgbClr val="6A82AA">
                  <a:lumMod val="60000"/>
                  <a:lumOff val="40000"/>
                </a:srgbClr>
              </a:gs>
              <a:gs pos="100000">
                <a:srgbClr val="6A82A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85000"/>
              </a:lnSpc>
              <a:spcBef>
                <a:spcPts val="3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32" name="Rectangle 131"/>
          <p:cNvSpPr/>
          <p:nvPr/>
        </p:nvSpPr>
        <p:spPr bwMode="auto">
          <a:xfrm>
            <a:off x="6412250" y="5096409"/>
            <a:ext cx="2307490" cy="530686"/>
          </a:xfrm>
          <a:prstGeom prst="rect">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33" name="Right Triangle 132"/>
          <p:cNvSpPr/>
          <p:nvPr/>
        </p:nvSpPr>
        <p:spPr>
          <a:xfrm rot="10800000">
            <a:off x="6412240" y="5096407"/>
            <a:ext cx="2307497" cy="492282"/>
          </a:xfrm>
          <a:prstGeom prst="rtTriangle">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34" name="Rectangle 133"/>
          <p:cNvSpPr/>
          <p:nvPr/>
        </p:nvSpPr>
        <p:spPr>
          <a:xfrm flipH="1">
            <a:off x="6953109" y="5207449"/>
            <a:ext cx="1728226"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smtClean="0">
                <a:solidFill>
                  <a:schemeClr val="accent4">
                    <a:lumMod val="50000"/>
                  </a:schemeClr>
                </a:solidFill>
                <a:latin typeface="Arial"/>
                <a:ea typeface="+mn-ea"/>
              </a:rPr>
              <a:t>Учет контекста</a:t>
            </a:r>
            <a:endParaRPr lang="en-US" sz="1600" b="1" kern="0" dirty="0" smtClean="0">
              <a:solidFill>
                <a:schemeClr val="accent4">
                  <a:lumMod val="50000"/>
                </a:schemeClr>
              </a:solidFill>
              <a:latin typeface="Arial"/>
              <a:ea typeface="+mn-ea"/>
            </a:endParaRPr>
          </a:p>
        </p:txBody>
      </p:sp>
      <p:sp>
        <p:nvSpPr>
          <p:cNvPr id="143" name="Oval 142"/>
          <p:cNvSpPr>
            <a:spLocks noChangeAspect="1"/>
          </p:cNvSpPr>
          <p:nvPr/>
        </p:nvSpPr>
        <p:spPr>
          <a:xfrm>
            <a:off x="6223415" y="3149971"/>
            <a:ext cx="577262" cy="576075"/>
          </a:xfrm>
          <a:prstGeom prst="ellipse">
            <a:avLst/>
          </a:prstGeom>
          <a:solidFill>
            <a:srgbClr val="FFFFFF"/>
          </a:solidFill>
          <a:ln w="38100"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sp>
        <p:nvSpPr>
          <p:cNvPr id="149" name="Chevron 148"/>
          <p:cNvSpPr/>
          <p:nvPr/>
        </p:nvSpPr>
        <p:spPr bwMode="auto">
          <a:xfrm>
            <a:off x="2761236" y="2228149"/>
            <a:ext cx="158239" cy="508813"/>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0" name="Chevron 149"/>
          <p:cNvSpPr/>
          <p:nvPr/>
        </p:nvSpPr>
        <p:spPr bwMode="auto">
          <a:xfrm>
            <a:off x="2630102" y="2228149"/>
            <a:ext cx="158239" cy="508813"/>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1" name="Chevron 150"/>
          <p:cNvSpPr/>
          <p:nvPr/>
        </p:nvSpPr>
        <p:spPr bwMode="auto">
          <a:xfrm>
            <a:off x="5724150" y="2228149"/>
            <a:ext cx="158239" cy="508813"/>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2" name="Chevron 151"/>
          <p:cNvSpPr/>
          <p:nvPr/>
        </p:nvSpPr>
        <p:spPr bwMode="auto">
          <a:xfrm>
            <a:off x="5593016" y="2228149"/>
            <a:ext cx="158239" cy="508813"/>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3" name="Chevron 152"/>
          <p:cNvSpPr/>
          <p:nvPr/>
        </p:nvSpPr>
        <p:spPr bwMode="auto">
          <a:xfrm>
            <a:off x="8687064" y="2228149"/>
            <a:ext cx="158239" cy="508813"/>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4" name="Chevron 153"/>
          <p:cNvSpPr/>
          <p:nvPr/>
        </p:nvSpPr>
        <p:spPr bwMode="auto">
          <a:xfrm>
            <a:off x="8555930" y="2228149"/>
            <a:ext cx="158239" cy="508813"/>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5" name="Rectangle 154"/>
          <p:cNvSpPr/>
          <p:nvPr/>
        </p:nvSpPr>
        <p:spPr bwMode="auto">
          <a:xfrm>
            <a:off x="497880" y="3176158"/>
            <a:ext cx="2307490" cy="530686"/>
          </a:xfrm>
          <a:prstGeom prst="rect">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56" name="Rectangle 155"/>
          <p:cNvSpPr/>
          <p:nvPr/>
        </p:nvSpPr>
        <p:spPr bwMode="auto">
          <a:xfrm>
            <a:off x="497880" y="4136284"/>
            <a:ext cx="2307490" cy="530686"/>
          </a:xfrm>
          <a:prstGeom prst="rect">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57" name="Rectangle 156"/>
          <p:cNvSpPr/>
          <p:nvPr/>
        </p:nvSpPr>
        <p:spPr bwMode="auto">
          <a:xfrm>
            <a:off x="497880" y="5096409"/>
            <a:ext cx="2307490" cy="530686"/>
          </a:xfrm>
          <a:prstGeom prst="rect">
            <a:avLst/>
          </a:prstGeom>
          <a:solidFill>
            <a:srgbClr val="FFFFFF">
              <a:alpha val="8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defRPr/>
            </a:pPr>
            <a:endParaRPr lang="en-US" kern="0" smtClean="0">
              <a:solidFill>
                <a:srgbClr val="000000"/>
              </a:solidFill>
              <a:latin typeface="Arial"/>
              <a:ea typeface="ＭＳ Ｐゴシック" pitchFamily="34" charset="-128"/>
            </a:endParaRPr>
          </a:p>
        </p:txBody>
      </p:sp>
      <p:grpSp>
        <p:nvGrpSpPr>
          <p:cNvPr id="158" name="Group 208"/>
          <p:cNvGrpSpPr/>
          <p:nvPr/>
        </p:nvGrpSpPr>
        <p:grpSpPr>
          <a:xfrm>
            <a:off x="309045" y="4109944"/>
            <a:ext cx="577262" cy="576075"/>
            <a:chOff x="808310" y="4005075"/>
            <a:chExt cx="577262" cy="576075"/>
          </a:xfrm>
        </p:grpSpPr>
        <p:sp>
          <p:nvSpPr>
            <p:cNvPr id="159" name="Oval 158"/>
            <p:cNvSpPr>
              <a:spLocks noChangeAspect="1"/>
            </p:cNvSpPr>
            <p:nvPr/>
          </p:nvSpPr>
          <p:spPr>
            <a:xfrm>
              <a:off x="808310" y="4005075"/>
              <a:ext cx="577262" cy="576075"/>
            </a:xfrm>
            <a:prstGeom prst="ellipse">
              <a:avLst/>
            </a:prstGeom>
            <a:solidFill>
              <a:srgbClr val="FFFFFF"/>
            </a:solidFill>
            <a:ln w="57150" cap="flat" cmpd="sng" algn="ctr">
              <a:solidFill>
                <a:schemeClr val="tx1">
                  <a:lumMod val="65000"/>
                  <a:lumOff val="3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pic>
          <p:nvPicPr>
            <p:cNvPr id="160" name="Picture 3" descr="C:\Users\trent\Desktop\Icon_Assign_lg.png"/>
            <p:cNvPicPr>
              <a:picLocks noChangeAspect="1" noChangeArrowheads="1"/>
            </p:cNvPicPr>
            <p:nvPr/>
          </p:nvPicPr>
          <p:blipFill>
            <a:blip r:embed="rId3" cstate="email">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848786" y="4073012"/>
              <a:ext cx="515360" cy="3830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1" name="Oval 160"/>
          <p:cNvSpPr>
            <a:spLocks noChangeAspect="1"/>
          </p:cNvSpPr>
          <p:nvPr/>
        </p:nvSpPr>
        <p:spPr>
          <a:xfrm>
            <a:off x="309045" y="5070374"/>
            <a:ext cx="577262" cy="576075"/>
          </a:xfrm>
          <a:prstGeom prst="ellipse">
            <a:avLst/>
          </a:prstGeom>
          <a:solidFill>
            <a:srgbClr val="FFFFFF"/>
          </a:solidFill>
          <a:ln w="57150" cap="flat" cmpd="sng" algn="ctr">
            <a:solidFill>
              <a:schemeClr val="tx1">
                <a:lumMod val="65000"/>
                <a:lumOff val="3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grpSp>
        <p:nvGrpSpPr>
          <p:cNvPr id="162" name="Group 92"/>
          <p:cNvGrpSpPr/>
          <p:nvPr/>
        </p:nvGrpSpPr>
        <p:grpSpPr>
          <a:xfrm>
            <a:off x="347034" y="4992505"/>
            <a:ext cx="501284" cy="526390"/>
            <a:chOff x="347034" y="4445825"/>
            <a:chExt cx="501284" cy="526390"/>
          </a:xfrm>
        </p:grpSpPr>
        <p:pic>
          <p:nvPicPr>
            <p:cNvPr id="163" name="Picture 162"/>
            <p:cNvPicPr>
              <a:picLocks noChangeAspect="1"/>
            </p:cNvPicPr>
            <p:nvPr/>
          </p:nvPicPr>
          <p:blipFill>
            <a:blip r:embed="rId5" cstate="screen">
              <a:grayscl/>
              <a:lum bright="-30000" contrast="20000"/>
              <a:extLst>
                <a:ext uri="{28A0092B-C50C-407E-A947-70E740481C1C}">
                  <a14:useLocalDpi xmlns:a14="http://schemas.microsoft.com/office/drawing/2010/main"/>
                </a:ext>
              </a:extLst>
            </a:blip>
            <a:stretch>
              <a:fillRect/>
            </a:stretch>
          </p:blipFill>
          <p:spPr>
            <a:xfrm>
              <a:off x="347034" y="4445825"/>
              <a:ext cx="501284" cy="526390"/>
            </a:xfrm>
            <a:prstGeom prst="rect">
              <a:avLst/>
            </a:prstGeom>
            <a:effectLst/>
          </p:spPr>
        </p:pic>
        <p:pic>
          <p:nvPicPr>
            <p:cNvPr id="164" name="Picture 2"/>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422275" y="4680523"/>
              <a:ext cx="349250" cy="212929"/>
            </a:xfrm>
            <a:prstGeom prst="rect">
              <a:avLst/>
            </a:prstGeom>
            <a:noFill/>
            <a:ln w="9525">
              <a:noFill/>
              <a:miter lim="800000"/>
              <a:headEnd/>
              <a:tailEnd/>
            </a:ln>
          </p:spPr>
        </p:pic>
      </p:grpSp>
      <p:grpSp>
        <p:nvGrpSpPr>
          <p:cNvPr id="165" name="Group 97"/>
          <p:cNvGrpSpPr/>
          <p:nvPr/>
        </p:nvGrpSpPr>
        <p:grpSpPr>
          <a:xfrm>
            <a:off x="309045" y="3149971"/>
            <a:ext cx="577262" cy="576075"/>
            <a:chOff x="309045" y="2833722"/>
            <a:chExt cx="577262" cy="576075"/>
          </a:xfrm>
        </p:grpSpPr>
        <p:sp>
          <p:nvSpPr>
            <p:cNvPr id="166" name="Oval 165"/>
            <p:cNvSpPr>
              <a:spLocks noChangeAspect="1"/>
            </p:cNvSpPr>
            <p:nvPr/>
          </p:nvSpPr>
          <p:spPr>
            <a:xfrm>
              <a:off x="309045" y="2833722"/>
              <a:ext cx="577262" cy="576075"/>
            </a:xfrm>
            <a:prstGeom prst="ellipse">
              <a:avLst/>
            </a:prstGeom>
            <a:solidFill>
              <a:srgbClr val="FFFFFF"/>
            </a:solidFill>
            <a:ln w="57150" cap="flat" cmpd="sng" algn="ctr">
              <a:solidFill>
                <a:schemeClr val="tx1">
                  <a:lumMod val="65000"/>
                  <a:lumOff val="3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pic>
          <p:nvPicPr>
            <p:cNvPr id="167" name="Picture 166" descr="MagnifyingGLASS.png"/>
            <p:cNvPicPr>
              <a:picLocks noChangeAspect="1"/>
            </p:cNvPicPr>
            <p:nvPr/>
          </p:nvPicPr>
          <p:blipFill>
            <a:blip r:embed="rId7" cstate="screen">
              <a:grayscl/>
              <a:lum bright="10000" contrast="-20000"/>
              <a:extLst>
                <a:ext uri="{28A0092B-C50C-407E-A947-70E740481C1C}">
                  <a14:useLocalDpi xmlns:a14="http://schemas.microsoft.com/office/drawing/2010/main"/>
                </a:ext>
              </a:extLst>
            </a:blip>
            <a:srcRect l="-7112" t="-7701"/>
            <a:stretch>
              <a:fillRect/>
            </a:stretch>
          </p:blipFill>
          <p:spPr>
            <a:xfrm>
              <a:off x="353942" y="2924176"/>
              <a:ext cx="502298" cy="466419"/>
            </a:xfrm>
            <a:prstGeom prst="ellipse">
              <a:avLst/>
            </a:prstGeom>
          </p:spPr>
        </p:pic>
      </p:grpSp>
      <p:sp>
        <p:nvSpPr>
          <p:cNvPr id="168" name="Rectangle 167"/>
          <p:cNvSpPr/>
          <p:nvPr/>
        </p:nvSpPr>
        <p:spPr>
          <a:xfrm flipH="1">
            <a:off x="1038739" y="3287198"/>
            <a:ext cx="1728226"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err="1" smtClean="0">
                <a:latin typeface="Arial"/>
                <a:ea typeface="+mn-ea"/>
              </a:rPr>
              <a:t>Профайлинг</a:t>
            </a:r>
            <a:endParaRPr lang="en-US" sz="1600" b="1" kern="0" dirty="0" smtClean="0">
              <a:latin typeface="Arial"/>
              <a:ea typeface="+mn-ea"/>
            </a:endParaRPr>
          </a:p>
        </p:txBody>
      </p:sp>
      <p:sp>
        <p:nvSpPr>
          <p:cNvPr id="169" name="Rectangle 168"/>
          <p:cNvSpPr/>
          <p:nvPr/>
        </p:nvSpPr>
        <p:spPr>
          <a:xfrm flipH="1">
            <a:off x="1038739" y="4247324"/>
            <a:ext cx="1728226"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smtClean="0">
                <a:latin typeface="Arial"/>
                <a:ea typeface="+mn-ea"/>
              </a:rPr>
              <a:t>Диагностика</a:t>
            </a:r>
            <a:endParaRPr lang="en-US" sz="1600" b="1" kern="0" dirty="0" smtClean="0">
              <a:latin typeface="Arial"/>
              <a:ea typeface="+mn-ea"/>
            </a:endParaRPr>
          </a:p>
        </p:txBody>
      </p:sp>
      <p:sp>
        <p:nvSpPr>
          <p:cNvPr id="170" name="Rectangle 169"/>
          <p:cNvSpPr/>
          <p:nvPr/>
        </p:nvSpPr>
        <p:spPr>
          <a:xfrm flipH="1">
            <a:off x="1038739" y="5207449"/>
            <a:ext cx="1728226"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smtClean="0">
                <a:latin typeface="Arial"/>
                <a:ea typeface="+mn-ea"/>
              </a:rPr>
              <a:t>Отслеживание</a:t>
            </a:r>
          </a:p>
          <a:p>
            <a:pPr defTabSz="457200" fontAlgn="auto">
              <a:lnSpc>
                <a:spcPct val="85000"/>
              </a:lnSpc>
              <a:spcBef>
                <a:spcPts val="300"/>
              </a:spcBef>
              <a:spcAft>
                <a:spcPts val="0"/>
              </a:spcAft>
              <a:defRPr/>
            </a:pPr>
            <a:r>
              <a:rPr lang="ru-RU" sz="1600" b="1" kern="0" dirty="0" smtClean="0">
                <a:latin typeface="Arial"/>
                <a:ea typeface="+mn-ea"/>
              </a:rPr>
              <a:t>сессий</a:t>
            </a:r>
            <a:endParaRPr lang="en-US" sz="1600" b="1" kern="0" dirty="0" smtClean="0">
              <a:latin typeface="Arial"/>
              <a:ea typeface="+mn-ea"/>
            </a:endParaRPr>
          </a:p>
        </p:txBody>
      </p:sp>
      <p:sp>
        <p:nvSpPr>
          <p:cNvPr id="171" name="Rectangle 170"/>
          <p:cNvSpPr/>
          <p:nvPr/>
        </p:nvSpPr>
        <p:spPr bwMode="auto">
          <a:xfrm>
            <a:off x="3455065" y="3176158"/>
            <a:ext cx="2307490" cy="530686"/>
          </a:xfrm>
          <a:prstGeom prst="rect">
            <a:avLst/>
          </a:prstGeom>
          <a:solidFill>
            <a:srgbClr val="FFFFFF">
              <a:alpha val="7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72" name="Rectangle 171"/>
          <p:cNvSpPr/>
          <p:nvPr/>
        </p:nvSpPr>
        <p:spPr bwMode="auto">
          <a:xfrm>
            <a:off x="3455065" y="4136284"/>
            <a:ext cx="2307490" cy="530686"/>
          </a:xfrm>
          <a:prstGeom prst="rect">
            <a:avLst/>
          </a:prstGeom>
          <a:solidFill>
            <a:srgbClr val="FFFFFF">
              <a:alpha val="7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73" name="Rectangle 172"/>
          <p:cNvSpPr/>
          <p:nvPr/>
        </p:nvSpPr>
        <p:spPr bwMode="auto">
          <a:xfrm>
            <a:off x="3455065" y="5096409"/>
            <a:ext cx="2307490" cy="530686"/>
          </a:xfrm>
          <a:prstGeom prst="rect">
            <a:avLst/>
          </a:prstGeom>
          <a:solidFill>
            <a:srgbClr val="FFFFFF">
              <a:alpha val="7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85000"/>
              </a:lnSpc>
              <a:spcBef>
                <a:spcPts val="300"/>
              </a:spcBef>
              <a:spcAft>
                <a:spcPts val="0"/>
              </a:spcAft>
            </a:pPr>
            <a:endParaRPr lang="en-US" kern="0">
              <a:solidFill>
                <a:srgbClr val="000000"/>
              </a:solidFill>
              <a:latin typeface="Arial"/>
              <a:ea typeface="ＭＳ Ｐゴシック" pitchFamily="34" charset="-128"/>
            </a:endParaRPr>
          </a:p>
        </p:txBody>
      </p:sp>
      <p:sp>
        <p:nvSpPr>
          <p:cNvPr id="174" name="Oval 173"/>
          <p:cNvSpPr>
            <a:spLocks noChangeAspect="1"/>
          </p:cNvSpPr>
          <p:nvPr/>
        </p:nvSpPr>
        <p:spPr>
          <a:xfrm>
            <a:off x="3266230" y="5070374"/>
            <a:ext cx="577262" cy="576075"/>
          </a:xfrm>
          <a:prstGeom prst="ellipse">
            <a:avLst/>
          </a:prstGeom>
          <a:solidFill>
            <a:srgbClr val="FFFFFF"/>
          </a:solidFill>
          <a:ln w="5715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grpSp>
        <p:nvGrpSpPr>
          <p:cNvPr id="175" name="Group 348"/>
          <p:cNvGrpSpPr/>
          <p:nvPr/>
        </p:nvGrpSpPr>
        <p:grpSpPr>
          <a:xfrm>
            <a:off x="3266230" y="3149818"/>
            <a:ext cx="711518" cy="576075"/>
            <a:chOff x="3535065" y="2545685"/>
            <a:chExt cx="711518" cy="576075"/>
          </a:xfrm>
        </p:grpSpPr>
        <p:sp>
          <p:nvSpPr>
            <p:cNvPr id="176" name="Oval 175"/>
            <p:cNvSpPr>
              <a:spLocks noChangeAspect="1"/>
            </p:cNvSpPr>
            <p:nvPr/>
          </p:nvSpPr>
          <p:spPr>
            <a:xfrm>
              <a:off x="3535065" y="2545685"/>
              <a:ext cx="577262" cy="576075"/>
            </a:xfrm>
            <a:prstGeom prst="ellipse">
              <a:avLst/>
            </a:prstGeom>
            <a:solidFill>
              <a:srgbClr val="FFFFFF"/>
            </a:solidFill>
            <a:ln w="5715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grpSp>
          <p:nvGrpSpPr>
            <p:cNvPr id="177" name="Group 156"/>
            <p:cNvGrpSpPr/>
            <p:nvPr/>
          </p:nvGrpSpPr>
          <p:grpSpPr>
            <a:xfrm>
              <a:off x="3684555" y="2609795"/>
              <a:ext cx="562028" cy="505435"/>
              <a:chOff x="9596318" y="3119670"/>
              <a:chExt cx="493871" cy="444141"/>
            </a:xfrm>
            <a:effectLst/>
          </p:grpSpPr>
          <p:sp>
            <p:nvSpPr>
              <p:cNvPr id="186" name="Up Arrow 185"/>
              <p:cNvSpPr/>
              <p:nvPr/>
            </p:nvSpPr>
            <p:spPr bwMode="auto">
              <a:xfrm>
                <a:off x="9596318" y="3137800"/>
                <a:ext cx="235824" cy="426011"/>
              </a:xfrm>
              <a:prstGeom prst="upArrow">
                <a:avLst>
                  <a:gd name="adj1" fmla="val 50000"/>
                  <a:gd name="adj2" fmla="val 60753"/>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88" name="Block Arc 187"/>
              <p:cNvSpPr/>
              <p:nvPr/>
            </p:nvSpPr>
            <p:spPr bwMode="auto">
              <a:xfrm rot="12428687">
                <a:off x="9694651" y="3119670"/>
                <a:ext cx="395538" cy="380603"/>
              </a:xfrm>
              <a:prstGeom prst="blockArc">
                <a:avLst>
                  <a:gd name="adj1" fmla="val 14966525"/>
                  <a:gd name="adj2" fmla="val 19676779"/>
                  <a:gd name="adj3" fmla="val 19889"/>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ＭＳ Ｐゴシック" pitchFamily="34" charset="-128"/>
                </a:endParaRPr>
              </a:p>
            </p:txBody>
          </p:sp>
        </p:grpSp>
      </p:grpSp>
      <p:grpSp>
        <p:nvGrpSpPr>
          <p:cNvPr id="189" name="Group 356"/>
          <p:cNvGrpSpPr/>
          <p:nvPr/>
        </p:nvGrpSpPr>
        <p:grpSpPr>
          <a:xfrm>
            <a:off x="3266230" y="4109944"/>
            <a:ext cx="577262" cy="576075"/>
            <a:chOff x="3266230" y="3448050"/>
            <a:chExt cx="577262" cy="576075"/>
          </a:xfrm>
        </p:grpSpPr>
        <p:sp>
          <p:nvSpPr>
            <p:cNvPr id="190" name="Oval 189"/>
            <p:cNvSpPr>
              <a:spLocks noChangeAspect="1"/>
            </p:cNvSpPr>
            <p:nvPr/>
          </p:nvSpPr>
          <p:spPr>
            <a:xfrm>
              <a:off x="3266230" y="3448050"/>
              <a:ext cx="577262" cy="576075"/>
            </a:xfrm>
            <a:prstGeom prst="ellipse">
              <a:avLst/>
            </a:prstGeom>
            <a:solidFill>
              <a:srgbClr val="FFFFFF"/>
            </a:solidFill>
            <a:ln w="5715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pic>
          <p:nvPicPr>
            <p:cNvPr id="192" name="Picture 191"/>
            <p:cNvPicPr>
              <a:picLocks noChangeAspect="1"/>
            </p:cNvPicPr>
            <p:nvPr/>
          </p:nvPicPr>
          <p:blipFill>
            <a:blip r:embed="rId8" cstate="screen">
              <a:duotone>
                <a:prstClr val="black"/>
                <a:schemeClr val="accent1">
                  <a:tint val="45000"/>
                  <a:satMod val="400000"/>
                </a:schemeClr>
              </a:duotone>
              <a:lum contrast="-50000"/>
              <a:extLst>
                <a:ext uri="{BEBA8EAE-BF5A-486C-A8C5-ECC9F3942E4B}">
                  <a14:imgProps xmlns:a14="http://schemas.microsoft.com/office/drawing/2010/main">
                    <a14:imgLayer r:embed="rId9">
                      <a14:imgEffect>
                        <a14:brightnessContrast bright="22000" contrast="-72000"/>
                      </a14:imgEffect>
                    </a14:imgLayer>
                  </a14:imgProps>
                </a:ext>
                <a:ext uri="{28A0092B-C50C-407E-A947-70E740481C1C}">
                  <a14:useLocalDpi xmlns:a14="http://schemas.microsoft.com/office/drawing/2010/main"/>
                </a:ext>
              </a:extLst>
            </a:blip>
            <a:stretch>
              <a:fillRect/>
            </a:stretch>
          </p:blipFill>
          <p:spPr>
            <a:xfrm>
              <a:off x="3325791" y="3526842"/>
              <a:ext cx="458141" cy="418490"/>
            </a:xfrm>
            <a:prstGeom prst="rect">
              <a:avLst/>
            </a:prstGeom>
            <a:effectLst/>
          </p:spPr>
        </p:pic>
      </p:grpSp>
      <p:pic>
        <p:nvPicPr>
          <p:cNvPr id="193" name="Picture 192"/>
          <p:cNvPicPr>
            <a:picLocks noChangeAspect="1"/>
          </p:cNvPicPr>
          <p:nvPr/>
        </p:nvPicPr>
        <p:blipFill>
          <a:blip r:embed="rId10" cstate="print">
            <a:duotone>
              <a:prstClr val="black"/>
              <a:schemeClr val="accent1">
                <a:tint val="45000"/>
                <a:satMod val="400000"/>
              </a:schemeClr>
            </a:duotone>
            <a:lum bright="-10000" contrast="-5000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56579" y="5139266"/>
            <a:ext cx="365730" cy="444971"/>
          </a:xfrm>
          <a:prstGeom prst="rect">
            <a:avLst/>
          </a:prstGeom>
        </p:spPr>
      </p:pic>
      <p:sp>
        <p:nvSpPr>
          <p:cNvPr id="197" name="Rectangle 196"/>
          <p:cNvSpPr/>
          <p:nvPr/>
        </p:nvSpPr>
        <p:spPr>
          <a:xfrm flipH="1">
            <a:off x="3995924" y="3287198"/>
            <a:ext cx="1382581"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err="1" smtClean="0">
                <a:solidFill>
                  <a:schemeClr val="accent6">
                    <a:lumMod val="50000"/>
                  </a:schemeClr>
                </a:solidFill>
                <a:latin typeface="Arial"/>
                <a:ea typeface="+mn-ea"/>
              </a:rPr>
              <a:t>Онбординг</a:t>
            </a:r>
            <a:endParaRPr lang="en-US" sz="1600" b="1" kern="0" dirty="0" smtClean="0">
              <a:solidFill>
                <a:schemeClr val="accent6">
                  <a:lumMod val="50000"/>
                </a:schemeClr>
              </a:solidFill>
              <a:latin typeface="Arial"/>
              <a:ea typeface="+mn-ea"/>
            </a:endParaRPr>
          </a:p>
        </p:txBody>
      </p:sp>
      <p:grpSp>
        <p:nvGrpSpPr>
          <p:cNvPr id="2" name="Group 1"/>
          <p:cNvGrpSpPr/>
          <p:nvPr/>
        </p:nvGrpSpPr>
        <p:grpSpPr>
          <a:xfrm>
            <a:off x="6176075" y="4091127"/>
            <a:ext cx="640080" cy="617855"/>
            <a:chOff x="6144810" y="4015123"/>
            <a:chExt cx="640080" cy="617855"/>
          </a:xfrm>
        </p:grpSpPr>
        <p:sp>
          <p:nvSpPr>
            <p:cNvPr id="130" name="Oval 129"/>
            <p:cNvSpPr>
              <a:spLocks noChangeAspect="1"/>
            </p:cNvSpPr>
            <p:nvPr/>
          </p:nvSpPr>
          <p:spPr>
            <a:xfrm>
              <a:off x="6176219" y="4036013"/>
              <a:ext cx="577262" cy="576075"/>
            </a:xfrm>
            <a:prstGeom prst="ellipse">
              <a:avLst/>
            </a:prstGeom>
            <a:solidFill>
              <a:srgbClr val="FFFFFF"/>
            </a:solidFill>
            <a:ln w="57150"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endParaRPr>
            </a:p>
          </p:txBody>
        </p:sp>
        <p:pic>
          <p:nvPicPr>
            <p:cNvPr id="1027" name="Picture 3" descr="C:\Users\trent\Desktop\healthceck_icon_m.png"/>
            <p:cNvPicPr>
              <a:picLocks noChangeAspect="1" noChangeArrowheads="1"/>
            </p:cNvPicPr>
            <p:nvPr/>
          </p:nvPicPr>
          <p:blipFill>
            <a:blip r:embed="rId12"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6144810" y="4015123"/>
              <a:ext cx="640080" cy="617855"/>
            </a:xfrm>
            <a:prstGeom prst="ellipse">
              <a:avLst/>
            </a:prstGeom>
            <a:noFill/>
            <a:extLst>
              <a:ext uri="{909E8E84-426E-40dd-AFC4-6F175D3DCCD1}">
                <a14:hiddenFill xmlns:a14="http://schemas.microsoft.com/office/drawing/2010/main" xmlns="">
                  <a:solidFill>
                    <a:srgbClr val="FFFFFF"/>
                  </a:solidFill>
                </a14:hiddenFill>
              </a:ext>
            </a:extLst>
          </p:spPr>
        </p:pic>
      </p:grpSp>
      <p:sp>
        <p:nvSpPr>
          <p:cNvPr id="204" name="Rectangle 203"/>
          <p:cNvSpPr/>
          <p:nvPr/>
        </p:nvSpPr>
        <p:spPr>
          <a:xfrm flipH="1">
            <a:off x="3995924" y="4247324"/>
            <a:ext cx="1459391"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ru-RU" sz="1600" b="1" kern="0" dirty="0" smtClean="0">
                <a:solidFill>
                  <a:schemeClr val="accent6">
                    <a:lumMod val="50000"/>
                  </a:schemeClr>
                </a:solidFill>
                <a:latin typeface="Arial"/>
                <a:ea typeface="+mn-ea"/>
              </a:rPr>
              <a:t>Управление гостями</a:t>
            </a:r>
            <a:endParaRPr lang="en-US" sz="1600" b="1" kern="0" dirty="0" smtClean="0">
              <a:solidFill>
                <a:schemeClr val="accent6">
                  <a:lumMod val="50000"/>
                </a:schemeClr>
              </a:solidFill>
              <a:latin typeface="Arial"/>
              <a:ea typeface="+mn-ea"/>
            </a:endParaRPr>
          </a:p>
        </p:txBody>
      </p:sp>
      <p:sp>
        <p:nvSpPr>
          <p:cNvPr id="205" name="Rectangle 204"/>
          <p:cNvSpPr/>
          <p:nvPr/>
        </p:nvSpPr>
        <p:spPr>
          <a:xfrm flipH="1">
            <a:off x="3995924" y="5207449"/>
            <a:ext cx="1382581" cy="301621"/>
          </a:xfrm>
          <a:prstGeom prst="rect">
            <a:avLst/>
          </a:prstGeom>
        </p:spPr>
        <p:txBody>
          <a:bodyPr wrap="square" lIns="0" tIns="0" rIns="0" bIns="0" anchor="ctr" anchorCtr="0">
            <a:noAutofit/>
          </a:bodyPr>
          <a:lstStyle/>
          <a:p>
            <a:pPr defTabSz="457200" fontAlgn="auto">
              <a:lnSpc>
                <a:spcPct val="85000"/>
              </a:lnSpc>
              <a:spcBef>
                <a:spcPts val="300"/>
              </a:spcBef>
              <a:spcAft>
                <a:spcPts val="0"/>
              </a:spcAft>
              <a:defRPr/>
            </a:pPr>
            <a:r>
              <a:rPr lang="en-US" sz="1600" b="1" kern="0" dirty="0" smtClean="0">
                <a:solidFill>
                  <a:schemeClr val="accent6">
                    <a:lumMod val="50000"/>
                  </a:schemeClr>
                </a:solidFill>
                <a:latin typeface="Arial"/>
                <a:ea typeface="+mn-ea"/>
              </a:rPr>
              <a:t>MDM</a:t>
            </a:r>
            <a:br>
              <a:rPr lang="en-US" sz="1600" b="1" kern="0" dirty="0" smtClean="0">
                <a:solidFill>
                  <a:schemeClr val="accent6">
                    <a:lumMod val="50000"/>
                  </a:schemeClr>
                </a:solidFill>
                <a:latin typeface="Arial"/>
                <a:ea typeface="+mn-ea"/>
              </a:rPr>
            </a:br>
            <a:r>
              <a:rPr lang="ru-RU" sz="1600" b="1" kern="0" dirty="0" smtClean="0">
                <a:solidFill>
                  <a:schemeClr val="accent6">
                    <a:lumMod val="50000"/>
                  </a:schemeClr>
                </a:solidFill>
                <a:latin typeface="Arial"/>
                <a:ea typeface="+mn-ea"/>
              </a:rPr>
              <a:t>интеграция</a:t>
            </a:r>
            <a:endParaRPr lang="en-US" sz="1600" b="1" kern="0" dirty="0" smtClean="0">
              <a:solidFill>
                <a:schemeClr val="accent6">
                  <a:lumMod val="50000"/>
                </a:schemeClr>
              </a:solidFill>
              <a:latin typeface="Arial"/>
              <a:ea typeface="+mn-ea"/>
            </a:endParaRPr>
          </a:p>
        </p:txBody>
      </p:sp>
      <p:pic>
        <p:nvPicPr>
          <p:cNvPr id="91" name="Picture 90" descr="Person-Icon.png"/>
          <p:cNvPicPr>
            <a:picLocks noChangeAspect="1"/>
          </p:cNvPicPr>
          <p:nvPr/>
        </p:nvPicPr>
        <p:blipFill>
          <a:blip r:embed="rId1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78792" y="3122216"/>
            <a:ext cx="634646" cy="629321"/>
          </a:xfrm>
          <a:prstGeom prst="rect">
            <a:avLst/>
          </a:prstGeom>
        </p:spPr>
      </p:pic>
      <p:sp>
        <p:nvSpPr>
          <p:cNvPr id="3" name="TextBox 2"/>
          <p:cNvSpPr txBox="1"/>
          <p:nvPr/>
        </p:nvSpPr>
        <p:spPr>
          <a:xfrm>
            <a:off x="1160746" y="1431940"/>
            <a:ext cx="6160533" cy="369332"/>
          </a:xfrm>
          <a:prstGeom prst="rect">
            <a:avLst/>
          </a:prstGeom>
          <a:noFill/>
        </p:spPr>
        <p:txBody>
          <a:bodyPr wrap="none" rtlCol="0">
            <a:spAutoFit/>
          </a:bodyPr>
          <a:lstStyle/>
          <a:p>
            <a:r>
              <a:rPr lang="ru-RU" b="1" dirty="0" smtClean="0"/>
              <a:t>Лидер индустрии безопасности и контроля доступа</a:t>
            </a:r>
            <a:endParaRPr lang="en-US" b="1" dirty="0"/>
          </a:p>
        </p:txBody>
      </p:sp>
      <p:sp>
        <p:nvSpPr>
          <p:cNvPr id="4" name="Oval 3"/>
          <p:cNvSpPr/>
          <p:nvPr/>
        </p:nvSpPr>
        <p:spPr bwMode="auto">
          <a:xfrm>
            <a:off x="6232041" y="5088235"/>
            <a:ext cx="548640" cy="5486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86" name="Picture 85" descr="Map-Icon.png"/>
          <p:cNvPicPr>
            <a:picLocks noChangeAspect="1"/>
          </p:cNvPicPr>
          <p:nvPr/>
        </p:nvPicPr>
        <p:blipFill>
          <a:blip r:embed="rId1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87514" y="5050461"/>
            <a:ext cx="633764" cy="628448"/>
          </a:xfrm>
          <a:prstGeom prst="rect">
            <a:avLst/>
          </a:prstGeom>
        </p:spPr>
      </p:pic>
    </p:spTree>
    <p:extLst>
      <p:ext uri="{BB962C8B-B14F-4D97-AF65-F5344CB8AC3E}">
        <p14:creationId xmlns:p14="http://schemas.microsoft.com/office/powerpoint/2010/main" val="265112326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pPr eaLnBrk="1" hangingPunct="1">
              <a:defRPr/>
            </a:pPr>
            <a:r>
              <a:rPr lang="en-US" dirty="0" smtClean="0">
                <a:ea typeface="Neutra Display-Bold Alt" charset="0"/>
              </a:rPr>
              <a:t>Meridian</a:t>
            </a:r>
            <a:endParaRPr lang="en-US" dirty="0" smtClean="0"/>
          </a:p>
        </p:txBody>
      </p:sp>
      <p:grpSp>
        <p:nvGrpSpPr>
          <p:cNvPr id="2" name="Group 1"/>
          <p:cNvGrpSpPr>
            <a:grpSpLocks noChangeAspect="1"/>
          </p:cNvGrpSpPr>
          <p:nvPr/>
        </p:nvGrpSpPr>
        <p:grpSpPr>
          <a:xfrm>
            <a:off x="412658" y="1199343"/>
            <a:ext cx="5273410" cy="3045609"/>
            <a:chOff x="101600" y="937146"/>
            <a:chExt cx="9042400" cy="5222354"/>
          </a:xfrm>
        </p:grpSpPr>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600" y="937146"/>
              <a:ext cx="9042400" cy="5215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2900" y="1502217"/>
              <a:ext cx="8585200" cy="4657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grpSp>
        <p:nvGrpSpPr>
          <p:cNvPr id="6" name="Group 5"/>
          <p:cNvGrpSpPr>
            <a:grpSpLocks noChangeAspect="1"/>
          </p:cNvGrpSpPr>
          <p:nvPr/>
        </p:nvGrpSpPr>
        <p:grpSpPr>
          <a:xfrm>
            <a:off x="3855524" y="3234808"/>
            <a:ext cx="4957925" cy="2988033"/>
            <a:chOff x="101600" y="937146"/>
            <a:chExt cx="9042400" cy="5449657"/>
          </a:xfrm>
        </p:grpSpPr>
        <p:pic>
          <p:nvPicPr>
            <p:cNvPr id="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600" y="937146"/>
              <a:ext cx="9042400" cy="5215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1" descr="Screen Shot 2013-03-19 at 12.46.15 PM.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4554" y="1485900"/>
              <a:ext cx="8583545" cy="4528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editing a point of interest.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42814" y="1780634"/>
              <a:ext cx="2854301" cy="4606169"/>
            </a:xfrm>
            <a:prstGeom prst="rect">
              <a:avLst/>
            </a:prstGeom>
          </p:spPr>
        </p:pic>
      </p:grpSp>
      <p:sp>
        <p:nvSpPr>
          <p:cNvPr id="12" name="Rectangle 8"/>
          <p:cNvSpPr txBox="1">
            <a:spLocks noChangeArrowheads="1"/>
          </p:cNvSpPr>
          <p:nvPr/>
        </p:nvSpPr>
        <p:spPr bwMode="auto">
          <a:xfrm>
            <a:off x="5686068" y="1494559"/>
            <a:ext cx="3329224" cy="1819265"/>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a:buFont typeface="Arial"/>
              <a:buChar char="•"/>
            </a:pPr>
            <a:r>
              <a:rPr lang="ru-RU" sz="2000" b="0" dirty="0" smtClean="0"/>
              <a:t>Облачная платформа для управления контентом</a:t>
            </a:r>
            <a:endParaRPr lang="en-US" sz="2000" b="0" dirty="0" smtClean="0"/>
          </a:p>
        </p:txBody>
      </p:sp>
      <p:sp>
        <p:nvSpPr>
          <p:cNvPr id="13" name="Rectangle 8"/>
          <p:cNvSpPr txBox="1">
            <a:spLocks noChangeArrowheads="1"/>
          </p:cNvSpPr>
          <p:nvPr/>
        </p:nvSpPr>
        <p:spPr bwMode="auto">
          <a:xfrm>
            <a:off x="499533" y="4357131"/>
            <a:ext cx="3329224" cy="1819265"/>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a:buFont typeface="Arial"/>
              <a:buChar char="•"/>
            </a:pPr>
            <a:r>
              <a:rPr lang="ru-RU" sz="2000" b="0" dirty="0" smtClean="0"/>
              <a:t>Интегрированный инструментарий для вовлечения посетителей на основе местоположения</a:t>
            </a:r>
            <a:endParaRPr lang="en-US" sz="2000" b="0" dirty="0" smtClean="0"/>
          </a:p>
        </p:txBody>
      </p:sp>
    </p:spTree>
    <p:extLst>
      <p:ext uri="{BB962C8B-B14F-4D97-AF65-F5344CB8AC3E}">
        <p14:creationId xmlns:p14="http://schemas.microsoft.com/office/powerpoint/2010/main" val="255706872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Meridian </a:t>
            </a:r>
            <a:r>
              <a:rPr lang="en-US" dirty="0" smtClean="0"/>
              <a:t>SDK</a:t>
            </a:r>
            <a:endParaRPr lang="en-US" dirty="0"/>
          </a:p>
        </p:txBody>
      </p:sp>
      <p:pic>
        <p:nvPicPr>
          <p:cNvPr id="10" name="Picture 9" descr="Map.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26743"/>
            <a:ext cx="3258380" cy="5270785"/>
          </a:xfrm>
          <a:prstGeom prst="rect">
            <a:avLst/>
          </a:prstGeom>
        </p:spPr>
      </p:pic>
      <p:sp>
        <p:nvSpPr>
          <p:cNvPr id="11" name="Right Arrow 10"/>
          <p:cNvSpPr/>
          <p:nvPr/>
        </p:nvSpPr>
        <p:spPr>
          <a:xfrm rot="7476552" flipH="1">
            <a:off x="1359008" y="4103587"/>
            <a:ext cx="2404267" cy="393890"/>
          </a:xfrm>
          <a:prstGeom prst="rightArrow">
            <a:avLst>
              <a:gd name="adj1" fmla="val 55218"/>
              <a:gd name="adj2" fmla="val 63553"/>
            </a:avLst>
          </a:prstGeom>
          <a:gradFill flip="none" rotWithShape="1">
            <a:gsLst>
              <a:gs pos="14000">
                <a:schemeClr val="accent1">
                  <a:alpha val="78000"/>
                </a:schemeClr>
              </a:gs>
              <a:gs pos="100000">
                <a:schemeClr val="accent1">
                  <a:lumMod val="20000"/>
                  <a:lumOff val="80000"/>
                  <a:alpha val="78000"/>
                </a:schemeClr>
              </a:gs>
            </a:gsLst>
            <a:lin ang="10800000" scaled="1"/>
            <a:tileRect/>
          </a:gradFill>
          <a:ln w="9525" cap="flat" cmpd="sng" algn="ctr">
            <a:noFill/>
            <a:prstDash val="solid"/>
            <a:round/>
            <a:headEnd type="none" w="med" len="med"/>
            <a:tailEnd type="none" w="med" len="med"/>
          </a:ln>
          <a:effectLst/>
        </p:spPr>
        <p:txBody>
          <a:bodyPr vert="horz" wrap="square" lIns="121912" tIns="60956" rIns="121912" bIns="60956" numCol="1" rtlCol="0" anchor="t" anchorCtr="0" compatLnSpc="1">
            <a:prstTxWarp prst="textNoShape">
              <a:avLst/>
            </a:prstTxWarp>
          </a:bodyPr>
          <a:lstStyle/>
          <a:p>
            <a:pPr defTabSz="1219110" eaLnBrk="0" hangingPunct="0">
              <a:lnSpc>
                <a:spcPct val="95000"/>
              </a:lnSpc>
              <a:defRPr/>
            </a:pPr>
            <a:endParaRPr lang="en-US" kern="0">
              <a:solidFill>
                <a:srgbClr val="000000"/>
              </a:solidFill>
              <a:latin typeface="Arial Narrow" pitchFamily="34" charset="0"/>
              <a:ea typeface="ＭＳ Ｐゴシック" pitchFamily="34" charset="-128"/>
            </a:endParaRPr>
          </a:p>
        </p:txBody>
      </p:sp>
      <p:grpSp>
        <p:nvGrpSpPr>
          <p:cNvPr id="4" name="Группа 3"/>
          <p:cNvGrpSpPr/>
          <p:nvPr/>
        </p:nvGrpSpPr>
        <p:grpSpPr>
          <a:xfrm>
            <a:off x="3329683" y="1658447"/>
            <a:ext cx="5225966" cy="4173246"/>
            <a:chOff x="3448802" y="1313154"/>
            <a:chExt cx="4317439" cy="2910795"/>
          </a:xfrm>
        </p:grpSpPr>
        <p:sp>
          <p:nvSpPr>
            <p:cNvPr id="31" name="TextBox 30"/>
            <p:cNvSpPr txBox="1"/>
            <p:nvPr/>
          </p:nvSpPr>
          <p:spPr>
            <a:xfrm>
              <a:off x="4832197" y="1876349"/>
              <a:ext cx="2934044" cy="1569658"/>
            </a:xfrm>
            <a:prstGeom prst="rect">
              <a:avLst/>
            </a:prstGeom>
            <a:noFill/>
            <a:ln w="12700">
              <a:noFill/>
            </a:ln>
          </p:spPr>
          <p:txBody>
            <a:bodyPr wrap="square" lIns="68577" tIns="34289" rIns="68577" bIns="34289" rtlCol="0">
              <a:spAutoFit/>
            </a:bodyPr>
            <a:lstStyle/>
            <a:p>
              <a:pPr marL="257175" indent="-257175">
                <a:lnSpc>
                  <a:spcPct val="130000"/>
                </a:lnSpc>
                <a:buClr>
                  <a:srgbClr val="FF8300"/>
                </a:buClr>
                <a:buFont typeface="Arial"/>
                <a:buChar char="•"/>
              </a:pPr>
              <a:r>
                <a:rPr lang="en-US" sz="1500" dirty="0">
                  <a:solidFill>
                    <a:srgbClr val="000000"/>
                  </a:solidFill>
                </a:rPr>
                <a:t>Levi’s </a:t>
              </a:r>
              <a:r>
                <a:rPr lang="ru-RU" sz="1500" dirty="0">
                  <a:solidFill>
                    <a:srgbClr val="000000"/>
                  </a:solidFill>
                </a:rPr>
                <a:t>Стадион работает с </a:t>
              </a:r>
              <a:r>
                <a:rPr lang="en-US" sz="1500" dirty="0">
                  <a:solidFill>
                    <a:srgbClr val="000000"/>
                  </a:solidFill>
                </a:rPr>
                <a:t>Meridian SDK</a:t>
              </a:r>
            </a:p>
            <a:p>
              <a:pPr marL="257175" indent="-257175">
                <a:lnSpc>
                  <a:spcPct val="130000"/>
                </a:lnSpc>
                <a:buClr>
                  <a:srgbClr val="FF8300"/>
                </a:buClr>
                <a:buFont typeface="Arial"/>
                <a:buChar char="•"/>
              </a:pPr>
              <a:r>
                <a:rPr lang="en-US" sz="1500" dirty="0">
                  <a:solidFill>
                    <a:srgbClr val="000000"/>
                  </a:solidFill>
                </a:rPr>
                <a:t>1,000+ Aruba Beacons</a:t>
              </a:r>
            </a:p>
            <a:p>
              <a:pPr marL="257175" indent="-257175">
                <a:lnSpc>
                  <a:spcPct val="130000"/>
                </a:lnSpc>
                <a:buClr>
                  <a:srgbClr val="FF8300"/>
                </a:buClr>
                <a:buFont typeface="Arial"/>
                <a:buChar char="•"/>
              </a:pPr>
              <a:r>
                <a:rPr lang="en-US" sz="1500" dirty="0">
                  <a:solidFill>
                    <a:srgbClr val="000000"/>
                  </a:solidFill>
                </a:rPr>
                <a:t>2,100</a:t>
              </a:r>
              <a:r>
                <a:rPr lang="ru-RU" sz="1500" dirty="0">
                  <a:solidFill>
                    <a:srgbClr val="000000"/>
                  </a:solidFill>
                </a:rPr>
                <a:t>+</a:t>
              </a:r>
              <a:r>
                <a:rPr lang="en-US" sz="1500" dirty="0">
                  <a:solidFill>
                    <a:srgbClr val="000000"/>
                  </a:solidFill>
                </a:rPr>
                <a:t> </a:t>
              </a:r>
              <a:r>
                <a:rPr lang="ru-RU" sz="1500" dirty="0">
                  <a:solidFill>
                    <a:srgbClr val="000000"/>
                  </a:solidFill>
                </a:rPr>
                <a:t>Заказов еды через приложение на первой игре</a:t>
              </a:r>
              <a:endParaRPr lang="en-US" sz="1500" b="1" dirty="0">
                <a:solidFill>
                  <a:srgbClr val="000000"/>
                </a:solidFill>
              </a:endParaRPr>
            </a:p>
          </p:txBody>
        </p:sp>
        <p:grpSp>
          <p:nvGrpSpPr>
            <p:cNvPr id="33" name="Group 12"/>
            <p:cNvGrpSpPr/>
            <p:nvPr/>
          </p:nvGrpSpPr>
          <p:grpSpPr>
            <a:xfrm>
              <a:off x="3603813" y="2331523"/>
              <a:ext cx="955874" cy="912540"/>
              <a:chOff x="3180289" y="1322933"/>
              <a:chExt cx="1274498" cy="1216720"/>
            </a:xfrm>
          </p:grpSpPr>
          <p:sp>
            <p:nvSpPr>
              <p:cNvPr id="34" name="TextBox 33"/>
              <p:cNvSpPr txBox="1"/>
              <p:nvPr/>
            </p:nvSpPr>
            <p:spPr>
              <a:xfrm>
                <a:off x="3180289" y="2201101"/>
                <a:ext cx="1274498" cy="338552"/>
              </a:xfrm>
              <a:prstGeom prst="rect">
                <a:avLst/>
              </a:prstGeom>
              <a:noFill/>
              <a:ln w="12700">
                <a:noFill/>
              </a:ln>
            </p:spPr>
            <p:txBody>
              <a:bodyPr wrap="square" lIns="68577" tIns="34289" rIns="68577" bIns="34289" rtlCol="0">
                <a:spAutoFit/>
              </a:bodyPr>
              <a:lstStyle/>
              <a:p>
                <a:pPr algn="ctr">
                  <a:buClr>
                    <a:schemeClr val="bg1"/>
                  </a:buClr>
                </a:pPr>
                <a:r>
                  <a:rPr lang="en-US" sz="1200" dirty="0" err="1">
                    <a:solidFill>
                      <a:srgbClr val="000000"/>
                    </a:solidFill>
                  </a:rPr>
                  <a:t>BluDot</a:t>
                </a:r>
                <a:r>
                  <a:rPr lang="en-US" sz="1200" dirty="0">
                    <a:solidFill>
                      <a:srgbClr val="000000"/>
                    </a:solidFill>
                  </a:rPr>
                  <a:t> SDK</a:t>
                </a:r>
                <a:endParaRPr lang="en-US" sz="788" dirty="0">
                  <a:solidFill>
                    <a:srgbClr val="000000"/>
                  </a:solidFill>
                </a:endParaRPr>
              </a:p>
            </p:txBody>
          </p:sp>
          <p:sp>
            <p:nvSpPr>
              <p:cNvPr id="35" name="Rounded Rectangle 14"/>
              <p:cNvSpPr/>
              <p:nvPr/>
            </p:nvSpPr>
            <p:spPr>
              <a:xfrm>
                <a:off x="3269322" y="1322933"/>
                <a:ext cx="1119737" cy="879084"/>
              </a:xfrm>
              <a:prstGeom prst="roundRect">
                <a:avLst>
                  <a:gd name="adj" fmla="val 6924"/>
                </a:avLst>
              </a:prstGeom>
              <a:gradFill flip="none" rotWithShape="1">
                <a:gsLst>
                  <a:gs pos="0">
                    <a:schemeClr val="bg1">
                      <a:lumMod val="75000"/>
                    </a:schemeClr>
                  </a:gs>
                  <a:gs pos="20000">
                    <a:schemeClr val="bg1"/>
                  </a:gs>
                  <a:gs pos="70000">
                    <a:schemeClr val="bg1"/>
                  </a:gs>
                  <a:gs pos="100000">
                    <a:schemeClr val="bg1">
                      <a:lumMod val="95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ctr">
                  <a:buFont typeface="Arial"/>
                  <a:buChar char="•"/>
                </a:pPr>
                <a:endParaRPr lang="en-US">
                  <a:solidFill>
                    <a:srgbClr val="000000"/>
                  </a:solidFill>
                  <a:latin typeface="Arial" pitchFamily="34" charset="0"/>
                  <a:cs typeface="Arial" pitchFamily="34" charset="0"/>
                </a:endParaRPr>
              </a:p>
            </p:txBody>
          </p:sp>
          <p:pic>
            <p:nvPicPr>
              <p:cNvPr id="36" name="Picture 15"/>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a:xfrm>
                <a:off x="3298773" y="1322933"/>
                <a:ext cx="1035161" cy="903823"/>
              </a:xfrm>
              <a:prstGeom prst="rect">
                <a:avLst/>
              </a:prstGeom>
            </p:spPr>
          </p:pic>
        </p:grpSp>
        <p:grpSp>
          <p:nvGrpSpPr>
            <p:cNvPr id="37" name="Group 16"/>
            <p:cNvGrpSpPr/>
            <p:nvPr/>
          </p:nvGrpSpPr>
          <p:grpSpPr>
            <a:xfrm>
              <a:off x="3448802" y="1313154"/>
              <a:ext cx="1263100" cy="951024"/>
              <a:chOff x="3212760" y="4784525"/>
              <a:chExt cx="1684133" cy="1268032"/>
            </a:xfrm>
          </p:grpSpPr>
          <p:grpSp>
            <p:nvGrpSpPr>
              <p:cNvPr id="38" name="Group 17"/>
              <p:cNvGrpSpPr/>
              <p:nvPr/>
            </p:nvGrpSpPr>
            <p:grpSpPr>
              <a:xfrm>
                <a:off x="3212760" y="4835837"/>
                <a:ext cx="1684133" cy="1216720"/>
                <a:chOff x="2994214" y="1322933"/>
                <a:chExt cx="1684133" cy="1216720"/>
              </a:xfrm>
            </p:grpSpPr>
            <p:sp>
              <p:nvSpPr>
                <p:cNvPr id="40" name="TextBox 39"/>
                <p:cNvSpPr txBox="1"/>
                <p:nvPr/>
              </p:nvSpPr>
              <p:spPr>
                <a:xfrm>
                  <a:off x="2994214" y="2201101"/>
                  <a:ext cx="1684133" cy="338552"/>
                </a:xfrm>
                <a:prstGeom prst="rect">
                  <a:avLst/>
                </a:prstGeom>
                <a:noFill/>
                <a:ln w="12700">
                  <a:noFill/>
                </a:ln>
              </p:spPr>
              <p:txBody>
                <a:bodyPr wrap="square" lIns="68577" tIns="34289" rIns="68577" bIns="34289" rtlCol="0">
                  <a:spAutoFit/>
                </a:bodyPr>
                <a:lstStyle/>
                <a:p>
                  <a:pPr algn="ctr">
                    <a:buClr>
                      <a:schemeClr val="bg1"/>
                    </a:buClr>
                  </a:pPr>
                  <a:r>
                    <a:rPr lang="en-US" sz="1200" dirty="0">
                      <a:solidFill>
                        <a:srgbClr val="000000"/>
                      </a:solidFill>
                    </a:rPr>
                    <a:t>Beacon SDK</a:t>
                  </a:r>
                  <a:endParaRPr lang="en-US" sz="788" dirty="0">
                    <a:solidFill>
                      <a:srgbClr val="000000"/>
                    </a:solidFill>
                  </a:endParaRPr>
                </a:p>
              </p:txBody>
            </p:sp>
            <p:sp>
              <p:nvSpPr>
                <p:cNvPr id="41" name="Rounded Rectangle 20"/>
                <p:cNvSpPr/>
                <p:nvPr/>
              </p:nvSpPr>
              <p:spPr>
                <a:xfrm>
                  <a:off x="3269322" y="1322933"/>
                  <a:ext cx="1119737" cy="879084"/>
                </a:xfrm>
                <a:prstGeom prst="roundRect">
                  <a:avLst>
                    <a:gd name="adj" fmla="val 6924"/>
                  </a:avLst>
                </a:prstGeom>
                <a:gradFill flip="none" rotWithShape="1">
                  <a:gsLst>
                    <a:gs pos="0">
                      <a:schemeClr val="bg1">
                        <a:lumMod val="75000"/>
                      </a:schemeClr>
                    </a:gs>
                    <a:gs pos="20000">
                      <a:schemeClr val="bg1"/>
                    </a:gs>
                    <a:gs pos="70000">
                      <a:schemeClr val="bg1"/>
                    </a:gs>
                    <a:gs pos="100000">
                      <a:schemeClr val="bg1">
                        <a:lumMod val="95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ctr">
                    <a:buFont typeface="Arial"/>
                    <a:buChar char="•"/>
                  </a:pPr>
                  <a:endParaRPr lang="en-US">
                    <a:solidFill>
                      <a:srgbClr val="000000"/>
                    </a:solidFill>
                    <a:latin typeface="Arial" pitchFamily="34" charset="0"/>
                    <a:cs typeface="Arial" pitchFamily="34" charset="0"/>
                  </a:endParaRPr>
                </a:p>
              </p:txBody>
            </p:sp>
          </p:grpSp>
          <p:pic>
            <p:nvPicPr>
              <p:cNvPr id="39" name="Picture 18"/>
              <p:cNvPicPr>
                <a:picLocks noChangeAspect="1"/>
              </p:cNvPicPr>
              <p:nvPr/>
            </p:nvPicPr>
            <p:blipFill rotWithShape="1">
              <a:blip r:embed="rId6" cstate="screen">
                <a:extLst>
                  <a:ext uri="{28A0092B-C50C-407E-A947-70E740481C1C}">
                    <a14:useLocalDpi xmlns:a14="http://schemas.microsoft.com/office/drawing/2010/main"/>
                  </a:ext>
                </a:extLst>
              </a:blip>
              <a:srcRect t="18516"/>
              <a:stretch/>
            </p:blipFill>
            <p:spPr>
              <a:xfrm>
                <a:off x="3373153" y="4784525"/>
                <a:ext cx="1337343" cy="1089714"/>
              </a:xfrm>
              <a:prstGeom prst="rect">
                <a:avLst/>
              </a:prstGeom>
            </p:spPr>
          </p:pic>
        </p:grpSp>
        <p:grpSp>
          <p:nvGrpSpPr>
            <p:cNvPr id="42" name="Group 21"/>
            <p:cNvGrpSpPr/>
            <p:nvPr/>
          </p:nvGrpSpPr>
          <p:grpSpPr>
            <a:xfrm>
              <a:off x="3603813" y="3311409"/>
              <a:ext cx="955874" cy="912540"/>
              <a:chOff x="3175275" y="4797719"/>
              <a:chExt cx="1274498" cy="1216720"/>
            </a:xfrm>
          </p:grpSpPr>
          <p:grpSp>
            <p:nvGrpSpPr>
              <p:cNvPr id="43" name="Group 22"/>
              <p:cNvGrpSpPr/>
              <p:nvPr/>
            </p:nvGrpSpPr>
            <p:grpSpPr>
              <a:xfrm>
                <a:off x="3175275" y="4797719"/>
                <a:ext cx="1274498" cy="1216720"/>
                <a:chOff x="3180289" y="1322933"/>
                <a:chExt cx="1274498" cy="1216720"/>
              </a:xfrm>
            </p:grpSpPr>
            <p:sp>
              <p:nvSpPr>
                <p:cNvPr id="45" name="TextBox 44"/>
                <p:cNvSpPr txBox="1"/>
                <p:nvPr/>
              </p:nvSpPr>
              <p:spPr>
                <a:xfrm>
                  <a:off x="3180289" y="2201101"/>
                  <a:ext cx="1274498" cy="338552"/>
                </a:xfrm>
                <a:prstGeom prst="rect">
                  <a:avLst/>
                </a:prstGeom>
                <a:noFill/>
                <a:ln w="12700">
                  <a:noFill/>
                </a:ln>
              </p:spPr>
              <p:txBody>
                <a:bodyPr wrap="square" lIns="68577" tIns="34289" rIns="68577" bIns="34289" rtlCol="0">
                  <a:spAutoFit/>
                </a:bodyPr>
                <a:lstStyle/>
                <a:p>
                  <a:pPr algn="ctr">
                    <a:buClr>
                      <a:schemeClr val="bg1"/>
                    </a:buClr>
                  </a:pPr>
                  <a:r>
                    <a:rPr lang="en-US" sz="1200" dirty="0" err="1">
                      <a:solidFill>
                        <a:srgbClr val="000000"/>
                      </a:solidFill>
                    </a:rPr>
                    <a:t>NavKit</a:t>
                  </a:r>
                  <a:r>
                    <a:rPr lang="en-US" sz="1200" dirty="0">
                      <a:solidFill>
                        <a:srgbClr val="000000"/>
                      </a:solidFill>
                    </a:rPr>
                    <a:t> SDK</a:t>
                  </a:r>
                  <a:endParaRPr lang="en-US" sz="788" dirty="0">
                    <a:solidFill>
                      <a:srgbClr val="000000"/>
                    </a:solidFill>
                  </a:endParaRPr>
                </a:p>
              </p:txBody>
            </p:sp>
            <p:sp>
              <p:nvSpPr>
                <p:cNvPr id="46" name="Rounded Rectangle 25"/>
                <p:cNvSpPr/>
                <p:nvPr/>
              </p:nvSpPr>
              <p:spPr>
                <a:xfrm>
                  <a:off x="3269322" y="1322933"/>
                  <a:ext cx="1119737" cy="879084"/>
                </a:xfrm>
                <a:prstGeom prst="roundRect">
                  <a:avLst>
                    <a:gd name="adj" fmla="val 6924"/>
                  </a:avLst>
                </a:prstGeom>
                <a:gradFill flip="none" rotWithShape="1">
                  <a:gsLst>
                    <a:gs pos="0">
                      <a:schemeClr val="bg1">
                        <a:lumMod val="75000"/>
                      </a:schemeClr>
                    </a:gs>
                    <a:gs pos="20000">
                      <a:schemeClr val="bg1"/>
                    </a:gs>
                    <a:gs pos="70000">
                      <a:schemeClr val="bg1"/>
                    </a:gs>
                    <a:gs pos="100000">
                      <a:schemeClr val="bg1">
                        <a:lumMod val="95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ctr">
                    <a:buFont typeface="Arial"/>
                    <a:buChar char="•"/>
                  </a:pPr>
                  <a:endParaRPr lang="en-US" b="1">
                    <a:solidFill>
                      <a:srgbClr val="000000"/>
                    </a:solidFill>
                    <a:latin typeface="Arial" pitchFamily="34" charset="0"/>
                    <a:cs typeface="Arial" pitchFamily="34" charset="0"/>
                  </a:endParaRPr>
                </a:p>
              </p:txBody>
            </p:sp>
          </p:grpSp>
          <p:pic>
            <p:nvPicPr>
              <p:cNvPr id="44" name="Picture 23"/>
              <p:cNvPicPr>
                <a:picLocks noChangeAspect="1"/>
              </p:cNvPicPr>
              <p:nvPr/>
            </p:nvPicPr>
            <p:blipFill rotWithShape="1">
              <a:blip r:embed="rId7" cstate="screen">
                <a:extLst>
                  <a:ext uri="{28A0092B-C50C-407E-A947-70E740481C1C}">
                    <a14:useLocalDpi xmlns:a14="http://schemas.microsoft.com/office/drawing/2010/main"/>
                  </a:ext>
                </a:extLst>
              </a:blip>
              <a:srcRect t="15880"/>
              <a:stretch/>
            </p:blipFill>
            <p:spPr>
              <a:xfrm>
                <a:off x="3251479" y="4797719"/>
                <a:ext cx="1117646" cy="940158"/>
              </a:xfrm>
              <a:prstGeom prst="rect">
                <a:avLst/>
              </a:prstGeom>
            </p:spPr>
          </p:pic>
        </p:grpSp>
      </p:grpSp>
    </p:spTree>
    <p:extLst>
      <p:ext uri="{BB962C8B-B14F-4D97-AF65-F5344CB8AC3E}">
        <p14:creationId xmlns:p14="http://schemas.microsoft.com/office/powerpoint/2010/main" val="4257039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pPr>
              <a:defRPr/>
            </a:pPr>
            <a:r>
              <a:rPr lang="ru-RU" dirty="0" smtClean="0"/>
              <a:t>Поиск Маршрута</a:t>
            </a:r>
            <a:endParaRPr lang="en-US" dirty="0" smtClean="0"/>
          </a:p>
        </p:txBody>
      </p:sp>
      <p:sp>
        <p:nvSpPr>
          <p:cNvPr id="4" name="TextBox 3"/>
          <p:cNvSpPr txBox="1"/>
          <p:nvPr/>
        </p:nvSpPr>
        <p:spPr>
          <a:xfrm>
            <a:off x="9588500" y="952500"/>
            <a:ext cx="184666" cy="461665"/>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295168" y="2132735"/>
            <a:ext cx="4604188" cy="409772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7148" y="1176597"/>
            <a:ext cx="1744532" cy="872266"/>
          </a:xfrm>
          <a:prstGeom prst="rect">
            <a:avLst/>
          </a:prstGeom>
        </p:spPr>
      </p:pic>
      <p:sp>
        <p:nvSpPr>
          <p:cNvPr id="19" name="TextBox 18"/>
          <p:cNvSpPr txBox="1"/>
          <p:nvPr/>
        </p:nvSpPr>
        <p:spPr>
          <a:xfrm>
            <a:off x="5187490" y="1525903"/>
            <a:ext cx="3630046" cy="4437112"/>
          </a:xfrm>
          <a:prstGeom prst="rect">
            <a:avLst/>
          </a:prstGeom>
          <a:noFill/>
        </p:spPr>
        <p:txBody>
          <a:bodyPr wrap="square" rtlCol="0" anchor="ctr">
            <a:spAutoFit/>
          </a:bodyPr>
          <a:lstStyle/>
          <a:p>
            <a:pPr marL="0" lvl="1" algn="ctr">
              <a:lnSpc>
                <a:spcPct val="130000"/>
              </a:lnSpc>
              <a:buClr>
                <a:srgbClr val="FF8300"/>
              </a:buClr>
            </a:pPr>
            <a:r>
              <a:rPr lang="ru-RU" sz="2400" dirty="0" smtClean="0">
                <a:solidFill>
                  <a:schemeClr val="accent1"/>
                </a:solidFill>
              </a:rPr>
              <a:t>Как это работает</a:t>
            </a:r>
            <a:r>
              <a:rPr lang="en-US" sz="2400" dirty="0" smtClean="0">
                <a:solidFill>
                  <a:schemeClr val="accent1"/>
                </a:solidFill>
              </a:rPr>
              <a:t>?</a:t>
            </a:r>
            <a:endParaRPr lang="en-US" sz="2400" dirty="0">
              <a:solidFill>
                <a:schemeClr val="accent1"/>
              </a:solidFill>
            </a:endParaRPr>
          </a:p>
          <a:p>
            <a:pPr marL="342900" lvl="1" indent="-342900">
              <a:lnSpc>
                <a:spcPct val="110000"/>
              </a:lnSpc>
              <a:spcBef>
                <a:spcPts val="1000"/>
              </a:spcBef>
              <a:buClr>
                <a:srgbClr val="FF9933"/>
              </a:buClr>
              <a:buFont typeface="+mj-lt"/>
              <a:buAutoNum type="arabicPeriod"/>
            </a:pPr>
            <a:r>
              <a:rPr lang="en-US" dirty="0" smtClean="0">
                <a:solidFill>
                  <a:srgbClr val="1C1C1C"/>
                </a:solidFill>
                <a:latin typeface="Arial" pitchFamily="34" charset="0"/>
                <a:ea typeface="Arial"/>
                <a:cs typeface="Arial" pitchFamily="34" charset="0"/>
              </a:rPr>
              <a:t>Meridian </a:t>
            </a:r>
            <a:r>
              <a:rPr lang="ru-RU" dirty="0" smtClean="0">
                <a:solidFill>
                  <a:srgbClr val="1C1C1C"/>
                </a:solidFill>
                <a:latin typeface="Arial" pitchFamily="34" charset="0"/>
                <a:ea typeface="Arial"/>
                <a:cs typeface="Arial" pitchFamily="34" charset="0"/>
              </a:rPr>
              <a:t>используется для создания </a:t>
            </a:r>
            <a:r>
              <a:rPr lang="en-US" dirty="0" smtClean="0">
                <a:solidFill>
                  <a:srgbClr val="1C1C1C"/>
                </a:solidFill>
                <a:latin typeface="Arial" pitchFamily="34" charset="0"/>
                <a:ea typeface="Arial"/>
                <a:cs typeface="Arial" pitchFamily="34" charset="0"/>
              </a:rPr>
              <a:t>POI.</a:t>
            </a:r>
            <a:endParaRPr lang="en-US" dirty="0">
              <a:solidFill>
                <a:srgbClr val="1C1C1C"/>
              </a:solidFill>
              <a:latin typeface="Arial" pitchFamily="34" charset="0"/>
              <a:ea typeface="Arial"/>
              <a:cs typeface="Arial" pitchFamily="34" charset="0"/>
            </a:endParaRPr>
          </a:p>
          <a:p>
            <a:pPr marL="342900" lvl="1" indent="-342900">
              <a:lnSpc>
                <a:spcPct val="110000"/>
              </a:lnSpc>
              <a:spcBef>
                <a:spcPts val="1000"/>
              </a:spcBef>
              <a:buClr>
                <a:srgbClr val="FF9933"/>
              </a:buClr>
              <a:buFont typeface="+mj-lt"/>
              <a:buAutoNum type="arabicPeriod"/>
            </a:pPr>
            <a:r>
              <a:rPr lang="en-US" dirty="0" smtClean="0">
                <a:solidFill>
                  <a:srgbClr val="1C1C1C"/>
                </a:solidFill>
                <a:latin typeface="Arial" pitchFamily="34" charset="0"/>
                <a:ea typeface="Arial"/>
                <a:cs typeface="Arial" pitchFamily="34" charset="0"/>
              </a:rPr>
              <a:t>Aruba Beacons </a:t>
            </a:r>
            <a:r>
              <a:rPr lang="ru-RU" dirty="0" smtClean="0">
                <a:solidFill>
                  <a:srgbClr val="1C1C1C"/>
                </a:solidFill>
                <a:latin typeface="Arial" pitchFamily="34" charset="0"/>
                <a:ea typeface="Arial"/>
                <a:cs typeface="Arial" pitchFamily="34" charset="0"/>
              </a:rPr>
              <a:t>помогают приложению </a:t>
            </a:r>
            <a:r>
              <a:rPr lang="en-US" dirty="0" smtClean="0">
                <a:solidFill>
                  <a:srgbClr val="1C1C1C"/>
                </a:solidFill>
                <a:latin typeface="Arial" pitchFamily="34" charset="0"/>
                <a:ea typeface="Arial"/>
                <a:cs typeface="Arial" pitchFamily="34" charset="0"/>
              </a:rPr>
              <a:t>Meridian</a:t>
            </a:r>
            <a:r>
              <a:rPr lang="ru-RU" dirty="0" smtClean="0">
                <a:solidFill>
                  <a:srgbClr val="1C1C1C"/>
                </a:solidFill>
                <a:latin typeface="Arial" pitchFamily="34" charset="0"/>
                <a:ea typeface="Arial"/>
                <a:cs typeface="Arial" pitchFamily="34" charset="0"/>
              </a:rPr>
              <a:t> определять местоположение</a:t>
            </a:r>
            <a:r>
              <a:rPr lang="en-US" dirty="0" smtClean="0">
                <a:solidFill>
                  <a:srgbClr val="1C1C1C"/>
                </a:solidFill>
                <a:latin typeface="Arial" pitchFamily="34" charset="0"/>
                <a:ea typeface="Arial"/>
                <a:cs typeface="Arial" pitchFamily="34" charset="0"/>
              </a:rPr>
              <a:t>.</a:t>
            </a:r>
            <a:endParaRPr lang="en-US" dirty="0" smtClean="0">
              <a:solidFill>
                <a:srgbClr val="1C1C1C"/>
              </a:solidFill>
              <a:latin typeface="Arial" pitchFamily="34" charset="0"/>
              <a:ea typeface="Arial"/>
              <a:cs typeface="Arial" pitchFamily="34" charset="0"/>
            </a:endParaRPr>
          </a:p>
          <a:p>
            <a:pPr marL="342900" lvl="1" indent="-342900">
              <a:lnSpc>
                <a:spcPct val="110000"/>
              </a:lnSpc>
              <a:spcBef>
                <a:spcPts val="1000"/>
              </a:spcBef>
              <a:buClr>
                <a:srgbClr val="FF9933"/>
              </a:buClr>
              <a:buFont typeface="+mj-lt"/>
              <a:buAutoNum type="arabicPeriod"/>
            </a:pPr>
            <a:r>
              <a:rPr lang="ru-RU" dirty="0" smtClean="0">
                <a:solidFill>
                  <a:srgbClr val="1C1C1C"/>
                </a:solidFill>
                <a:latin typeface="Arial" pitchFamily="34" charset="0"/>
                <a:ea typeface="Arial"/>
                <a:cs typeface="Arial" pitchFamily="34" charset="0"/>
              </a:rPr>
              <a:t>«Синяя точка» появляется на карте</a:t>
            </a:r>
            <a:r>
              <a:rPr lang="en-US" dirty="0" smtClean="0">
                <a:solidFill>
                  <a:srgbClr val="1C1C1C"/>
                </a:solidFill>
                <a:latin typeface="Arial" pitchFamily="34" charset="0"/>
                <a:ea typeface="Arial"/>
                <a:cs typeface="Arial" pitchFamily="34" charset="0"/>
              </a:rPr>
              <a:t>. </a:t>
            </a:r>
            <a:endParaRPr lang="en-US" dirty="0" smtClean="0">
              <a:solidFill>
                <a:srgbClr val="1C1C1C"/>
              </a:solidFill>
              <a:latin typeface="Arial" pitchFamily="34" charset="0"/>
              <a:ea typeface="Arial"/>
              <a:cs typeface="Arial" pitchFamily="34" charset="0"/>
            </a:endParaRPr>
          </a:p>
          <a:p>
            <a:pPr marL="342900" lvl="1" indent="-342900">
              <a:lnSpc>
                <a:spcPct val="110000"/>
              </a:lnSpc>
              <a:spcBef>
                <a:spcPts val="1000"/>
              </a:spcBef>
              <a:buClr>
                <a:srgbClr val="FF9933"/>
              </a:buClr>
              <a:buFont typeface="+mj-lt"/>
              <a:buAutoNum type="arabicPeriod"/>
            </a:pPr>
            <a:r>
              <a:rPr lang="ru-RU" dirty="0" smtClean="0">
                <a:solidFill>
                  <a:srgbClr val="1C1C1C"/>
                </a:solidFill>
                <a:latin typeface="Arial" pitchFamily="34" charset="0"/>
                <a:ea typeface="Arial"/>
                <a:cs typeface="Arial" pitchFamily="34" charset="0"/>
              </a:rPr>
              <a:t>Точная информация о координатах помогает вести пользователя</a:t>
            </a:r>
            <a:r>
              <a:rPr lang="en-US" dirty="0" smtClean="0">
                <a:solidFill>
                  <a:srgbClr val="1C1C1C"/>
                </a:solidFill>
                <a:latin typeface="Arial" pitchFamily="34" charset="0"/>
                <a:ea typeface="Arial"/>
                <a:cs typeface="Arial" pitchFamily="34" charset="0"/>
              </a:rPr>
              <a:t>.</a:t>
            </a:r>
            <a:endParaRPr lang="en-US" dirty="0" smtClean="0">
              <a:solidFill>
                <a:srgbClr val="1C1C1C"/>
              </a:solidFill>
              <a:latin typeface="Arial" pitchFamily="34" charset="0"/>
              <a:ea typeface="Arial"/>
              <a:cs typeface="Arial" pitchFamily="34" charset="0"/>
            </a:endParaRPr>
          </a:p>
        </p:txBody>
      </p:sp>
    </p:spTree>
    <p:extLst>
      <p:ext uri="{BB962C8B-B14F-4D97-AF65-F5344CB8AC3E}">
        <p14:creationId xmlns:p14="http://schemas.microsoft.com/office/powerpoint/2010/main" val="342392571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pPr>
              <a:defRPr/>
            </a:pPr>
            <a:r>
              <a:rPr lang="ru-RU" dirty="0" smtClean="0">
                <a:ea typeface="Neutra Display-Bold Alt" charset="0"/>
              </a:rPr>
              <a:t>Нотификации</a:t>
            </a:r>
            <a:endParaRPr lang="en-US" dirty="0" smtClean="0"/>
          </a:p>
        </p:txBody>
      </p:sp>
      <p:grpSp>
        <p:nvGrpSpPr>
          <p:cNvPr id="2" name="Group 1"/>
          <p:cNvGrpSpPr>
            <a:grpSpLocks noChangeAspect="1"/>
          </p:cNvGrpSpPr>
          <p:nvPr/>
        </p:nvGrpSpPr>
        <p:grpSpPr>
          <a:xfrm>
            <a:off x="485878" y="1239237"/>
            <a:ext cx="8307841" cy="5082824"/>
            <a:chOff x="578128" y="1174769"/>
            <a:chExt cx="8341505" cy="5103420"/>
          </a:xfrm>
        </p:grpSpPr>
        <p:grpSp>
          <p:nvGrpSpPr>
            <p:cNvPr id="4" name="Group 3"/>
            <p:cNvGrpSpPr/>
            <p:nvPr/>
          </p:nvGrpSpPr>
          <p:grpSpPr>
            <a:xfrm>
              <a:off x="578128" y="1174769"/>
              <a:ext cx="8341505" cy="5103420"/>
              <a:chOff x="578128" y="1174769"/>
              <a:chExt cx="8341505" cy="5103420"/>
            </a:xfrm>
          </p:grpSpPr>
          <p:pic>
            <p:nvPicPr>
              <p:cNvPr id="6" name="Picture 5" descr="Screen Shot 2013-06-20 at 6.09.0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8128" y="1174769"/>
                <a:ext cx="8051800" cy="5103420"/>
              </a:xfrm>
              <a:prstGeom prst="rect">
                <a:avLst/>
              </a:prstGeom>
            </p:spPr>
          </p:pic>
          <p:pic>
            <p:nvPicPr>
              <p:cNvPr id="3" name="Picture 2" descr="iOS7_push_fernban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0067" y="1263113"/>
                <a:ext cx="2429566" cy="4859131"/>
              </a:xfrm>
              <a:prstGeom prst="rect">
                <a:avLst/>
              </a:prstGeom>
            </p:spPr>
          </p:pic>
        </p:grpSp>
        <p:pic>
          <p:nvPicPr>
            <p:cNvPr id="7" name="Picture 6" descr="iOS7_push_casino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9345" y="1174769"/>
              <a:ext cx="2500288" cy="5000575"/>
            </a:xfrm>
            <a:prstGeom prst="rect">
              <a:avLst/>
            </a:prstGeom>
          </p:spPr>
        </p:pic>
      </p:grpSp>
    </p:spTree>
    <p:extLst>
      <p:ext uri="{BB962C8B-B14F-4D97-AF65-F5344CB8AC3E}">
        <p14:creationId xmlns:p14="http://schemas.microsoft.com/office/powerpoint/2010/main" val="322455637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6683" y="2678440"/>
            <a:ext cx="2463495" cy="584775"/>
          </a:xfrm>
          <a:prstGeom prst="rect">
            <a:avLst/>
          </a:prstGeom>
          <a:noFill/>
        </p:spPr>
        <p:txBody>
          <a:bodyPr wrap="none" rtlCol="0">
            <a:spAutoFit/>
          </a:bodyPr>
          <a:lstStyle/>
          <a:p>
            <a:r>
              <a:rPr lang="ru-RU" sz="3200" dirty="0" smtClean="0">
                <a:solidFill>
                  <a:schemeClr val="bg1"/>
                </a:solidFill>
              </a:rPr>
              <a:t>Управление</a:t>
            </a:r>
            <a:endParaRPr lang="en-US" sz="3200" dirty="0">
              <a:solidFill>
                <a:schemeClr val="bg1"/>
              </a:solidFill>
            </a:endParaRPr>
          </a:p>
        </p:txBody>
      </p:sp>
    </p:spTree>
    <p:extLst>
      <p:ext uri="{BB962C8B-B14F-4D97-AF65-F5344CB8AC3E}">
        <p14:creationId xmlns:p14="http://schemas.microsoft.com/office/powerpoint/2010/main" val="398805266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Гибкое управление</a:t>
            </a:r>
            <a:endParaRPr lang="en-US" dirty="0"/>
          </a:p>
        </p:txBody>
      </p:sp>
      <p:pic>
        <p:nvPicPr>
          <p:cNvPr id="59" name="Picture 58"/>
          <p:cNvPicPr>
            <a:picLocks noChangeAspect="1"/>
          </p:cNvPicPr>
          <p:nvPr/>
        </p:nvPicPr>
        <p:blipFill>
          <a:blip r:embed="rId3"/>
          <a:stretch>
            <a:fillRect/>
          </a:stretch>
        </p:blipFill>
        <p:spPr>
          <a:xfrm>
            <a:off x="-3121991" y="4066003"/>
            <a:ext cx="41876" cy="41876"/>
          </a:xfrm>
          <a:prstGeom prst="rect">
            <a:avLst/>
          </a:prstGeom>
        </p:spPr>
      </p:pic>
      <p:pic>
        <p:nvPicPr>
          <p:cNvPr id="60" name="Picture 59"/>
          <p:cNvPicPr>
            <a:picLocks noChangeAspect="1"/>
          </p:cNvPicPr>
          <p:nvPr/>
        </p:nvPicPr>
        <p:blipFill>
          <a:blip r:embed="rId3"/>
          <a:stretch>
            <a:fillRect/>
          </a:stretch>
        </p:blipFill>
        <p:spPr>
          <a:xfrm>
            <a:off x="-3121991" y="4066003"/>
            <a:ext cx="41876" cy="41876"/>
          </a:xfrm>
          <a:prstGeom prst="rect">
            <a:avLst/>
          </a:prstGeom>
        </p:spPr>
      </p:pic>
      <p:grpSp>
        <p:nvGrpSpPr>
          <p:cNvPr id="4" name="Group 3"/>
          <p:cNvGrpSpPr/>
          <p:nvPr/>
        </p:nvGrpSpPr>
        <p:grpSpPr>
          <a:xfrm>
            <a:off x="730855" y="1779997"/>
            <a:ext cx="3672374" cy="3699389"/>
            <a:chOff x="1034450" y="1972639"/>
            <a:chExt cx="3341235" cy="3365813"/>
          </a:xfrm>
        </p:grpSpPr>
        <p:sp>
          <p:nvSpPr>
            <p:cNvPr id="70" name="Rectangle 69"/>
            <p:cNvSpPr/>
            <p:nvPr/>
          </p:nvSpPr>
          <p:spPr bwMode="auto">
            <a:xfrm>
              <a:off x="1034450" y="1972639"/>
              <a:ext cx="3341235" cy="3365813"/>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72" name="Rectangle 71"/>
            <p:cNvSpPr/>
            <p:nvPr/>
          </p:nvSpPr>
          <p:spPr bwMode="auto">
            <a:xfrm>
              <a:off x="1111260" y="2495202"/>
              <a:ext cx="3187615" cy="267064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73" name="Rectangle 72"/>
            <p:cNvSpPr/>
            <p:nvPr/>
          </p:nvSpPr>
          <p:spPr>
            <a:xfrm>
              <a:off x="1055684" y="1972639"/>
              <a:ext cx="3316602" cy="522563"/>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Облачная система</a:t>
              </a:r>
              <a:endParaRPr lang="en-US" b="1" kern="0" dirty="0" smtClean="0">
                <a:solidFill>
                  <a:schemeClr val="bg1"/>
                </a:solidFill>
                <a:ea typeface="ＭＳ Ｐゴシック" pitchFamily="29" charset="-128"/>
              </a:endParaRPr>
            </a:p>
          </p:txBody>
        </p:sp>
        <p:sp>
          <p:nvSpPr>
            <p:cNvPr id="79" name="TextBox 78"/>
            <p:cNvSpPr txBox="1"/>
            <p:nvPr/>
          </p:nvSpPr>
          <p:spPr>
            <a:xfrm>
              <a:off x="1111259" y="3842965"/>
              <a:ext cx="3187615" cy="1145358"/>
            </a:xfrm>
            <a:prstGeom prst="rect">
              <a:avLst/>
            </a:prstGeom>
            <a:noFill/>
          </p:spPr>
          <p:txBody>
            <a:bodyPr wrap="square" rtlCol="0">
              <a:spAutoFit/>
            </a:bodyPr>
            <a:lstStyle/>
            <a:p>
              <a:pPr algn="ctr">
                <a:lnSpc>
                  <a:spcPct val="110000"/>
                </a:lnSpc>
              </a:pPr>
              <a:r>
                <a:rPr lang="en-US" sz="14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Central</a:t>
              </a:r>
            </a:p>
            <a:p>
              <a:pPr algn="ctr">
                <a:lnSpc>
                  <a:spcPct val="110000"/>
                </a:lnSpc>
              </a:pPr>
              <a:r>
                <a:rPr lang="en-US"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Instant, </a:t>
              </a:r>
              <a:r>
                <a:rPr lang="ru-RU"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Коммутаторы</a:t>
              </a:r>
              <a:endParaRPr lang="en-US"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ru-RU"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Гостевой доступ</a:t>
              </a:r>
              <a:r>
                <a:rPr lang="en-US"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MDM</a:t>
              </a:r>
            </a:p>
            <a:p>
              <a:pPr algn="ctr">
                <a:lnSpc>
                  <a:spcPct val="110000"/>
                </a:lnSpc>
              </a:pPr>
              <a:r>
                <a:rPr lang="en-US"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Visual RF, WIDS </a:t>
              </a:r>
              <a:r>
                <a:rPr lang="ru-RU"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отчеты, Фильтрация приложений и контента</a:t>
              </a:r>
              <a:endParaRPr lang="en-US"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nvGrpSpPr>
            <p:cNvPr id="3" name="Group 2"/>
            <p:cNvGrpSpPr/>
            <p:nvPr/>
          </p:nvGrpSpPr>
          <p:grpSpPr>
            <a:xfrm>
              <a:off x="1984780" y="2396570"/>
              <a:ext cx="1431336" cy="1489476"/>
              <a:chOff x="2206711" y="1291833"/>
              <a:chExt cx="1431336" cy="1489476"/>
            </a:xfrm>
          </p:grpSpPr>
          <p:pic>
            <p:nvPicPr>
              <p:cNvPr id="197" name="Picture 196"/>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t="29264" b="11525"/>
              <a:stretch/>
            </p:blipFill>
            <p:spPr>
              <a:xfrm>
                <a:off x="2206711" y="1935220"/>
                <a:ext cx="1431336" cy="846089"/>
              </a:xfrm>
              <a:prstGeom prst="rect">
                <a:avLst/>
              </a:prstGeom>
            </p:spPr>
          </p:pic>
          <p:pic>
            <p:nvPicPr>
              <p:cNvPr id="68" name="Picture 6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8948" y="1291833"/>
                <a:ext cx="1131340" cy="1131340"/>
              </a:xfrm>
              <a:prstGeom prst="rect">
                <a:avLst/>
              </a:prstGeom>
            </p:spPr>
          </p:pic>
        </p:grpSp>
      </p:grpSp>
      <p:sp>
        <p:nvSpPr>
          <p:cNvPr id="75" name="Rectangle 74"/>
          <p:cNvSpPr/>
          <p:nvPr/>
        </p:nvSpPr>
        <p:spPr bwMode="auto">
          <a:xfrm>
            <a:off x="4868989" y="1779996"/>
            <a:ext cx="3672374" cy="3699389"/>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76" name="Rectangle 75"/>
          <p:cNvSpPr/>
          <p:nvPr/>
        </p:nvSpPr>
        <p:spPr bwMode="auto">
          <a:xfrm>
            <a:off x="4953412" y="2354351"/>
            <a:ext cx="3503529" cy="2935323"/>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kern="0">
              <a:solidFill>
                <a:srgbClr val="000000"/>
              </a:solidFill>
              <a:ea typeface="ＭＳ Ｐゴシック" pitchFamily="34" charset="-128"/>
            </a:endParaRPr>
          </a:p>
        </p:txBody>
      </p:sp>
      <p:sp>
        <p:nvSpPr>
          <p:cNvPr id="77" name="Rectangle 76"/>
          <p:cNvSpPr/>
          <p:nvPr/>
        </p:nvSpPr>
        <p:spPr>
          <a:xfrm>
            <a:off x="4892327" y="1875571"/>
            <a:ext cx="3645301" cy="380709"/>
          </a:xfrm>
          <a:prstGeom prst="rect">
            <a:avLst/>
          </a:prstGeom>
        </p:spPr>
        <p:txBody>
          <a:bodyPr wrap="square" lIns="0" tIns="0" rIns="0" bIns="0" anchor="ctr" anchorCtr="0">
            <a:noAutofit/>
          </a:bodyPr>
          <a:lstStyle/>
          <a:p>
            <a:pPr algn="ctr">
              <a:lnSpc>
                <a:spcPct val="90000"/>
              </a:lnSpc>
              <a:defRPr/>
            </a:pPr>
            <a:r>
              <a:rPr lang="ru-RU" sz="1600" b="1" kern="0" dirty="0" err="1">
                <a:solidFill>
                  <a:schemeClr val="bg1"/>
                </a:solidFill>
                <a:ea typeface="ＭＳ Ｐゴシック" pitchFamily="29" charset="-128"/>
              </a:rPr>
              <a:t>Мультивендорный</a:t>
            </a:r>
            <a:r>
              <a:rPr lang="ru-RU" sz="1600" b="1" kern="0" dirty="0">
                <a:solidFill>
                  <a:schemeClr val="bg1"/>
                </a:solidFill>
                <a:ea typeface="ＭＳ Ｐゴシック" pitchFamily="29" charset="-128"/>
              </a:rPr>
              <a:t> подход</a:t>
            </a:r>
            <a:endParaRPr lang="en-US" sz="1600" b="1" kern="0" dirty="0">
              <a:solidFill>
                <a:schemeClr val="bg1"/>
              </a:solidFill>
              <a:ea typeface="ＭＳ Ｐゴシック" pitchFamily="29" charset="-128"/>
            </a:endParaRPr>
          </a:p>
        </p:txBody>
      </p:sp>
      <p:pic>
        <p:nvPicPr>
          <p:cNvPr id="86" name="Picture 8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3346" y="2225062"/>
            <a:ext cx="1591571" cy="1591571"/>
          </a:xfrm>
          <a:prstGeom prst="rect">
            <a:avLst/>
          </a:prstGeom>
        </p:spPr>
      </p:pic>
      <p:sp>
        <p:nvSpPr>
          <p:cNvPr id="87" name="TextBox 86"/>
          <p:cNvSpPr txBox="1"/>
          <p:nvPr/>
        </p:nvSpPr>
        <p:spPr>
          <a:xfrm>
            <a:off x="4966339" y="3835685"/>
            <a:ext cx="3503529" cy="1425518"/>
          </a:xfrm>
          <a:prstGeom prst="rect">
            <a:avLst/>
          </a:prstGeom>
          <a:noFill/>
        </p:spPr>
        <p:txBody>
          <a:bodyPr wrap="square" rtlCol="0">
            <a:spAutoFit/>
          </a:bodyPr>
          <a:lstStyle/>
          <a:p>
            <a:pPr algn="ctr">
              <a:lnSpc>
                <a:spcPct val="110000"/>
              </a:lnSpc>
            </a:pPr>
            <a:r>
              <a:rPr lang="en-US" sz="1600" b="1" kern="0" dirty="0" err="1">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AirWave</a:t>
            </a:r>
            <a:endPar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en-US"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Aruba &amp; </a:t>
            </a:r>
            <a:r>
              <a:rPr lang="ru-RU"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Другие </a:t>
            </a:r>
            <a:r>
              <a:rPr lang="ru-RU" sz="1600" kern="0" dirty="0" err="1">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вендоры</a:t>
            </a:r>
            <a:endParaRPr lang="en-US"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en-US"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Visual RF, WIDS </a:t>
            </a:r>
            <a:r>
              <a:rPr lang="ru-RU"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отчеты</a:t>
            </a:r>
            <a:endParaRPr lang="en-US"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ru-RU"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Фильтрация приложений и контента</a:t>
            </a:r>
            <a:endParaRPr lang="en-US" sz="16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Tree>
    <p:extLst>
      <p:ext uri="{BB962C8B-B14F-4D97-AF65-F5344CB8AC3E}">
        <p14:creationId xmlns:p14="http://schemas.microsoft.com/office/powerpoint/2010/main" val="416724445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On-</a:t>
            </a:r>
            <a:r>
              <a:rPr lang="en-US" dirty="0" err="1" smtClean="0"/>
              <a:t>prem</a:t>
            </a:r>
            <a:r>
              <a:rPr lang="en-US" dirty="0" smtClean="0"/>
              <a:t>: </a:t>
            </a:r>
            <a:r>
              <a:rPr lang="en-US" dirty="0" err="1" smtClean="0"/>
              <a:t>AirWave</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1510"/>
            <a:ext cx="9144000" cy="3217335"/>
          </a:xfrm>
          <a:prstGeom prst="rect">
            <a:avLst/>
          </a:prstGeom>
        </p:spPr>
      </p:pic>
      <p:grpSp>
        <p:nvGrpSpPr>
          <p:cNvPr id="84" name="Group 83"/>
          <p:cNvGrpSpPr/>
          <p:nvPr/>
        </p:nvGrpSpPr>
        <p:grpSpPr>
          <a:xfrm>
            <a:off x="309045" y="4485801"/>
            <a:ext cx="2765160" cy="1901778"/>
            <a:chOff x="309045" y="4485801"/>
            <a:chExt cx="2765160" cy="1901778"/>
          </a:xfrm>
        </p:grpSpPr>
        <p:sp>
          <p:nvSpPr>
            <p:cNvPr id="74" name="Rectangle 73"/>
            <p:cNvSpPr/>
            <p:nvPr/>
          </p:nvSpPr>
          <p:spPr bwMode="auto">
            <a:xfrm>
              <a:off x="309045" y="6104670"/>
              <a:ext cx="276516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grpSp>
          <p:nvGrpSpPr>
            <p:cNvPr id="43" name="Group 42"/>
            <p:cNvGrpSpPr/>
            <p:nvPr/>
          </p:nvGrpSpPr>
          <p:grpSpPr>
            <a:xfrm>
              <a:off x="309045" y="4485801"/>
              <a:ext cx="2765160" cy="1805036"/>
              <a:chOff x="309045" y="4542745"/>
              <a:chExt cx="2765160" cy="1805036"/>
            </a:xfrm>
          </p:grpSpPr>
          <p:sp>
            <p:nvSpPr>
              <p:cNvPr id="36" name="Rectangle 35"/>
              <p:cNvSpPr/>
              <p:nvPr/>
            </p:nvSpPr>
            <p:spPr bwMode="auto">
              <a:xfrm flipV="1">
                <a:off x="309045" y="4542745"/>
                <a:ext cx="2765160" cy="1805036"/>
              </a:xfrm>
              <a:prstGeom prst="rect">
                <a:avLst/>
              </a:prstGeom>
              <a:gradFill>
                <a:gsLst>
                  <a:gs pos="36000">
                    <a:schemeClr val="bg2">
                      <a:lumMod val="75000"/>
                    </a:schemeClr>
                  </a:gs>
                  <a:gs pos="100000">
                    <a:schemeClr val="bg2">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38" name="Rectangle 37"/>
              <p:cNvSpPr/>
              <p:nvPr/>
            </p:nvSpPr>
            <p:spPr bwMode="auto">
              <a:xfrm>
                <a:off x="385855" y="4619555"/>
                <a:ext cx="2611540" cy="12704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42" name="Rectangle 41"/>
              <p:cNvSpPr/>
              <p:nvPr/>
            </p:nvSpPr>
            <p:spPr>
              <a:xfrm>
                <a:off x="577880" y="5963730"/>
                <a:ext cx="2227490" cy="346380"/>
              </a:xfrm>
              <a:prstGeom prst="rect">
                <a:avLst/>
              </a:prstGeom>
            </p:spPr>
            <p:txBody>
              <a:bodyPr wrap="square" lIns="0" tIns="0" rIns="0" bIns="0" anchor="ctr" anchorCtr="0">
                <a:noAutofit/>
              </a:bodyPr>
              <a:lstStyle/>
              <a:p>
                <a:pPr algn="ctr">
                  <a:lnSpc>
                    <a:spcPct val="90000"/>
                  </a:lnSpc>
                  <a:defRPr/>
                </a:pPr>
                <a:r>
                  <a:rPr lang="ru-RU" sz="1700" b="1" kern="0" dirty="0" err="1" smtClean="0">
                    <a:solidFill>
                      <a:schemeClr val="bg1"/>
                    </a:solidFill>
                    <a:ea typeface="ＭＳ Ｐゴシック" pitchFamily="29" charset="-128"/>
                  </a:rPr>
                  <a:t>Мультивендорность</a:t>
                </a:r>
                <a:endParaRPr lang="en-US" sz="1700" b="1" kern="0" dirty="0">
                  <a:solidFill>
                    <a:schemeClr val="bg1"/>
                  </a:solidFill>
                  <a:ea typeface="ＭＳ Ｐゴシック" pitchFamily="29" charset="-128"/>
                </a:endParaRPr>
              </a:p>
            </p:txBody>
          </p:sp>
        </p:grpSp>
        <p:grpSp>
          <p:nvGrpSpPr>
            <p:cNvPr id="44" name="Group 43"/>
            <p:cNvGrpSpPr/>
            <p:nvPr/>
          </p:nvGrpSpPr>
          <p:grpSpPr>
            <a:xfrm>
              <a:off x="1138215" y="4662731"/>
              <a:ext cx="1106820" cy="1104542"/>
              <a:chOff x="1219200" y="4719675"/>
              <a:chExt cx="1106820" cy="1104542"/>
            </a:xfrm>
          </p:grpSpPr>
          <p:sp>
            <p:nvSpPr>
              <p:cNvPr id="40" name="Oval 39"/>
              <p:cNvSpPr>
                <a:spLocks noChangeAspect="1"/>
              </p:cNvSpPr>
              <p:nvPr/>
            </p:nvSpPr>
            <p:spPr>
              <a:xfrm>
                <a:off x="1219200" y="4719675"/>
                <a:ext cx="1106820" cy="1104542"/>
              </a:xfrm>
              <a:prstGeom prst="ellipse">
                <a:avLst/>
              </a:prstGeom>
              <a:solidFill>
                <a:schemeClr val="bg1"/>
              </a:solid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cs typeface="+mn-cs"/>
                </a:endParaRPr>
              </a:p>
            </p:txBody>
          </p:sp>
          <p:pic>
            <p:nvPicPr>
              <p:cNvPr id="47"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4609" y="5382616"/>
                <a:ext cx="311642" cy="247812"/>
              </a:xfrm>
              <a:prstGeom prst="rect">
                <a:avLst/>
              </a:prstGeom>
              <a:solidFill>
                <a:sysClr val="window" lastClr="FFFFFF"/>
              </a:solidFill>
              <a:ln w="9525">
                <a:noFill/>
                <a:miter lim="800000"/>
                <a:headEnd/>
                <a:tailEnd/>
              </a:ln>
            </p:spPr>
          </p:pic>
          <p:pic>
            <p:nvPicPr>
              <p:cNvPr id="48"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4241" y="5069417"/>
                <a:ext cx="354721" cy="257611"/>
              </a:xfrm>
              <a:prstGeom prst="rect">
                <a:avLst/>
              </a:prstGeom>
            </p:spPr>
          </p:pic>
          <p:pic>
            <p:nvPicPr>
              <p:cNvPr id="49" name="Picture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09750" y="5360458"/>
                <a:ext cx="255325" cy="255325"/>
              </a:xfrm>
              <a:prstGeom prst="rect">
                <a:avLst/>
              </a:prstGeom>
            </p:spPr>
          </p:pic>
          <p:pic>
            <p:nvPicPr>
              <p:cNvPr id="50" name="Picture 4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49009" y="4871419"/>
                <a:ext cx="621091" cy="176108"/>
              </a:xfrm>
              <a:prstGeom prst="rect">
                <a:avLst/>
              </a:prstGeom>
            </p:spPr>
          </p:pic>
        </p:grpSp>
      </p:grpSp>
      <p:grpSp>
        <p:nvGrpSpPr>
          <p:cNvPr id="83" name="Group 82"/>
          <p:cNvGrpSpPr/>
          <p:nvPr/>
        </p:nvGrpSpPr>
        <p:grpSpPr>
          <a:xfrm>
            <a:off x="3189420" y="4485801"/>
            <a:ext cx="2765160" cy="1901778"/>
            <a:chOff x="3189420" y="4485801"/>
            <a:chExt cx="2765160" cy="1901778"/>
          </a:xfrm>
        </p:grpSpPr>
        <p:sp>
          <p:nvSpPr>
            <p:cNvPr id="75" name="Rectangle 74"/>
            <p:cNvSpPr/>
            <p:nvPr/>
          </p:nvSpPr>
          <p:spPr bwMode="auto">
            <a:xfrm>
              <a:off x="3189420" y="6104670"/>
              <a:ext cx="276516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grpSp>
          <p:nvGrpSpPr>
            <p:cNvPr id="45" name="Group 44"/>
            <p:cNvGrpSpPr/>
            <p:nvPr/>
          </p:nvGrpSpPr>
          <p:grpSpPr>
            <a:xfrm>
              <a:off x="3189420" y="4485801"/>
              <a:ext cx="2765160" cy="1805036"/>
              <a:chOff x="309045" y="4542745"/>
              <a:chExt cx="2765160" cy="1805036"/>
            </a:xfrm>
          </p:grpSpPr>
          <p:sp>
            <p:nvSpPr>
              <p:cNvPr id="46" name="Rectangle 45"/>
              <p:cNvSpPr/>
              <p:nvPr/>
            </p:nvSpPr>
            <p:spPr bwMode="auto">
              <a:xfrm flipV="1">
                <a:off x="309045" y="4542745"/>
                <a:ext cx="2765160" cy="1805036"/>
              </a:xfrm>
              <a:prstGeom prst="rect">
                <a:avLst/>
              </a:prstGeom>
              <a:gradFill>
                <a:gsLst>
                  <a:gs pos="36000">
                    <a:schemeClr val="bg2">
                      <a:lumMod val="75000"/>
                    </a:schemeClr>
                  </a:gs>
                  <a:gs pos="100000">
                    <a:schemeClr val="bg2">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51" name="Rectangle 50"/>
              <p:cNvSpPr/>
              <p:nvPr/>
            </p:nvSpPr>
            <p:spPr bwMode="auto">
              <a:xfrm>
                <a:off x="385855" y="4619555"/>
                <a:ext cx="2611540" cy="12704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52" name="Rectangle 51"/>
              <p:cNvSpPr/>
              <p:nvPr/>
            </p:nvSpPr>
            <p:spPr>
              <a:xfrm>
                <a:off x="347450" y="5963730"/>
                <a:ext cx="2688350" cy="346380"/>
              </a:xfrm>
              <a:prstGeom prst="rect">
                <a:avLst/>
              </a:prstGeom>
            </p:spPr>
            <p:txBody>
              <a:bodyPr wrap="square" lIns="0" tIns="0" rIns="0" bIns="0" anchor="ctr" anchorCtr="0">
                <a:noAutofit/>
              </a:bodyPr>
              <a:lstStyle/>
              <a:p>
                <a:pPr algn="ctr">
                  <a:lnSpc>
                    <a:spcPct val="90000"/>
                  </a:lnSpc>
                  <a:defRPr/>
                </a:pPr>
                <a:r>
                  <a:rPr lang="ru-RU" sz="1700" b="1" kern="0" dirty="0" smtClean="0">
                    <a:solidFill>
                      <a:schemeClr val="bg1"/>
                    </a:solidFill>
                    <a:ea typeface="ＭＳ Ｐゴシック" pitchFamily="29" charset="-128"/>
                  </a:rPr>
                  <a:t>Отслеживание пользователя</a:t>
                </a:r>
                <a:endParaRPr lang="en-US" sz="1700" b="1" kern="0" dirty="0">
                  <a:solidFill>
                    <a:schemeClr val="bg1"/>
                  </a:solidFill>
                  <a:ea typeface="ＭＳ Ｐゴシック" pitchFamily="29" charset="-128"/>
                </a:endParaRPr>
              </a:p>
            </p:txBody>
          </p:sp>
        </p:grpSp>
        <p:grpSp>
          <p:nvGrpSpPr>
            <p:cNvPr id="68" name="Group 67"/>
            <p:cNvGrpSpPr/>
            <p:nvPr/>
          </p:nvGrpSpPr>
          <p:grpSpPr>
            <a:xfrm>
              <a:off x="4018590" y="4662731"/>
              <a:ext cx="1106820" cy="1104542"/>
              <a:chOff x="3962400" y="4719675"/>
              <a:chExt cx="1106820" cy="1104542"/>
            </a:xfrm>
          </p:grpSpPr>
          <p:sp>
            <p:nvSpPr>
              <p:cNvPr id="39" name="Oval 38"/>
              <p:cNvSpPr>
                <a:spLocks noChangeAspect="1"/>
              </p:cNvSpPr>
              <p:nvPr/>
            </p:nvSpPr>
            <p:spPr>
              <a:xfrm>
                <a:off x="3962400" y="4719675"/>
                <a:ext cx="1106820" cy="1104542"/>
              </a:xfrm>
              <a:prstGeom prst="ellipse">
                <a:avLst/>
              </a:prstGeom>
              <a:solidFill>
                <a:schemeClr val="bg1"/>
              </a:solid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cs typeface="+mn-cs"/>
                </a:endParaRPr>
              </a:p>
            </p:txBody>
          </p:sp>
          <p:sp>
            <p:nvSpPr>
              <p:cNvPr id="62" name="Oval 61"/>
              <p:cNvSpPr/>
              <p:nvPr/>
            </p:nvSpPr>
            <p:spPr bwMode="auto">
              <a:xfrm>
                <a:off x="4306353" y="5071878"/>
                <a:ext cx="430349" cy="430349"/>
              </a:xfrm>
              <a:prstGeom prst="ellipse">
                <a:avLst/>
              </a:prstGeom>
              <a:gradFill flip="none" rotWithShape="1">
                <a:gsLst>
                  <a:gs pos="0">
                    <a:schemeClr val="accent1"/>
                  </a:gs>
                  <a:gs pos="100000">
                    <a:schemeClr val="accent1">
                      <a:lumMod val="50000"/>
                      <a:alpha val="39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cxnSp>
            <p:nvCxnSpPr>
              <p:cNvPr id="12" name="Straight Connector 11"/>
              <p:cNvCxnSpPr/>
              <p:nvPr/>
            </p:nvCxnSpPr>
            <p:spPr bwMode="auto">
              <a:xfrm>
                <a:off x="4538129" y="4827800"/>
                <a:ext cx="0" cy="239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4356108" y="4827800"/>
                <a:ext cx="346833" cy="34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4356108" y="5723274"/>
                <a:ext cx="346833" cy="34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4538129" y="5486400"/>
                <a:ext cx="0" cy="239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4953000" y="5105400"/>
                <a:ext cx="0" cy="239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4749109" y="5241252"/>
                <a:ext cx="206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092379" y="5105400"/>
                <a:ext cx="0" cy="239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4091194" y="5241252"/>
                <a:ext cx="2068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0" name="Group 79"/>
              <p:cNvGrpSpPr/>
              <p:nvPr/>
            </p:nvGrpSpPr>
            <p:grpSpPr>
              <a:xfrm>
                <a:off x="4199994" y="4948864"/>
                <a:ext cx="651452" cy="651452"/>
                <a:chOff x="4112586" y="4878003"/>
                <a:chExt cx="801446" cy="801446"/>
              </a:xfrm>
            </p:grpSpPr>
            <p:sp>
              <p:nvSpPr>
                <p:cNvPr id="81" name="Donut 80"/>
                <p:cNvSpPr/>
                <p:nvPr/>
              </p:nvSpPr>
              <p:spPr bwMode="auto">
                <a:xfrm>
                  <a:off x="4112586" y="4878003"/>
                  <a:ext cx="801446" cy="801446"/>
                </a:xfrm>
                <a:prstGeom prst="donut">
                  <a:avLst>
                    <a:gd name="adj" fmla="val 9495"/>
                  </a:avLst>
                </a:prstGeom>
                <a:gradFill flip="none" rotWithShape="1">
                  <a:gsLst>
                    <a:gs pos="0">
                      <a:schemeClr val="accent1"/>
                    </a:gs>
                    <a:gs pos="100000">
                      <a:schemeClr val="accent1">
                        <a:lumMod val="50000"/>
                        <a:alpha val="39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82" name="Picture 81"/>
                <p:cNvPicPr>
                  <a:picLocks noChangeAspect="1"/>
                </p:cNvPicPr>
                <p:nvPr/>
              </p:nvPicPr>
              <p:blipFill>
                <a:blip r:embed="rId8" cstate="print"/>
                <a:stretch>
                  <a:fillRect/>
                </a:stretch>
              </p:blipFill>
              <p:spPr>
                <a:xfrm>
                  <a:off x="4194850" y="5019980"/>
                  <a:ext cx="636915" cy="517494"/>
                </a:xfrm>
                <a:prstGeom prst="rect">
                  <a:avLst/>
                </a:prstGeom>
              </p:spPr>
            </p:pic>
          </p:grpSp>
        </p:grpSp>
      </p:grpSp>
      <p:grpSp>
        <p:nvGrpSpPr>
          <p:cNvPr id="5" name="Group 4"/>
          <p:cNvGrpSpPr/>
          <p:nvPr/>
        </p:nvGrpSpPr>
        <p:grpSpPr>
          <a:xfrm>
            <a:off x="6069795" y="4485801"/>
            <a:ext cx="2765160" cy="1901778"/>
            <a:chOff x="6069795" y="4485801"/>
            <a:chExt cx="2765160" cy="1901778"/>
          </a:xfrm>
        </p:grpSpPr>
        <p:sp>
          <p:nvSpPr>
            <p:cNvPr id="76" name="Rectangle 75"/>
            <p:cNvSpPr/>
            <p:nvPr/>
          </p:nvSpPr>
          <p:spPr bwMode="auto">
            <a:xfrm>
              <a:off x="6069795" y="6104670"/>
              <a:ext cx="276516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grpSp>
          <p:nvGrpSpPr>
            <p:cNvPr id="63" name="Group 62"/>
            <p:cNvGrpSpPr/>
            <p:nvPr/>
          </p:nvGrpSpPr>
          <p:grpSpPr>
            <a:xfrm>
              <a:off x="6069795" y="4485801"/>
              <a:ext cx="2765160" cy="1805036"/>
              <a:chOff x="309045" y="4542745"/>
              <a:chExt cx="2765160" cy="1805036"/>
            </a:xfrm>
          </p:grpSpPr>
          <p:sp>
            <p:nvSpPr>
              <p:cNvPr id="64" name="Rectangle 63"/>
              <p:cNvSpPr/>
              <p:nvPr/>
            </p:nvSpPr>
            <p:spPr bwMode="auto">
              <a:xfrm flipV="1">
                <a:off x="309045" y="4542745"/>
                <a:ext cx="2765160" cy="1805036"/>
              </a:xfrm>
              <a:prstGeom prst="rect">
                <a:avLst/>
              </a:prstGeom>
              <a:gradFill>
                <a:gsLst>
                  <a:gs pos="36000">
                    <a:schemeClr val="bg2">
                      <a:lumMod val="75000"/>
                    </a:schemeClr>
                  </a:gs>
                  <a:gs pos="100000">
                    <a:schemeClr val="bg2">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65" name="Rectangle 64"/>
              <p:cNvSpPr/>
              <p:nvPr/>
            </p:nvSpPr>
            <p:spPr bwMode="auto">
              <a:xfrm>
                <a:off x="385855" y="4619555"/>
                <a:ext cx="2611540" cy="12704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66" name="Rectangle 65"/>
              <p:cNvSpPr/>
              <p:nvPr/>
            </p:nvSpPr>
            <p:spPr>
              <a:xfrm>
                <a:off x="501070" y="5963730"/>
                <a:ext cx="2381110" cy="346380"/>
              </a:xfrm>
              <a:prstGeom prst="rect">
                <a:avLst/>
              </a:prstGeom>
            </p:spPr>
            <p:txBody>
              <a:bodyPr wrap="square" lIns="0" tIns="0" rIns="0" bIns="0" anchor="ctr" anchorCtr="0">
                <a:noAutofit/>
              </a:bodyPr>
              <a:lstStyle/>
              <a:p>
                <a:pPr algn="ctr">
                  <a:lnSpc>
                    <a:spcPct val="90000"/>
                  </a:lnSpc>
                  <a:defRPr/>
                </a:pPr>
                <a:r>
                  <a:rPr lang="en-US" sz="1700" b="1" kern="0" dirty="0" smtClean="0">
                    <a:solidFill>
                      <a:schemeClr val="bg1"/>
                    </a:solidFill>
                    <a:ea typeface="ＭＳ Ｐゴシック" pitchFamily="29" charset="-128"/>
                  </a:rPr>
                  <a:t>VISUAL RF</a:t>
                </a:r>
                <a:endParaRPr lang="en-US" sz="1700" b="1" kern="0" dirty="0">
                  <a:solidFill>
                    <a:schemeClr val="bg1"/>
                  </a:solidFill>
                  <a:ea typeface="ＭＳ Ｐゴシック" pitchFamily="29" charset="-128"/>
                </a:endParaRPr>
              </a:p>
            </p:txBody>
          </p:sp>
        </p:grpSp>
        <p:pic>
          <p:nvPicPr>
            <p:cNvPr id="2" name="Picture 1" descr="visualRF.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15324" y="4652688"/>
              <a:ext cx="1106517" cy="1106517"/>
            </a:xfrm>
            <a:prstGeom prst="rect">
              <a:avLst/>
            </a:prstGeom>
          </p:spPr>
        </p:pic>
        <p:grpSp>
          <p:nvGrpSpPr>
            <p:cNvPr id="71" name="Group 70"/>
            <p:cNvGrpSpPr/>
            <p:nvPr/>
          </p:nvGrpSpPr>
          <p:grpSpPr>
            <a:xfrm>
              <a:off x="6916804" y="4662731"/>
              <a:ext cx="1106820" cy="1104542"/>
              <a:chOff x="6970380" y="4719675"/>
              <a:chExt cx="1106820" cy="1104542"/>
            </a:xfrm>
            <a:noFill/>
          </p:grpSpPr>
          <p:sp>
            <p:nvSpPr>
              <p:cNvPr id="58" name="TextBox 57"/>
              <p:cNvSpPr txBox="1"/>
              <p:nvPr/>
            </p:nvSpPr>
            <p:spPr>
              <a:xfrm>
                <a:off x="7171044" y="5129679"/>
                <a:ext cx="184666" cy="200055"/>
              </a:xfrm>
              <a:prstGeom prst="rect">
                <a:avLst/>
              </a:prstGeom>
              <a:grpFill/>
            </p:spPr>
            <p:txBody>
              <a:bodyPr wrap="none" rtlCol="0">
                <a:spAutoFit/>
              </a:bodyPr>
              <a:lstStyle/>
              <a:p>
                <a:endParaRPr lang="en-US" sz="700" b="1" dirty="0">
                  <a:solidFill>
                    <a:schemeClr val="bg1"/>
                  </a:solidFill>
                  <a:effectLst>
                    <a:outerShdw blurRad="50800" dist="38100" dir="2700000" algn="tl" rotWithShape="0">
                      <a:srgbClr val="000000">
                        <a:alpha val="43000"/>
                      </a:srgbClr>
                    </a:outerShdw>
                  </a:effectLst>
                </a:endParaRPr>
              </a:p>
            </p:txBody>
          </p:sp>
          <p:sp>
            <p:nvSpPr>
              <p:cNvPr id="37" name="Oval 36"/>
              <p:cNvSpPr>
                <a:spLocks noChangeAspect="1"/>
              </p:cNvSpPr>
              <p:nvPr/>
            </p:nvSpPr>
            <p:spPr>
              <a:xfrm>
                <a:off x="6970380" y="4719675"/>
                <a:ext cx="1106820" cy="1104542"/>
              </a:xfrm>
              <a:prstGeom prst="ellipse">
                <a:avLst/>
              </a:prstGeom>
              <a:grp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04040"/>
                  </a:solidFill>
                  <a:effectLst/>
                  <a:uLnTx/>
                  <a:uFillTx/>
                  <a:latin typeface="Calibri"/>
                  <a:ea typeface="+mn-ea"/>
                  <a:cs typeface="+mn-cs"/>
                </a:endParaRPr>
              </a:p>
            </p:txBody>
          </p:sp>
        </p:grpSp>
      </p:grpSp>
    </p:spTree>
    <p:extLst>
      <p:ext uri="{BB962C8B-B14F-4D97-AF65-F5344CB8AC3E}">
        <p14:creationId xmlns:p14="http://schemas.microsoft.com/office/powerpoint/2010/main" val="131485222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52"/>
          <p:cNvGrpSpPr/>
          <p:nvPr/>
        </p:nvGrpSpPr>
        <p:grpSpPr>
          <a:xfrm>
            <a:off x="6838341" y="2908568"/>
            <a:ext cx="2203024" cy="3427731"/>
            <a:chOff x="270640" y="1444619"/>
            <a:chExt cx="3341235" cy="3427731"/>
          </a:xfrm>
        </p:grpSpPr>
        <p:sp>
          <p:nvSpPr>
            <p:cNvPr id="155" name="Rectangle 154"/>
            <p:cNvSpPr/>
            <p:nvPr/>
          </p:nvSpPr>
          <p:spPr bwMode="auto">
            <a:xfrm>
              <a:off x="270640" y="1444619"/>
              <a:ext cx="3341235" cy="3427731"/>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56" name="Rectangle 155"/>
            <p:cNvSpPr/>
            <p:nvPr/>
          </p:nvSpPr>
          <p:spPr bwMode="auto">
            <a:xfrm>
              <a:off x="347450" y="1892799"/>
              <a:ext cx="3187616" cy="2925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57" name="Rectangle 156"/>
            <p:cNvSpPr/>
            <p:nvPr/>
          </p:nvSpPr>
          <p:spPr>
            <a:xfrm>
              <a:off x="270640" y="1508750"/>
              <a:ext cx="3341235"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Вовлечение</a:t>
              </a:r>
              <a:endParaRPr lang="en-US" sz="2000" b="1" kern="0" dirty="0" smtClean="0">
                <a:solidFill>
                  <a:schemeClr val="bg1"/>
                </a:solidFill>
                <a:ea typeface="ＭＳ Ｐゴシック" pitchFamily="29" charset="-128"/>
              </a:endParaRPr>
            </a:p>
          </p:txBody>
        </p:sp>
      </p:grpSp>
      <p:grpSp>
        <p:nvGrpSpPr>
          <p:cNvPr id="119" name="Group 118"/>
          <p:cNvGrpSpPr/>
          <p:nvPr/>
        </p:nvGrpSpPr>
        <p:grpSpPr>
          <a:xfrm>
            <a:off x="6838341" y="1117504"/>
            <a:ext cx="2203024" cy="1738558"/>
            <a:chOff x="270640" y="1444620"/>
            <a:chExt cx="3341235" cy="1738558"/>
          </a:xfrm>
        </p:grpSpPr>
        <p:sp>
          <p:nvSpPr>
            <p:cNvPr id="150" name="Rectangle 149"/>
            <p:cNvSpPr/>
            <p:nvPr/>
          </p:nvSpPr>
          <p:spPr bwMode="auto">
            <a:xfrm>
              <a:off x="270640" y="1444620"/>
              <a:ext cx="3341235" cy="1738558"/>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51" name="Rectangle 150"/>
            <p:cNvSpPr/>
            <p:nvPr/>
          </p:nvSpPr>
          <p:spPr bwMode="auto">
            <a:xfrm>
              <a:off x="347450" y="1892800"/>
              <a:ext cx="3187615" cy="11794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52" name="Rectangle 151"/>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Аналитика</a:t>
              </a:r>
              <a:endParaRPr lang="en-US" sz="2000" b="1" kern="0" dirty="0" smtClean="0">
                <a:solidFill>
                  <a:schemeClr val="bg1"/>
                </a:solidFill>
                <a:ea typeface="ＭＳ Ｐゴシック" pitchFamily="29" charset="-128"/>
              </a:endParaRPr>
            </a:p>
          </p:txBody>
        </p:sp>
      </p:grpSp>
      <p:sp>
        <p:nvSpPr>
          <p:cNvPr id="2" name="Title 1"/>
          <p:cNvSpPr>
            <a:spLocks noGrp="1"/>
          </p:cNvSpPr>
          <p:nvPr>
            <p:ph type="title"/>
          </p:nvPr>
        </p:nvSpPr>
        <p:spPr/>
        <p:txBody>
          <a:bodyPr/>
          <a:lstStyle/>
          <a:p>
            <a:r>
              <a:rPr lang="ru-RU" dirty="0" smtClean="0"/>
              <a:t>Продукты</a:t>
            </a:r>
            <a:r>
              <a:rPr lang="en-US" dirty="0" smtClean="0"/>
              <a:t>: </a:t>
            </a:r>
            <a:r>
              <a:rPr lang="ru-RU" dirty="0" smtClean="0"/>
              <a:t>Сетевые сервисы</a:t>
            </a:r>
            <a:endParaRPr lang="en-US" dirty="0"/>
          </a:p>
        </p:txBody>
      </p:sp>
      <p:pic>
        <p:nvPicPr>
          <p:cNvPr id="59" name="Picture 58"/>
          <p:cNvPicPr>
            <a:picLocks noChangeAspect="1"/>
          </p:cNvPicPr>
          <p:nvPr/>
        </p:nvPicPr>
        <p:blipFill>
          <a:blip r:embed="rId3"/>
          <a:stretch>
            <a:fillRect/>
          </a:stretch>
        </p:blipFill>
        <p:spPr>
          <a:xfrm>
            <a:off x="-1908705" y="3025722"/>
            <a:ext cx="38100" cy="38100"/>
          </a:xfrm>
          <a:prstGeom prst="rect">
            <a:avLst/>
          </a:prstGeom>
        </p:spPr>
      </p:pic>
      <p:pic>
        <p:nvPicPr>
          <p:cNvPr id="60" name="Picture 59"/>
          <p:cNvPicPr>
            <a:picLocks noChangeAspect="1"/>
          </p:cNvPicPr>
          <p:nvPr/>
        </p:nvPicPr>
        <p:blipFill>
          <a:blip r:embed="rId3"/>
          <a:stretch>
            <a:fillRect/>
          </a:stretch>
        </p:blipFill>
        <p:spPr>
          <a:xfrm>
            <a:off x="-1908705" y="3025722"/>
            <a:ext cx="38100" cy="38100"/>
          </a:xfrm>
          <a:prstGeom prst="rect">
            <a:avLst/>
          </a:prstGeom>
        </p:spPr>
      </p:pic>
      <p:sp>
        <p:nvSpPr>
          <p:cNvPr id="71" name="TextBox 70"/>
          <p:cNvSpPr txBox="1"/>
          <p:nvPr/>
        </p:nvSpPr>
        <p:spPr>
          <a:xfrm>
            <a:off x="6888985" y="2233346"/>
            <a:ext cx="2101736"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ALE &amp; </a:t>
            </a:r>
            <a:r>
              <a:rPr lang="ru-RU"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Панель аналитики</a:t>
            </a:r>
            <a:endParaRPr lang="en-US" sz="14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nvGrpSpPr>
          <p:cNvPr id="67" name="Group 66"/>
          <p:cNvGrpSpPr/>
          <p:nvPr/>
        </p:nvGrpSpPr>
        <p:grpSpPr>
          <a:xfrm>
            <a:off x="72728" y="1115527"/>
            <a:ext cx="3341235" cy="5220774"/>
            <a:chOff x="270640" y="-667369"/>
            <a:chExt cx="3341235" cy="5220774"/>
          </a:xfrm>
        </p:grpSpPr>
        <p:sp>
          <p:nvSpPr>
            <p:cNvPr id="69" name="Rectangle 68"/>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70" name="Rectangle 69"/>
            <p:cNvSpPr/>
            <p:nvPr/>
          </p:nvSpPr>
          <p:spPr bwMode="auto">
            <a:xfrm>
              <a:off x="270640" y="-667369"/>
              <a:ext cx="3341235" cy="5220774"/>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72" name="Rectangle 71"/>
            <p:cNvSpPr/>
            <p:nvPr/>
          </p:nvSpPr>
          <p:spPr bwMode="auto">
            <a:xfrm>
              <a:off x="347450" y="-314486"/>
              <a:ext cx="3187615" cy="4806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73" name="Rectangle 72"/>
            <p:cNvSpPr/>
            <p:nvPr/>
          </p:nvSpPr>
          <p:spPr>
            <a:xfrm>
              <a:off x="291874" y="-660866"/>
              <a:ext cx="3316602"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Безопасная мобильность</a:t>
              </a:r>
              <a:endParaRPr lang="en-US" b="1" kern="0" dirty="0" smtClean="0">
                <a:solidFill>
                  <a:schemeClr val="bg1"/>
                </a:solidFill>
                <a:ea typeface="ＭＳ Ｐゴシック" pitchFamily="29" charset="-128"/>
              </a:endParaRPr>
            </a:p>
          </p:txBody>
        </p:sp>
      </p:grpSp>
      <p:grpSp>
        <p:nvGrpSpPr>
          <p:cNvPr id="135" name="Group 134"/>
          <p:cNvGrpSpPr/>
          <p:nvPr/>
        </p:nvGrpSpPr>
        <p:grpSpPr>
          <a:xfrm>
            <a:off x="3452563" y="1115525"/>
            <a:ext cx="3341235" cy="5220774"/>
            <a:chOff x="270640" y="-667369"/>
            <a:chExt cx="3341235" cy="5220774"/>
          </a:xfrm>
        </p:grpSpPr>
        <p:sp>
          <p:nvSpPr>
            <p:cNvPr id="136" name="Rectangle 135"/>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41" name="Rectangle 140"/>
            <p:cNvSpPr/>
            <p:nvPr/>
          </p:nvSpPr>
          <p:spPr bwMode="auto">
            <a:xfrm>
              <a:off x="270640" y="-667369"/>
              <a:ext cx="3341235" cy="5220774"/>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42" name="Rectangle 141"/>
            <p:cNvSpPr/>
            <p:nvPr/>
          </p:nvSpPr>
          <p:spPr bwMode="auto">
            <a:xfrm>
              <a:off x="347450" y="-314486"/>
              <a:ext cx="3187615" cy="4806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43" name="Rectangle 142"/>
            <p:cNvSpPr/>
            <p:nvPr/>
          </p:nvSpPr>
          <p:spPr>
            <a:xfrm>
              <a:off x="291874" y="-660866"/>
              <a:ext cx="3316602"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Гибкая политика</a:t>
              </a:r>
              <a:endParaRPr lang="en-US" b="1" kern="0" dirty="0" smtClean="0">
                <a:solidFill>
                  <a:schemeClr val="bg1"/>
                </a:solidFill>
                <a:ea typeface="ＭＳ Ｐゴシック" pitchFamily="29" charset="-128"/>
              </a:endParaRPr>
            </a:p>
          </p:txBody>
        </p:sp>
      </p:grpSp>
      <p:grpSp>
        <p:nvGrpSpPr>
          <p:cNvPr id="10" name="Group 9"/>
          <p:cNvGrpSpPr/>
          <p:nvPr/>
        </p:nvGrpSpPr>
        <p:grpSpPr>
          <a:xfrm>
            <a:off x="6901315" y="3317502"/>
            <a:ext cx="2089406" cy="2921360"/>
            <a:chOff x="6901315" y="3317502"/>
            <a:chExt cx="2089406" cy="2921360"/>
          </a:xfrm>
        </p:grpSpPr>
        <p:pic>
          <p:nvPicPr>
            <p:cNvPr id="132" name="Picture 1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1315" y="3317502"/>
              <a:ext cx="832633" cy="834035"/>
            </a:xfrm>
            <a:prstGeom prst="rect">
              <a:avLst/>
            </a:prstGeom>
          </p:spPr>
        </p:pic>
        <p:pic>
          <p:nvPicPr>
            <p:cNvPr id="133" name="Picture 1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2285" y="4044478"/>
              <a:ext cx="791663" cy="792996"/>
            </a:xfrm>
            <a:prstGeom prst="rect">
              <a:avLst/>
            </a:prstGeom>
          </p:spPr>
        </p:pic>
        <p:pic>
          <p:nvPicPr>
            <p:cNvPr id="134" name="Picture 1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2285" y="4821048"/>
              <a:ext cx="750693" cy="750693"/>
            </a:xfrm>
            <a:prstGeom prst="rect">
              <a:avLst/>
            </a:prstGeom>
          </p:spPr>
        </p:pic>
        <p:pic>
          <p:nvPicPr>
            <p:cNvPr id="179" name="Picture 17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2285" y="5488169"/>
              <a:ext cx="750693" cy="750693"/>
            </a:xfrm>
            <a:prstGeom prst="rect">
              <a:avLst/>
            </a:prstGeom>
          </p:spPr>
        </p:pic>
        <p:sp>
          <p:nvSpPr>
            <p:cNvPr id="180" name="TextBox 179"/>
            <p:cNvSpPr txBox="1"/>
            <p:nvPr/>
          </p:nvSpPr>
          <p:spPr>
            <a:xfrm>
              <a:off x="7733948" y="3518091"/>
              <a:ext cx="125677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Meridian </a:t>
              </a:r>
              <a:r>
                <a:rPr lang="en-US" sz="14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App</a:t>
              </a:r>
              <a:r>
                <a:rPr lang="en-US" sz="1400"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Maker</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181" name="TextBox 180"/>
            <p:cNvSpPr txBox="1"/>
            <p:nvPr/>
          </p:nvSpPr>
          <p:spPr>
            <a:xfrm>
              <a:off x="7692978" y="4195566"/>
              <a:ext cx="125677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Meridian </a:t>
              </a:r>
              <a:r>
                <a:rPr lang="en-US" sz="14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BluDot</a:t>
              </a:r>
              <a:r>
                <a:rPr lang="en-US" sz="1400"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Kit</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182" name="TextBox 181"/>
            <p:cNvSpPr txBox="1"/>
            <p:nvPr/>
          </p:nvSpPr>
          <p:spPr>
            <a:xfrm>
              <a:off x="7690725" y="4964949"/>
              <a:ext cx="125677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Meridian </a:t>
              </a:r>
              <a:r>
                <a:rPr lang="en-US" sz="14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Zone</a:t>
              </a:r>
              <a:r>
                <a:rPr lang="en-US" sz="1400"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Kit</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183" name="TextBox 182"/>
            <p:cNvSpPr txBox="1"/>
            <p:nvPr/>
          </p:nvSpPr>
          <p:spPr>
            <a:xfrm>
              <a:off x="7733948" y="5622132"/>
              <a:ext cx="125677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Meridian </a:t>
              </a:r>
              <a:r>
                <a:rPr lang="en-US" sz="14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Nav</a:t>
              </a:r>
              <a:r>
                <a:rPr lang="en-US" sz="1400"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Kit</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grpSp>
        <p:nvGrpSpPr>
          <p:cNvPr id="8" name="Group 7"/>
          <p:cNvGrpSpPr/>
          <p:nvPr/>
        </p:nvGrpSpPr>
        <p:grpSpPr>
          <a:xfrm>
            <a:off x="253631" y="1578935"/>
            <a:ext cx="3080946" cy="4665664"/>
            <a:chOff x="253631" y="1578935"/>
            <a:chExt cx="3080946" cy="4665664"/>
          </a:xfrm>
        </p:grpSpPr>
        <p:sp>
          <p:nvSpPr>
            <p:cNvPr id="79" name="TextBox 78"/>
            <p:cNvSpPr txBox="1"/>
            <p:nvPr/>
          </p:nvSpPr>
          <p:spPr>
            <a:xfrm>
              <a:off x="1549954" y="1721485"/>
              <a:ext cx="1778455" cy="523220"/>
            </a:xfrm>
            <a:prstGeom prst="rect">
              <a:avLst/>
            </a:prstGeom>
            <a:noFill/>
          </p:spPr>
          <p:txBody>
            <a:bodyPr wrap="square" rtlCol="0">
              <a:spAutoFit/>
            </a:bodyPr>
            <a:lstStyle/>
            <a:p>
              <a:pPr algn="ctr"/>
              <a:r>
                <a:rPr lang="ru-RU"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Контентная фильтрация</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81" name="TextBox 80"/>
            <p:cNvSpPr txBox="1"/>
            <p:nvPr/>
          </p:nvSpPr>
          <p:spPr>
            <a:xfrm>
              <a:off x="1549954" y="4867569"/>
              <a:ext cx="178462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7000</a:t>
              </a:r>
              <a:endPar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Филиал</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82" name="TextBox 81"/>
            <p:cNvSpPr txBox="1"/>
            <p:nvPr/>
          </p:nvSpPr>
          <p:spPr>
            <a:xfrm>
              <a:off x="1549954" y="2446231"/>
              <a:ext cx="1784623" cy="738664"/>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RFP </a:t>
              </a:r>
              <a:endParaRPr lang="ru-RU"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Анализ спектра</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WIDS</a:t>
              </a:r>
            </a:p>
          </p:txBody>
        </p:sp>
        <p:sp>
          <p:nvSpPr>
            <p:cNvPr id="83" name="TextBox 82"/>
            <p:cNvSpPr txBox="1"/>
            <p:nvPr/>
          </p:nvSpPr>
          <p:spPr>
            <a:xfrm>
              <a:off x="1549954" y="3357306"/>
              <a:ext cx="178462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PEFNG</a:t>
              </a:r>
              <a:endPar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App Firewall</a:t>
              </a:r>
            </a:p>
          </p:txBody>
        </p:sp>
        <p:sp>
          <p:nvSpPr>
            <p:cNvPr id="88" name="TextBox 87"/>
            <p:cNvSpPr txBox="1"/>
            <p:nvPr/>
          </p:nvSpPr>
          <p:spPr>
            <a:xfrm>
              <a:off x="1549954" y="4293028"/>
              <a:ext cx="1784623"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7200</a:t>
              </a:r>
            </a:p>
            <a:p>
              <a:pPr algn="ct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Кампусы</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89" name="TextBox 88"/>
            <p:cNvSpPr txBox="1"/>
            <p:nvPr/>
          </p:nvSpPr>
          <p:spPr>
            <a:xfrm>
              <a:off x="1549954" y="5505935"/>
              <a:ext cx="1784623" cy="738664"/>
            </a:xfrm>
            <a:prstGeom prst="rect">
              <a:avLst/>
            </a:prstGeom>
            <a:noFill/>
          </p:spPr>
          <p:txBody>
            <a:bodyPr wrap="square" rtlCol="0">
              <a:spAutoFit/>
            </a:bodyPr>
            <a:lstStyle/>
            <a:p>
              <a:pPr algn="ctr"/>
              <a:r>
                <a:rPr lang="ru-RU"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Виртуальный контроллер</a:t>
              </a:r>
              <a:endPar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Aruba Instant</a:t>
              </a:r>
            </a:p>
          </p:txBody>
        </p:sp>
        <p:pic>
          <p:nvPicPr>
            <p:cNvPr id="94"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3631" y="4444993"/>
              <a:ext cx="1467924" cy="216097"/>
            </a:xfrm>
            <a:prstGeom prst="rect">
              <a:avLst/>
            </a:prstGeom>
            <a:noFill/>
            <a:ln w="9525">
              <a:noFill/>
              <a:miter lim="800000"/>
              <a:headEnd/>
              <a:tailEnd/>
            </a:ln>
            <a:effectLst/>
          </p:spPr>
        </p:pic>
        <p:grpSp>
          <p:nvGrpSpPr>
            <p:cNvPr id="98" name="Group 97"/>
            <p:cNvGrpSpPr>
              <a:grpSpLocks noChangeAspect="1"/>
            </p:cNvGrpSpPr>
            <p:nvPr/>
          </p:nvGrpSpPr>
          <p:grpSpPr>
            <a:xfrm>
              <a:off x="666644" y="5390789"/>
              <a:ext cx="651723" cy="746289"/>
              <a:chOff x="2735050" y="1307581"/>
              <a:chExt cx="1199270" cy="1373285"/>
            </a:xfrm>
          </p:grpSpPr>
          <p:sp>
            <p:nvSpPr>
              <p:cNvPr id="99" name="Oval 98"/>
              <p:cNvSpPr>
                <a:spLocks noChangeAspect="1"/>
              </p:cNvSpPr>
              <p:nvPr/>
            </p:nvSpPr>
            <p:spPr bwMode="auto">
              <a:xfrm>
                <a:off x="2996539" y="1508204"/>
                <a:ext cx="895831" cy="895831"/>
              </a:xfrm>
              <a:prstGeom prst="ellipse">
                <a:avLst/>
              </a:prstGeom>
              <a:noFill/>
              <a:ln w="762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pic>
            <p:nvPicPr>
              <p:cNvPr id="100" name="Picture 99"/>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3322646" y="1307581"/>
                <a:ext cx="611674" cy="632811"/>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108"/>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2735050" y="1612187"/>
                <a:ext cx="611674" cy="632811"/>
              </a:xfrm>
              <a:prstGeom prst="rect">
                <a:avLst/>
              </a:prstGeom>
              <a:noFill/>
              <a:extLst>
                <a:ext uri="{909E8E84-426E-40dd-AFC4-6F175D3DCCD1}">
                  <a14:hiddenFill xmlns:a14="http://schemas.microsoft.com/office/drawing/2010/main" xmlns="">
                    <a:solidFill>
                      <a:srgbClr val="FFFFFF"/>
                    </a:solidFill>
                  </a14:hiddenFill>
                </a:ext>
              </a:extLst>
            </p:spPr>
          </p:pic>
          <p:pic>
            <p:nvPicPr>
              <p:cNvPr id="112" name="Picture 111"/>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3250317" y="2048055"/>
                <a:ext cx="611674" cy="63281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91" name="Picture 190"/>
            <p:cNvPicPr>
              <a:picLocks noChangeAspect="1"/>
            </p:cNvPicPr>
            <p:nvPr/>
          </p:nvPicPr>
          <p:blipFill rotWithShape="1">
            <a:blip r:embed="rId10" cstate="screen">
              <a:extLst>
                <a:ext uri="{28A0092B-C50C-407E-A947-70E740481C1C}">
                  <a14:useLocalDpi xmlns:a14="http://schemas.microsoft.com/office/drawing/2010/main"/>
                </a:ext>
              </a:extLst>
            </a:blip>
            <a:srcRect t="32685" b="18572"/>
            <a:stretch/>
          </p:blipFill>
          <p:spPr>
            <a:xfrm>
              <a:off x="280149" y="3270686"/>
              <a:ext cx="1351040" cy="658540"/>
            </a:xfrm>
            <a:prstGeom prst="rect">
              <a:avLst/>
            </a:prstGeom>
          </p:spPr>
        </p:pic>
        <p:grpSp>
          <p:nvGrpSpPr>
            <p:cNvPr id="7" name="Group 6"/>
            <p:cNvGrpSpPr>
              <a:grpSpLocks noChangeAspect="1"/>
            </p:cNvGrpSpPr>
            <p:nvPr/>
          </p:nvGrpSpPr>
          <p:grpSpPr>
            <a:xfrm>
              <a:off x="561077" y="2295095"/>
              <a:ext cx="904144" cy="808779"/>
              <a:chOff x="292479" y="2038000"/>
              <a:chExt cx="1050753" cy="939925"/>
            </a:xfrm>
          </p:grpSpPr>
          <p:pic>
            <p:nvPicPr>
              <p:cNvPr id="193" name="Picture 192"/>
              <p:cNvPicPr>
                <a:picLocks noChangeAspect="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2479" y="2038000"/>
                <a:ext cx="776440" cy="776440"/>
              </a:xfrm>
              <a:prstGeom prst="rect">
                <a:avLst/>
              </a:prstGeom>
            </p:spPr>
          </p:pic>
          <p:pic>
            <p:nvPicPr>
              <p:cNvPr id="194" name="Picture 193"/>
              <p:cNvPicPr>
                <a:picLocks noChangeAspect="1"/>
              </p:cNvPicPr>
              <p:nvPr/>
            </p:nvPicPr>
            <p:blipFill>
              <a:blip r:embed="rId1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0407" y="2335100"/>
                <a:ext cx="642825" cy="642825"/>
              </a:xfrm>
              <a:prstGeom prst="rect">
                <a:avLst/>
              </a:prstGeom>
            </p:spPr>
          </p:pic>
        </p:grpSp>
        <p:pic>
          <p:nvPicPr>
            <p:cNvPr id="197" name="Picture 196"/>
            <p:cNvPicPr>
              <a:picLocks noChangeAspect="1"/>
            </p:cNvPicPr>
            <p:nvPr/>
          </p:nvPicPr>
          <p:blipFill rotWithShape="1">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t="29264" b="11525"/>
            <a:stretch/>
          </p:blipFill>
          <p:spPr>
            <a:xfrm>
              <a:off x="419915" y="1721484"/>
              <a:ext cx="1053483" cy="622733"/>
            </a:xfrm>
            <a:prstGeom prst="rect">
              <a:avLst/>
            </a:prstGeom>
          </p:spPr>
        </p:pic>
        <p:pic>
          <p:nvPicPr>
            <p:cNvPr id="196" name="Picture 195"/>
            <p:cNvPicPr>
              <a:picLocks noChangeAspect="1"/>
            </p:cNvPicPr>
            <p:nvPr/>
          </p:nvPicPr>
          <p:blipFill>
            <a:blip r:embed="rId14" r:link="rId1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6449" y="1578935"/>
              <a:ext cx="556134" cy="557071"/>
            </a:xfrm>
            <a:prstGeom prst="rect">
              <a:avLst/>
            </a:prstGeom>
          </p:spPr>
        </p:pic>
      </p:grpSp>
      <p:sp>
        <p:nvSpPr>
          <p:cNvPr id="220" name="TextBox 219"/>
          <p:cNvSpPr txBox="1"/>
          <p:nvPr/>
        </p:nvSpPr>
        <p:spPr>
          <a:xfrm>
            <a:off x="4938533" y="1834587"/>
            <a:ext cx="1778456" cy="1169551"/>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Policy Manager</a:t>
            </a:r>
          </a:p>
          <a:p>
            <a:pPr algn="ct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AAA, RADIUS, CA, Profiling, Exchange, Auto Sign-On, TACACS+</a:t>
            </a:r>
          </a:p>
        </p:txBody>
      </p:sp>
      <p:pic>
        <p:nvPicPr>
          <p:cNvPr id="221" name="Picture 22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92383" y="1650689"/>
            <a:ext cx="1409160" cy="1409160"/>
          </a:xfrm>
          <a:prstGeom prst="rect">
            <a:avLst/>
          </a:prstGeom>
        </p:spPr>
      </p:pic>
      <p:sp>
        <p:nvSpPr>
          <p:cNvPr id="222" name="TextBox 221"/>
          <p:cNvSpPr txBox="1"/>
          <p:nvPr/>
        </p:nvSpPr>
        <p:spPr>
          <a:xfrm>
            <a:off x="4938533" y="3254315"/>
            <a:ext cx="1778456" cy="738664"/>
          </a:xfrm>
          <a:prstGeom prst="rect">
            <a:avLst/>
          </a:prstGeom>
          <a:noFill/>
        </p:spPr>
        <p:txBody>
          <a:bodyPr wrap="square" rtlCol="0">
            <a:spAutoFit/>
          </a:bodyPr>
          <a:lstStyle/>
          <a:p>
            <a:pPr algn="ctr"/>
            <a:r>
              <a:rPr lang="ru-RU"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Гостевой доступ</a:t>
            </a:r>
            <a:endPar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ru-RU" sz="1400"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Брендирование</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Реклама</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223" name="TextBox 222"/>
          <p:cNvSpPr txBox="1"/>
          <p:nvPr/>
        </p:nvSpPr>
        <p:spPr>
          <a:xfrm>
            <a:off x="4938533" y="4186498"/>
            <a:ext cx="1778455" cy="523220"/>
          </a:xfrm>
          <a:prstGeom prst="rect">
            <a:avLst/>
          </a:prstGeom>
          <a:noFill/>
        </p:spPr>
        <p:txBody>
          <a:bodyPr wrap="square" rtlCol="0">
            <a:spAutoFit/>
          </a:bodyPr>
          <a:lstStyle/>
          <a:p>
            <a:pPr algn="ct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Onboard</a:t>
            </a:r>
          </a:p>
          <a:p>
            <a:pPr algn="ct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BYOD</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224" name="Picture 22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24925" y="3023421"/>
            <a:ext cx="1130638" cy="1130638"/>
          </a:xfrm>
          <a:prstGeom prst="rect">
            <a:avLst/>
          </a:prstGeom>
        </p:spPr>
      </p:pic>
      <p:pic>
        <p:nvPicPr>
          <p:cNvPr id="226" name="Picture 22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24925" y="3974352"/>
            <a:ext cx="1127277" cy="1129174"/>
          </a:xfrm>
          <a:prstGeom prst="rect">
            <a:avLst/>
          </a:prstGeom>
        </p:spPr>
      </p:pic>
      <p:grpSp>
        <p:nvGrpSpPr>
          <p:cNvPr id="3" name="Group 2"/>
          <p:cNvGrpSpPr/>
          <p:nvPr/>
        </p:nvGrpSpPr>
        <p:grpSpPr>
          <a:xfrm>
            <a:off x="6961385" y="1458808"/>
            <a:ext cx="1829104" cy="925764"/>
            <a:chOff x="6961385" y="1458808"/>
            <a:chExt cx="1829104" cy="925764"/>
          </a:xfrm>
        </p:grpSpPr>
        <p:pic>
          <p:nvPicPr>
            <p:cNvPr id="228" name="Picture 22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61385" y="1579899"/>
              <a:ext cx="803320" cy="804673"/>
            </a:xfrm>
            <a:prstGeom prst="rect">
              <a:avLst/>
            </a:prstGeom>
          </p:spPr>
        </p:pic>
        <p:pic>
          <p:nvPicPr>
            <p:cNvPr id="230" name="Picture 22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906568" y="1458808"/>
              <a:ext cx="883921" cy="885409"/>
            </a:xfrm>
            <a:prstGeom prst="rect">
              <a:avLst/>
            </a:prstGeom>
          </p:spPr>
        </p:pic>
        <p:sp>
          <p:nvSpPr>
            <p:cNvPr id="232" name="Rectangle 231"/>
            <p:cNvSpPr/>
            <p:nvPr/>
          </p:nvSpPr>
          <p:spPr bwMode="auto">
            <a:xfrm>
              <a:off x="8036625" y="1746143"/>
              <a:ext cx="594158" cy="2856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pic>
          <p:nvPicPr>
            <p:cNvPr id="233" name="Picture 232"/>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8026426" y="1714233"/>
              <a:ext cx="641347" cy="374119"/>
            </a:xfrm>
            <a:prstGeom prst="rect">
              <a:avLst/>
            </a:prstGeom>
          </p:spPr>
        </p:pic>
      </p:grpSp>
      <p:sp>
        <p:nvSpPr>
          <p:cNvPr id="234" name="TextBox 233"/>
          <p:cNvSpPr txBox="1"/>
          <p:nvPr/>
        </p:nvSpPr>
        <p:spPr>
          <a:xfrm>
            <a:off x="4938533" y="5202409"/>
            <a:ext cx="1778455" cy="523220"/>
          </a:xfrm>
          <a:prstGeom prst="rect">
            <a:avLst/>
          </a:prstGeom>
          <a:noFill/>
        </p:spPr>
        <p:txBody>
          <a:bodyPr wrap="square" rtlCol="0">
            <a:spAutoFit/>
          </a:bodyPr>
          <a:lstStyle/>
          <a:p>
            <a:pPr algn="ctr"/>
            <a:r>
              <a:rPr lang="en-US" sz="14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Onguard</a:t>
            </a:r>
            <a:endPar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NAC</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236" name="Picture 23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637256" y="4940832"/>
            <a:ext cx="1169098" cy="1169098"/>
          </a:xfrm>
          <a:prstGeom prst="rect">
            <a:avLst/>
          </a:prstGeom>
        </p:spPr>
      </p:pic>
      <p:pic>
        <p:nvPicPr>
          <p:cNvPr id="4" name="Picture 3"/>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65153" y="4816248"/>
            <a:ext cx="1563007" cy="504070"/>
          </a:xfrm>
          <a:prstGeom prst="rect">
            <a:avLst/>
          </a:prstGeom>
        </p:spPr>
      </p:pic>
    </p:spTree>
    <p:extLst>
      <p:ext uri="{BB962C8B-B14F-4D97-AF65-F5344CB8AC3E}">
        <p14:creationId xmlns:p14="http://schemas.microsoft.com/office/powerpoint/2010/main" val="340888643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5263290" y="-718740"/>
            <a:ext cx="3264425" cy="400110"/>
          </a:xfrm>
          <a:prstGeom prst="rect">
            <a:avLst/>
          </a:prstGeom>
          <a:noFill/>
        </p:spPr>
        <p:txBody>
          <a:bodyPr wrap="square" rtlCol="0">
            <a:spAutoFit/>
          </a:bodyPr>
          <a:lstStyle/>
          <a:p>
            <a:pPr lvl="1" indent="0"/>
            <a:endParaRPr lang="en-US" sz="2000" dirty="0"/>
          </a:p>
        </p:txBody>
      </p:sp>
      <p:sp>
        <p:nvSpPr>
          <p:cNvPr id="80" name="Rectangle 79"/>
          <p:cNvSpPr/>
          <p:nvPr/>
        </p:nvSpPr>
        <p:spPr bwMode="auto">
          <a:xfrm>
            <a:off x="484681" y="1777585"/>
            <a:ext cx="3335615" cy="1638633"/>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81" name="Rectangle 80"/>
          <p:cNvSpPr/>
          <p:nvPr/>
        </p:nvSpPr>
        <p:spPr>
          <a:xfrm>
            <a:off x="609031" y="1387345"/>
            <a:ext cx="3086914" cy="428645"/>
          </a:xfrm>
          <a:prstGeom prst="rect">
            <a:avLst/>
          </a:prstGeom>
        </p:spPr>
        <p:txBody>
          <a:bodyPr wrap="square" lIns="0" tIns="0" rIns="0" bIns="0">
            <a:noAutofit/>
          </a:bodyPr>
          <a:lstStyle/>
          <a:p>
            <a:pPr algn="ctr" defTabSz="914400">
              <a:lnSpc>
                <a:spcPct val="90000"/>
              </a:lnSpc>
              <a:spcBef>
                <a:spcPct val="20000"/>
              </a:spcBef>
              <a:buClr>
                <a:srgbClr val="EB8E03"/>
              </a:buClr>
            </a:pPr>
            <a:r>
              <a:rPr lang="en-US" b="1" kern="0" dirty="0" smtClean="0">
                <a:solidFill>
                  <a:schemeClr val="bg1"/>
                </a:solidFill>
                <a:latin typeface="Arial" pitchFamily="34" charset="0"/>
                <a:cs typeface="Arial" pitchFamily="34" charset="0"/>
              </a:rPr>
              <a:t>AppRF 2.0</a:t>
            </a:r>
            <a:endParaRPr lang="en-US" b="1" kern="0" dirty="0">
              <a:solidFill>
                <a:schemeClr val="bg1"/>
              </a:solidFill>
              <a:latin typeface="Arial" pitchFamily="34" charset="0"/>
              <a:cs typeface="Arial" pitchFamily="34" charset="0"/>
            </a:endParaRPr>
          </a:p>
        </p:txBody>
      </p:sp>
      <p:sp>
        <p:nvSpPr>
          <p:cNvPr id="106" name="Rectangle 105"/>
          <p:cNvSpPr/>
          <p:nvPr/>
        </p:nvSpPr>
        <p:spPr bwMode="auto">
          <a:xfrm>
            <a:off x="829481" y="2867207"/>
            <a:ext cx="2646014" cy="93415"/>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07" name="Rectangle 106"/>
          <p:cNvSpPr/>
          <p:nvPr/>
        </p:nvSpPr>
        <p:spPr bwMode="auto">
          <a:xfrm>
            <a:off x="654597" y="1941030"/>
            <a:ext cx="2995784" cy="1295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5000"/>
              </a:lnSpc>
              <a:spcAft>
                <a:spcPts val="600"/>
              </a:spcAft>
            </a:pPr>
            <a:endParaRPr lang="en-US" sz="2000" strike="sngStrike">
              <a:solidFill>
                <a:srgbClr val="000000"/>
              </a:solidFill>
              <a:ea typeface="ＭＳ Ｐゴシック" pitchFamily="34" charset="-128"/>
            </a:endParaRPr>
          </a:p>
        </p:txBody>
      </p:sp>
      <p:sp>
        <p:nvSpPr>
          <p:cNvPr id="108" name="Rectangle 107"/>
          <p:cNvSpPr/>
          <p:nvPr/>
        </p:nvSpPr>
        <p:spPr bwMode="auto">
          <a:xfrm rot="10800000">
            <a:off x="4610405" y="2430467"/>
            <a:ext cx="4533595" cy="1305772"/>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109" name="Rectangle 108"/>
          <p:cNvSpPr/>
          <p:nvPr/>
        </p:nvSpPr>
        <p:spPr bwMode="auto">
          <a:xfrm rot="10800000" flipV="1">
            <a:off x="-1" y="3813050"/>
            <a:ext cx="4533595" cy="1305770"/>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110" name="Rectangle 109"/>
          <p:cNvSpPr/>
          <p:nvPr/>
        </p:nvSpPr>
        <p:spPr bwMode="auto">
          <a:xfrm rot="10800000">
            <a:off x="-1" y="2430467"/>
            <a:ext cx="4533595" cy="1305772"/>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138" name="Rectangle 137"/>
          <p:cNvSpPr/>
          <p:nvPr/>
        </p:nvSpPr>
        <p:spPr bwMode="auto">
          <a:xfrm rot="10800000" flipV="1">
            <a:off x="4610405" y="3813050"/>
            <a:ext cx="4533595" cy="1305770"/>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grpSp>
        <p:nvGrpSpPr>
          <p:cNvPr id="139" name="Group 138"/>
          <p:cNvGrpSpPr/>
          <p:nvPr/>
        </p:nvGrpSpPr>
        <p:grpSpPr>
          <a:xfrm>
            <a:off x="4803791" y="2142223"/>
            <a:ext cx="717615" cy="1026214"/>
            <a:chOff x="146799" y="3069390"/>
            <a:chExt cx="390633" cy="335171"/>
          </a:xfrm>
        </p:grpSpPr>
        <p:sp>
          <p:nvSpPr>
            <p:cNvPr id="140" name="Chevron 139"/>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141" name="Chevron 140"/>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142" name="Group 141"/>
          <p:cNvGrpSpPr/>
          <p:nvPr/>
        </p:nvGrpSpPr>
        <p:grpSpPr>
          <a:xfrm rot="10800000">
            <a:off x="3657600" y="2142223"/>
            <a:ext cx="717615" cy="1026214"/>
            <a:chOff x="146799" y="3069390"/>
            <a:chExt cx="390633" cy="335171"/>
          </a:xfrm>
        </p:grpSpPr>
        <p:sp>
          <p:nvSpPr>
            <p:cNvPr id="143" name="Chevron 142"/>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144" name="Chevron 143"/>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145" name="Group 144"/>
          <p:cNvGrpSpPr/>
          <p:nvPr/>
        </p:nvGrpSpPr>
        <p:grpSpPr>
          <a:xfrm>
            <a:off x="4803791" y="4495800"/>
            <a:ext cx="717615" cy="1026214"/>
            <a:chOff x="146799" y="3069390"/>
            <a:chExt cx="390633" cy="335171"/>
          </a:xfrm>
        </p:grpSpPr>
        <p:sp>
          <p:nvSpPr>
            <p:cNvPr id="146" name="Chevron 145"/>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147" name="Chevron 146"/>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148" name="Group 147"/>
          <p:cNvGrpSpPr/>
          <p:nvPr/>
        </p:nvGrpSpPr>
        <p:grpSpPr>
          <a:xfrm rot="10800000">
            <a:off x="3657600" y="4495800"/>
            <a:ext cx="717615" cy="1026214"/>
            <a:chOff x="146799" y="3069390"/>
            <a:chExt cx="390633" cy="335171"/>
          </a:xfrm>
        </p:grpSpPr>
        <p:sp>
          <p:nvSpPr>
            <p:cNvPr id="149" name="Chevron 148"/>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150" name="Chevron 149"/>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151" name="Group 150"/>
          <p:cNvGrpSpPr/>
          <p:nvPr/>
        </p:nvGrpSpPr>
        <p:grpSpPr>
          <a:xfrm>
            <a:off x="347450" y="1355130"/>
            <a:ext cx="3341235" cy="2344099"/>
            <a:chOff x="270640" y="1444620"/>
            <a:chExt cx="3341235" cy="2344099"/>
          </a:xfrm>
        </p:grpSpPr>
        <p:sp>
          <p:nvSpPr>
            <p:cNvPr id="152" name="Rectangle 151"/>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53" name="Rectangle 152"/>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54" name="Rectangle 153"/>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55" name="TextBox 154"/>
            <p:cNvSpPr txBox="1"/>
            <p:nvPr/>
          </p:nvSpPr>
          <p:spPr>
            <a:xfrm>
              <a:off x="347450" y="3157967"/>
              <a:ext cx="3187615" cy="369332"/>
            </a:xfrm>
            <a:prstGeom prst="rect">
              <a:avLst/>
            </a:prstGeom>
            <a:noFill/>
          </p:spPr>
          <p:txBody>
            <a:bodyPr wrap="square" rtlCol="0">
              <a:spAutoFit/>
            </a:bodyPr>
            <a:lstStyle/>
            <a:p>
              <a:pPr marL="55563" lvl="1" indent="0" algn="ctr"/>
              <a:r>
                <a:rPr lang="ru-RU" sz="1800" dirty="0" smtClean="0"/>
                <a:t>Поддержка до </a:t>
              </a:r>
              <a:r>
                <a:rPr lang="en-US" sz="1800" dirty="0" smtClean="0"/>
                <a:t>20,000 </a:t>
              </a:r>
              <a:r>
                <a:rPr lang="ru-RU" sz="1800" dirty="0" smtClean="0"/>
                <a:t>ТД</a:t>
              </a:r>
              <a:endParaRPr lang="en-US" sz="1800" dirty="0"/>
            </a:p>
          </p:txBody>
        </p:sp>
        <p:sp>
          <p:nvSpPr>
            <p:cNvPr id="156" name="Rectangle 155"/>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ru-RU" sz="1800" b="1" kern="0" dirty="0" smtClean="0">
                  <a:solidFill>
                    <a:schemeClr val="bg1"/>
                  </a:solidFill>
                  <a:ea typeface="ＭＳ Ｐゴシック" pitchFamily="29" charset="-128"/>
                </a:rPr>
                <a:t>Кластеризация</a:t>
              </a:r>
              <a:endParaRPr lang="en-US" sz="1800" b="1" kern="0" dirty="0">
                <a:solidFill>
                  <a:schemeClr val="bg1"/>
                </a:solidFill>
                <a:ea typeface="ＭＳ Ｐゴシック" pitchFamily="29" charset="-128"/>
              </a:endParaRPr>
            </a:p>
          </p:txBody>
        </p:sp>
      </p:grpSp>
      <p:grpSp>
        <p:nvGrpSpPr>
          <p:cNvPr id="157" name="Group 156"/>
          <p:cNvGrpSpPr/>
          <p:nvPr/>
        </p:nvGrpSpPr>
        <p:grpSpPr>
          <a:xfrm>
            <a:off x="5416910" y="1355130"/>
            <a:ext cx="3341235" cy="2344099"/>
            <a:chOff x="270640" y="1444620"/>
            <a:chExt cx="3341235" cy="2344099"/>
          </a:xfrm>
        </p:grpSpPr>
        <p:sp>
          <p:nvSpPr>
            <p:cNvPr id="158" name="Rectangle 157"/>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59" name="Rectangle 158"/>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60" name="Rectangle 159"/>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61" name="TextBox 160"/>
            <p:cNvSpPr txBox="1"/>
            <p:nvPr/>
          </p:nvSpPr>
          <p:spPr>
            <a:xfrm>
              <a:off x="577880" y="2917816"/>
              <a:ext cx="2688350" cy="646331"/>
            </a:xfrm>
            <a:prstGeom prst="rect">
              <a:avLst/>
            </a:prstGeom>
            <a:noFill/>
          </p:spPr>
          <p:txBody>
            <a:bodyPr wrap="square" rtlCol="0">
              <a:spAutoFit/>
            </a:bodyPr>
            <a:lstStyle/>
            <a:p>
              <a:pPr marL="1588" lvl="1" indent="0" algn="ctr"/>
              <a:r>
                <a:rPr lang="ru-RU" sz="1800" dirty="0" smtClean="0"/>
                <a:t>Переключение </a:t>
              </a:r>
              <a:r>
                <a:rPr lang="en-US" sz="1800" dirty="0" smtClean="0"/>
                <a:t>&lt;10</a:t>
              </a:r>
              <a:r>
                <a:rPr lang="ru-RU" sz="1800" dirty="0" smtClean="0"/>
                <a:t>мин без потерь</a:t>
              </a:r>
              <a:endParaRPr lang="en-US" sz="1800" dirty="0"/>
            </a:p>
          </p:txBody>
        </p:sp>
        <p:sp>
          <p:nvSpPr>
            <p:cNvPr id="162" name="Rectangle 161"/>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ru-RU" sz="1800" b="1" kern="0" dirty="0" smtClean="0">
                  <a:solidFill>
                    <a:schemeClr val="bg1"/>
                  </a:solidFill>
                  <a:ea typeface="ＭＳ Ｐゴシック" pitchFamily="29" charset="-128"/>
                </a:rPr>
                <a:t>Надежность</a:t>
              </a:r>
              <a:endParaRPr lang="en-US" sz="1800" b="1" kern="0" dirty="0" smtClean="0">
                <a:solidFill>
                  <a:schemeClr val="bg1"/>
                </a:solidFill>
                <a:ea typeface="ＭＳ Ｐゴシック" pitchFamily="29" charset="-128"/>
              </a:endParaRPr>
            </a:p>
          </p:txBody>
        </p:sp>
      </p:grpSp>
      <p:grpSp>
        <p:nvGrpSpPr>
          <p:cNvPr id="163" name="Group 162"/>
          <p:cNvGrpSpPr/>
          <p:nvPr/>
        </p:nvGrpSpPr>
        <p:grpSpPr>
          <a:xfrm>
            <a:off x="347450" y="4003681"/>
            <a:ext cx="3341235" cy="2344099"/>
            <a:chOff x="270640" y="1444620"/>
            <a:chExt cx="3341235" cy="2344099"/>
          </a:xfrm>
        </p:grpSpPr>
        <p:sp>
          <p:nvSpPr>
            <p:cNvPr id="164" name="Rectangle 163"/>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65" name="Rectangle 164"/>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66" name="Rectangle 165"/>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67" name="TextBox 166"/>
            <p:cNvSpPr txBox="1"/>
            <p:nvPr/>
          </p:nvSpPr>
          <p:spPr>
            <a:xfrm>
              <a:off x="752670" y="3002448"/>
              <a:ext cx="2475155" cy="355482"/>
            </a:xfrm>
            <a:prstGeom prst="rect">
              <a:avLst/>
            </a:prstGeom>
            <a:noFill/>
          </p:spPr>
          <p:txBody>
            <a:bodyPr wrap="square" rtlCol="0">
              <a:spAutoFit/>
            </a:bodyPr>
            <a:lstStyle/>
            <a:p>
              <a:pPr marL="0" lvl="1" indent="0" algn="ctr" defTabSz="914362" eaLnBrk="0" hangingPunct="0">
                <a:lnSpc>
                  <a:spcPct val="95000"/>
                </a:lnSpc>
                <a:buClr>
                  <a:srgbClr val="FF9933"/>
                </a:buClr>
              </a:pPr>
              <a:r>
                <a:rPr lang="ru-RU" dirty="0" smtClean="0"/>
                <a:t>Отчеты и мониторинг</a:t>
              </a:r>
              <a:endParaRPr lang="en-US" sz="1800" dirty="0"/>
            </a:p>
          </p:txBody>
        </p:sp>
        <p:sp>
          <p:nvSpPr>
            <p:cNvPr id="168" name="Rectangle 167"/>
            <p:cNvSpPr/>
            <p:nvPr/>
          </p:nvSpPr>
          <p:spPr>
            <a:xfrm>
              <a:off x="347451" y="1508750"/>
              <a:ext cx="3187614" cy="346380"/>
            </a:xfrm>
            <a:prstGeom prst="rect">
              <a:avLst/>
            </a:prstGeom>
          </p:spPr>
          <p:txBody>
            <a:bodyPr wrap="square" lIns="0" tIns="0" rIns="0" bIns="0" anchor="ctr" anchorCtr="0">
              <a:noAutofit/>
            </a:bodyPr>
            <a:lstStyle/>
            <a:p>
              <a:pPr algn="ctr">
                <a:lnSpc>
                  <a:spcPct val="90000"/>
                </a:lnSpc>
                <a:defRPr/>
              </a:pPr>
              <a:r>
                <a:rPr lang="ru-RU" sz="1800" b="1" kern="0" dirty="0" smtClean="0">
                  <a:solidFill>
                    <a:schemeClr val="bg1"/>
                  </a:solidFill>
                  <a:ea typeface="ＭＳ Ｐゴシック" pitchFamily="29" charset="-128"/>
                </a:rPr>
                <a:t>Мониторинг </a:t>
              </a:r>
              <a:r>
                <a:rPr lang="en-US" sz="1800" b="1" kern="0" dirty="0" smtClean="0">
                  <a:solidFill>
                    <a:schemeClr val="bg1"/>
                  </a:solidFill>
                  <a:ea typeface="ＭＳ Ｐゴシック" pitchFamily="29" charset="-128"/>
                </a:rPr>
                <a:t>Lync </a:t>
              </a:r>
              <a:r>
                <a:rPr lang="ru-RU" sz="1800" b="1" kern="0" dirty="0" smtClean="0">
                  <a:solidFill>
                    <a:schemeClr val="bg1"/>
                  </a:solidFill>
                  <a:ea typeface="ＭＳ Ｐゴシック" pitchFamily="29" charset="-128"/>
                </a:rPr>
                <a:t>и </a:t>
              </a:r>
              <a:r>
                <a:rPr lang="en-US" sz="1800" b="1" kern="0" dirty="0" err="1" smtClean="0">
                  <a:solidFill>
                    <a:schemeClr val="bg1"/>
                  </a:solidFill>
                  <a:ea typeface="ＭＳ Ｐゴシック" pitchFamily="29" charset="-128"/>
                </a:rPr>
                <a:t>AppRF</a:t>
              </a:r>
              <a:endParaRPr lang="en-US" sz="1800" b="1" kern="0" dirty="0">
                <a:solidFill>
                  <a:schemeClr val="bg1"/>
                </a:solidFill>
                <a:ea typeface="ＭＳ Ｐゴシック" pitchFamily="29" charset="-128"/>
              </a:endParaRPr>
            </a:p>
          </p:txBody>
        </p:sp>
      </p:grpSp>
      <p:grpSp>
        <p:nvGrpSpPr>
          <p:cNvPr id="169" name="Group 168"/>
          <p:cNvGrpSpPr/>
          <p:nvPr/>
        </p:nvGrpSpPr>
        <p:grpSpPr>
          <a:xfrm>
            <a:off x="5263291" y="4003681"/>
            <a:ext cx="3648474" cy="2344099"/>
            <a:chOff x="117021" y="1444620"/>
            <a:chExt cx="3648474" cy="2344099"/>
          </a:xfrm>
        </p:grpSpPr>
        <p:sp>
          <p:nvSpPr>
            <p:cNvPr id="170" name="Rectangle 169"/>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71" name="Rectangle 170"/>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72" name="Rectangle 171"/>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73" name="TextBox 172"/>
            <p:cNvSpPr txBox="1"/>
            <p:nvPr/>
          </p:nvSpPr>
          <p:spPr>
            <a:xfrm>
              <a:off x="117021" y="2964962"/>
              <a:ext cx="3648474" cy="355482"/>
            </a:xfrm>
            <a:prstGeom prst="rect">
              <a:avLst/>
            </a:prstGeom>
            <a:noFill/>
          </p:spPr>
          <p:txBody>
            <a:bodyPr wrap="square" rtlCol="0">
              <a:spAutoFit/>
            </a:bodyPr>
            <a:lstStyle/>
            <a:p>
              <a:pPr marL="0" lvl="1" indent="0" algn="ctr" defTabSz="914362" eaLnBrk="0" hangingPunct="0">
                <a:lnSpc>
                  <a:spcPct val="95000"/>
                </a:lnSpc>
                <a:spcAft>
                  <a:spcPts val="300"/>
                </a:spcAft>
                <a:buClr>
                  <a:srgbClr val="FF9933"/>
                </a:buClr>
              </a:pPr>
              <a:endParaRPr lang="en-US" sz="1800" spc="-70" dirty="0"/>
            </a:p>
          </p:txBody>
        </p:sp>
        <p:sp>
          <p:nvSpPr>
            <p:cNvPr id="174" name="Rectangle 173"/>
            <p:cNvSpPr/>
            <p:nvPr/>
          </p:nvSpPr>
          <p:spPr>
            <a:xfrm>
              <a:off x="424260" y="1547155"/>
              <a:ext cx="3033995" cy="321314"/>
            </a:xfrm>
            <a:prstGeom prst="rect">
              <a:avLst/>
            </a:prstGeom>
          </p:spPr>
          <p:txBody>
            <a:bodyPr wrap="square" lIns="0" tIns="0" rIns="0" bIns="0" anchor="ctr" anchorCtr="0">
              <a:noAutofit/>
            </a:bodyPr>
            <a:lstStyle/>
            <a:p>
              <a:pPr algn="ctr">
                <a:lnSpc>
                  <a:spcPct val="90000"/>
                </a:lnSpc>
                <a:defRPr/>
              </a:pPr>
              <a:r>
                <a:rPr lang="en-US" sz="1700" b="1" kern="0" dirty="0" smtClean="0">
                  <a:solidFill>
                    <a:schemeClr val="bg1"/>
                  </a:solidFill>
                  <a:ea typeface="ＭＳ Ｐゴシック" pitchFamily="29" charset="-128"/>
                </a:rPr>
                <a:t>HTML5</a:t>
              </a:r>
            </a:p>
          </p:txBody>
        </p:sp>
      </p:grpSp>
      <p:pic>
        <p:nvPicPr>
          <p:cNvPr id="176" name="Picture 175"/>
          <p:cNvPicPr>
            <a:picLocks noChangeAspect="1"/>
          </p:cNvPicPr>
          <p:nvPr/>
        </p:nvPicPr>
        <p:blipFill>
          <a:blip r:embed="rId4"/>
          <a:stretch>
            <a:fillRect/>
          </a:stretch>
        </p:blipFill>
        <p:spPr>
          <a:xfrm>
            <a:off x="6607465" y="1815990"/>
            <a:ext cx="860272" cy="1075340"/>
          </a:xfrm>
          <a:prstGeom prst="rect">
            <a:avLst/>
          </a:prstGeom>
        </p:spPr>
      </p:pic>
      <p:pic>
        <p:nvPicPr>
          <p:cNvPr id="177" name="Picture 8" descr="C:\Users\thoeber\Desktop\tonys-backup\thoeber\Documents\A A A AOS 6dot3\1 1 ucc-dashboard-volume-aps.tif">
            <a:hlinkClick r:id="" action="ppaction://noaction"/>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9905" y="4581150"/>
            <a:ext cx="2534730" cy="898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8" name="Picture 17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00225" y="4504340"/>
            <a:ext cx="1536200" cy="1040678"/>
          </a:xfrm>
          <a:prstGeom prst="rect">
            <a:avLst/>
          </a:prstGeom>
        </p:spPr>
      </p:pic>
      <p:grpSp>
        <p:nvGrpSpPr>
          <p:cNvPr id="6" name="Group 5"/>
          <p:cNvGrpSpPr/>
          <p:nvPr/>
        </p:nvGrpSpPr>
        <p:grpSpPr>
          <a:xfrm>
            <a:off x="1184901" y="1974478"/>
            <a:ext cx="1692403" cy="1077462"/>
            <a:chOff x="1184901" y="1974478"/>
            <a:chExt cx="1692403" cy="1077462"/>
          </a:xfrm>
        </p:grpSpPr>
        <p:sp>
          <p:nvSpPr>
            <p:cNvPr id="4" name="Oval 3"/>
            <p:cNvSpPr/>
            <p:nvPr/>
          </p:nvSpPr>
          <p:spPr bwMode="auto">
            <a:xfrm>
              <a:off x="1463376" y="2102714"/>
              <a:ext cx="1126967" cy="756976"/>
            </a:xfrm>
            <a:prstGeom prst="ellipse">
              <a:avLst/>
            </a:prstGeom>
            <a:noFill/>
            <a:ln w="349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3" name="Picture 2" descr="airwav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4901" y="1974478"/>
              <a:ext cx="564418" cy="495104"/>
            </a:xfrm>
            <a:prstGeom prst="rect">
              <a:avLst/>
            </a:prstGeom>
          </p:spPr>
        </p:pic>
        <p:pic>
          <p:nvPicPr>
            <p:cNvPr id="54" name="Picture 53" descr="airwav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12886" y="1975483"/>
              <a:ext cx="564418" cy="495104"/>
            </a:xfrm>
            <a:prstGeom prst="rect">
              <a:avLst/>
            </a:prstGeom>
          </p:spPr>
        </p:pic>
        <p:pic>
          <p:nvPicPr>
            <p:cNvPr id="55" name="Picture 54" descr="airwav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0418" y="2556836"/>
              <a:ext cx="564418" cy="495104"/>
            </a:xfrm>
            <a:prstGeom prst="rect">
              <a:avLst/>
            </a:prstGeom>
          </p:spPr>
        </p:pic>
      </p:grpSp>
      <p:sp>
        <p:nvSpPr>
          <p:cNvPr id="56" name="Title 18"/>
          <p:cNvSpPr txBox="1">
            <a:spLocks/>
          </p:cNvSpPr>
          <p:nvPr/>
        </p:nvSpPr>
        <p:spPr>
          <a:xfrm>
            <a:off x="499533" y="310092"/>
            <a:ext cx="7366000" cy="473075"/>
          </a:xfrm>
          <a:prstGeom prst="rect">
            <a:avLst/>
          </a:prstGeom>
        </p:spPr>
        <p:txBody>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en-US" b="0" dirty="0" err="1" smtClean="0"/>
              <a:t>AirWave</a:t>
            </a:r>
            <a:r>
              <a:rPr lang="en-US" b="0" dirty="0" smtClean="0"/>
              <a:t> 8.0</a:t>
            </a:r>
            <a:endParaRPr lang="en-US" b="0" dirty="0"/>
          </a:p>
        </p:txBody>
      </p:sp>
    </p:spTree>
    <p:custDataLst>
      <p:tags r:id="rId1"/>
    </p:custDataLst>
    <p:extLst>
      <p:ext uri="{BB962C8B-B14F-4D97-AF65-F5344CB8AC3E}">
        <p14:creationId xmlns:p14="http://schemas.microsoft.com/office/powerpoint/2010/main" val="11654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12066"/>
            <a:ext cx="9151288" cy="3445933"/>
          </a:xfrm>
          <a:prstGeom prst="rect">
            <a:avLst/>
          </a:prstGeom>
        </p:spPr>
      </p:pic>
      <p:sp>
        <p:nvSpPr>
          <p:cNvPr id="23" name="TextBox 22"/>
          <p:cNvSpPr txBox="1"/>
          <p:nvPr/>
        </p:nvSpPr>
        <p:spPr bwMode="white">
          <a:xfrm>
            <a:off x="2114550" y="1847650"/>
            <a:ext cx="4901600" cy="646331"/>
          </a:xfrm>
          <a:prstGeom prst="rect">
            <a:avLst/>
          </a:prstGeom>
          <a:noFill/>
        </p:spPr>
        <p:txBody>
          <a:bodyPr wrap="square" rtlCol="0">
            <a:spAutoFit/>
          </a:bodyPr>
          <a:lstStyle/>
          <a:p>
            <a:pPr algn="ctr"/>
            <a:r>
              <a:rPr lang="ru-RU" sz="3600" dirty="0" smtClean="0">
                <a:solidFill>
                  <a:schemeClr val="bg1"/>
                </a:solidFill>
              </a:rPr>
              <a:t>А вы готовы к</a:t>
            </a:r>
            <a:endParaRPr lang="en-US" sz="3600" dirty="0">
              <a:solidFill>
                <a:schemeClr val="bg1"/>
              </a:solidFill>
            </a:endParaRPr>
          </a:p>
        </p:txBody>
      </p:sp>
      <p:pic>
        <p:nvPicPr>
          <p:cNvPr id="22" name="Picture 21" descr="#genmobile-badg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0698" y="2651246"/>
            <a:ext cx="5842604" cy="1150816"/>
          </a:xfrm>
          <a:prstGeom prst="rect">
            <a:avLst/>
          </a:prstGeom>
        </p:spPr>
      </p:pic>
    </p:spTree>
    <p:extLst>
      <p:ext uri="{BB962C8B-B14F-4D97-AF65-F5344CB8AC3E}">
        <p14:creationId xmlns:p14="http://schemas.microsoft.com/office/powerpoint/2010/main" val="59574622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Продукты</a:t>
            </a:r>
            <a:r>
              <a:rPr lang="en-US" dirty="0" smtClean="0"/>
              <a:t>: </a:t>
            </a:r>
            <a:r>
              <a:rPr lang="ru-RU" dirty="0" smtClean="0"/>
              <a:t>Управление</a:t>
            </a:r>
            <a:endParaRPr lang="en-US" dirty="0"/>
          </a:p>
        </p:txBody>
      </p:sp>
      <p:pic>
        <p:nvPicPr>
          <p:cNvPr id="59" name="Picture 58"/>
          <p:cNvPicPr>
            <a:picLocks noChangeAspect="1"/>
          </p:cNvPicPr>
          <p:nvPr/>
        </p:nvPicPr>
        <p:blipFill>
          <a:blip r:embed="rId3"/>
          <a:stretch>
            <a:fillRect/>
          </a:stretch>
        </p:blipFill>
        <p:spPr>
          <a:xfrm>
            <a:off x="-946983" y="4052514"/>
            <a:ext cx="38100" cy="38100"/>
          </a:xfrm>
          <a:prstGeom prst="rect">
            <a:avLst/>
          </a:prstGeom>
        </p:spPr>
      </p:pic>
      <p:pic>
        <p:nvPicPr>
          <p:cNvPr id="60" name="Picture 59"/>
          <p:cNvPicPr>
            <a:picLocks noChangeAspect="1"/>
          </p:cNvPicPr>
          <p:nvPr/>
        </p:nvPicPr>
        <p:blipFill>
          <a:blip r:embed="rId3"/>
          <a:stretch>
            <a:fillRect/>
          </a:stretch>
        </p:blipFill>
        <p:spPr>
          <a:xfrm>
            <a:off x="-946983" y="4052514"/>
            <a:ext cx="38100" cy="38100"/>
          </a:xfrm>
          <a:prstGeom prst="rect">
            <a:avLst/>
          </a:prstGeom>
        </p:spPr>
      </p:pic>
      <p:grpSp>
        <p:nvGrpSpPr>
          <p:cNvPr id="4" name="Group 3"/>
          <p:cNvGrpSpPr/>
          <p:nvPr/>
        </p:nvGrpSpPr>
        <p:grpSpPr>
          <a:xfrm>
            <a:off x="1034450" y="1972639"/>
            <a:ext cx="3341235" cy="3365813"/>
            <a:chOff x="1034450" y="1972639"/>
            <a:chExt cx="3341235" cy="3365813"/>
          </a:xfrm>
        </p:grpSpPr>
        <p:sp>
          <p:nvSpPr>
            <p:cNvPr id="70" name="Rectangle 69"/>
            <p:cNvSpPr/>
            <p:nvPr/>
          </p:nvSpPr>
          <p:spPr bwMode="auto">
            <a:xfrm>
              <a:off x="1034450" y="1972639"/>
              <a:ext cx="3341235" cy="3365813"/>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72" name="Rectangle 71"/>
            <p:cNvSpPr/>
            <p:nvPr/>
          </p:nvSpPr>
          <p:spPr bwMode="auto">
            <a:xfrm>
              <a:off x="1111260" y="2495202"/>
              <a:ext cx="3187615" cy="26706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73" name="Rectangle 72"/>
            <p:cNvSpPr/>
            <p:nvPr/>
          </p:nvSpPr>
          <p:spPr>
            <a:xfrm>
              <a:off x="1055684" y="1972639"/>
              <a:ext cx="3316602" cy="522563"/>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Облачная</a:t>
              </a:r>
              <a:endParaRPr lang="en-US" b="1" kern="0" dirty="0" smtClean="0">
                <a:solidFill>
                  <a:schemeClr val="bg1"/>
                </a:solidFill>
                <a:ea typeface="ＭＳ Ｐゴシック" pitchFamily="29" charset="-128"/>
              </a:endParaRPr>
            </a:p>
          </p:txBody>
        </p:sp>
        <p:sp>
          <p:nvSpPr>
            <p:cNvPr id="79" name="TextBox 78"/>
            <p:cNvSpPr txBox="1"/>
            <p:nvPr/>
          </p:nvSpPr>
          <p:spPr>
            <a:xfrm>
              <a:off x="1111260" y="3842965"/>
              <a:ext cx="3187615" cy="1273682"/>
            </a:xfrm>
            <a:prstGeom prst="rect">
              <a:avLst/>
            </a:prstGeom>
            <a:noFill/>
          </p:spPr>
          <p:txBody>
            <a:bodyPr wrap="square" rtlCol="0">
              <a:spAutoFit/>
            </a:bodyPr>
            <a:lstStyle/>
            <a:p>
              <a:pPr algn="ctr">
                <a:lnSpc>
                  <a:spcPct val="110000"/>
                </a:lnSpc>
              </a:pPr>
              <a:r>
                <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Central</a:t>
              </a:r>
            </a:p>
            <a:p>
              <a:pPr algn="ctr">
                <a:lnSpc>
                  <a:spcPct val="110000"/>
                </a:lnSpc>
              </a:pP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Instant, </a:t>
              </a: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Коммутаторы</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Гостевой доступ</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MDM</a:t>
              </a:r>
            </a:p>
            <a:p>
              <a:pPr algn="ctr">
                <a:lnSpc>
                  <a:spcPct val="110000"/>
                </a:lnSpc>
              </a:pP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Visual RF, </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WIDS</a:t>
              </a:r>
              <a:r>
                <a:rPr lang="ru-RU" sz="14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отчеты</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nvGrpSpPr>
            <p:cNvPr id="3" name="Group 2"/>
            <p:cNvGrpSpPr/>
            <p:nvPr/>
          </p:nvGrpSpPr>
          <p:grpSpPr>
            <a:xfrm>
              <a:off x="1984780" y="2396570"/>
              <a:ext cx="1431336" cy="1489476"/>
              <a:chOff x="2206711" y="1291833"/>
              <a:chExt cx="1431336" cy="1489476"/>
            </a:xfrm>
          </p:grpSpPr>
          <p:pic>
            <p:nvPicPr>
              <p:cNvPr id="197" name="Picture 196"/>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t="29264" b="11525"/>
              <a:stretch/>
            </p:blipFill>
            <p:spPr>
              <a:xfrm>
                <a:off x="2206711" y="1935220"/>
                <a:ext cx="1431336" cy="846089"/>
              </a:xfrm>
              <a:prstGeom prst="rect">
                <a:avLst/>
              </a:prstGeom>
            </p:spPr>
          </p:pic>
          <p:pic>
            <p:nvPicPr>
              <p:cNvPr id="68" name="Picture 6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8948" y="1291833"/>
                <a:ext cx="1131340" cy="1131340"/>
              </a:xfrm>
              <a:prstGeom prst="rect">
                <a:avLst/>
              </a:prstGeom>
            </p:spPr>
          </p:pic>
        </p:grpSp>
      </p:grpSp>
      <p:sp>
        <p:nvSpPr>
          <p:cNvPr id="75" name="Rectangle 74"/>
          <p:cNvSpPr/>
          <p:nvPr/>
        </p:nvSpPr>
        <p:spPr bwMode="auto">
          <a:xfrm>
            <a:off x="4799447" y="1972638"/>
            <a:ext cx="3341235" cy="3365813"/>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76" name="Rectangle 75"/>
          <p:cNvSpPr/>
          <p:nvPr/>
        </p:nvSpPr>
        <p:spPr bwMode="auto">
          <a:xfrm>
            <a:off x="4876257" y="2495202"/>
            <a:ext cx="3187615" cy="26706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77" name="Rectangle 76"/>
          <p:cNvSpPr/>
          <p:nvPr/>
        </p:nvSpPr>
        <p:spPr>
          <a:xfrm>
            <a:off x="4820681" y="2059594"/>
            <a:ext cx="3316602" cy="346380"/>
          </a:xfrm>
          <a:prstGeom prst="rect">
            <a:avLst/>
          </a:prstGeom>
        </p:spPr>
        <p:txBody>
          <a:bodyPr wrap="square" lIns="0" tIns="0" rIns="0" bIns="0" anchor="ctr" anchorCtr="0">
            <a:noAutofit/>
          </a:bodyPr>
          <a:lstStyle/>
          <a:p>
            <a:pPr algn="ctr">
              <a:lnSpc>
                <a:spcPct val="90000"/>
              </a:lnSpc>
              <a:defRPr/>
            </a:pPr>
            <a:r>
              <a:rPr lang="ru-RU" b="1" kern="0" dirty="0" smtClean="0">
                <a:solidFill>
                  <a:schemeClr val="bg1"/>
                </a:solidFill>
                <a:ea typeface="ＭＳ Ｐゴシック" pitchFamily="29" charset="-128"/>
              </a:rPr>
              <a:t>Локальная</a:t>
            </a:r>
            <a:endParaRPr lang="en-US" b="1" kern="0" dirty="0" smtClean="0">
              <a:solidFill>
                <a:schemeClr val="bg1"/>
              </a:solidFill>
              <a:ea typeface="ＭＳ Ｐゴシック" pitchFamily="29" charset="-128"/>
            </a:endParaRPr>
          </a:p>
        </p:txBody>
      </p:sp>
      <p:pic>
        <p:nvPicPr>
          <p:cNvPr id="86" name="Picture 8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8733" y="2377572"/>
            <a:ext cx="1448059" cy="1448059"/>
          </a:xfrm>
          <a:prstGeom prst="rect">
            <a:avLst/>
          </a:prstGeom>
        </p:spPr>
      </p:pic>
      <p:sp>
        <p:nvSpPr>
          <p:cNvPr id="87" name="TextBox 86"/>
          <p:cNvSpPr txBox="1"/>
          <p:nvPr/>
        </p:nvSpPr>
        <p:spPr>
          <a:xfrm>
            <a:off x="4888018" y="3842965"/>
            <a:ext cx="3187615" cy="1040285"/>
          </a:xfrm>
          <a:prstGeom prst="rect">
            <a:avLst/>
          </a:prstGeom>
          <a:noFill/>
        </p:spPr>
        <p:txBody>
          <a:bodyPr wrap="square" rtlCol="0">
            <a:spAutoFit/>
          </a:bodyPr>
          <a:lstStyle/>
          <a:p>
            <a:pPr algn="ctr">
              <a:lnSpc>
                <a:spcPct val="110000"/>
              </a:lnSpc>
            </a:pPr>
            <a:r>
              <a:rPr lang="en-US" sz="14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AirWave</a:t>
            </a:r>
            <a:endParaRPr lang="en-US" sz="14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Aruba &amp; </a:t>
            </a: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другие </a:t>
            </a:r>
            <a:r>
              <a:rPr lang="ru-RU" sz="1400"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вендоры</a:t>
            </a: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Visual </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RF, </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WIDS</a:t>
            </a: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a:p>
            <a:pPr algn="ctr">
              <a:lnSpc>
                <a:spcPct val="110000"/>
              </a:lnSpc>
            </a:pPr>
            <a:r>
              <a:rPr lang="ru-RU"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отчеты</a:t>
            </a:r>
            <a:r>
              <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a:t>
            </a:r>
            <a:endParaRPr lang="en-US" sz="1400"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Tree>
    <p:extLst>
      <p:ext uri="{BB962C8B-B14F-4D97-AF65-F5344CB8AC3E}">
        <p14:creationId xmlns:p14="http://schemas.microsoft.com/office/powerpoint/2010/main" val="123217048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6683" y="2678440"/>
            <a:ext cx="2154757" cy="584775"/>
          </a:xfrm>
          <a:prstGeom prst="rect">
            <a:avLst/>
          </a:prstGeom>
          <a:noFill/>
        </p:spPr>
        <p:txBody>
          <a:bodyPr wrap="none" rtlCol="0">
            <a:spAutoFit/>
          </a:bodyPr>
          <a:lstStyle/>
          <a:p>
            <a:r>
              <a:rPr lang="ru-RU" sz="3200" dirty="0" smtClean="0">
                <a:solidFill>
                  <a:schemeClr val="bg1"/>
                </a:solidFill>
              </a:rPr>
              <a:t>Транспорт</a:t>
            </a:r>
            <a:endParaRPr lang="en-US" sz="3200" dirty="0">
              <a:solidFill>
                <a:schemeClr val="bg1"/>
              </a:solidFill>
            </a:endParaRPr>
          </a:p>
        </p:txBody>
      </p:sp>
    </p:spTree>
    <p:extLst>
      <p:ext uri="{BB962C8B-B14F-4D97-AF65-F5344CB8AC3E}">
        <p14:creationId xmlns:p14="http://schemas.microsoft.com/office/powerpoint/2010/main" val="1205063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bwMode="auto">
          <a:xfrm rot="10800000">
            <a:off x="4610405" y="2430467"/>
            <a:ext cx="4533595" cy="1305772"/>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81" name="Rectangle 80"/>
          <p:cNvSpPr/>
          <p:nvPr/>
        </p:nvSpPr>
        <p:spPr bwMode="auto">
          <a:xfrm rot="10800000" flipV="1">
            <a:off x="-1" y="3813050"/>
            <a:ext cx="4533595" cy="1305770"/>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82" name="Rectangle 81"/>
          <p:cNvSpPr/>
          <p:nvPr/>
        </p:nvSpPr>
        <p:spPr bwMode="auto">
          <a:xfrm rot="10800000">
            <a:off x="-1" y="2430467"/>
            <a:ext cx="4533595" cy="1305772"/>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84" name="Rectangle 83"/>
          <p:cNvSpPr/>
          <p:nvPr/>
        </p:nvSpPr>
        <p:spPr bwMode="auto">
          <a:xfrm rot="10800000" flipV="1">
            <a:off x="4610405" y="3813050"/>
            <a:ext cx="4533595" cy="1305770"/>
          </a:xfrm>
          <a:prstGeom prst="rect">
            <a:avLst/>
          </a:prstGeom>
          <a:gradFill flip="none" rotWithShape="1">
            <a:gsLst>
              <a:gs pos="0">
                <a:schemeClr val="accent4">
                  <a:lumMod val="20000"/>
                  <a:lumOff val="80000"/>
                </a:schemeClr>
              </a:gs>
              <a:gs pos="100000">
                <a:srgbClr val="FFFFFF">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5" name="Title 4"/>
          <p:cNvSpPr>
            <a:spLocks noGrp="1"/>
          </p:cNvSpPr>
          <p:nvPr>
            <p:ph type="title"/>
          </p:nvPr>
        </p:nvSpPr>
        <p:spPr/>
        <p:txBody>
          <a:bodyPr/>
          <a:lstStyle/>
          <a:p>
            <a:r>
              <a:rPr lang="ru-RU" dirty="0" err="1" smtClean="0"/>
              <a:t>Гибкостро</a:t>
            </a:r>
            <a:r>
              <a:rPr lang="ru-RU" dirty="0" smtClean="0"/>
              <a:t> развертывания</a:t>
            </a:r>
            <a:endParaRPr lang="en-US" dirty="0"/>
          </a:p>
        </p:txBody>
      </p:sp>
      <p:grpSp>
        <p:nvGrpSpPr>
          <p:cNvPr id="59" name="Group 58"/>
          <p:cNvGrpSpPr/>
          <p:nvPr/>
        </p:nvGrpSpPr>
        <p:grpSpPr>
          <a:xfrm>
            <a:off x="4803791" y="2142223"/>
            <a:ext cx="717615" cy="1026214"/>
            <a:chOff x="146799" y="3069390"/>
            <a:chExt cx="390633" cy="335171"/>
          </a:xfrm>
        </p:grpSpPr>
        <p:sp>
          <p:nvSpPr>
            <p:cNvPr id="60" name="Chevron 59"/>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61" name="Chevron 60"/>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62" name="Group 61"/>
          <p:cNvGrpSpPr/>
          <p:nvPr/>
        </p:nvGrpSpPr>
        <p:grpSpPr>
          <a:xfrm rot="10800000">
            <a:off x="3657600" y="2142223"/>
            <a:ext cx="717615" cy="1026214"/>
            <a:chOff x="146799" y="3069390"/>
            <a:chExt cx="390633" cy="335171"/>
          </a:xfrm>
        </p:grpSpPr>
        <p:sp>
          <p:nvSpPr>
            <p:cNvPr id="63" name="Chevron 62"/>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65" name="Chevron 64"/>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66" name="Group 65"/>
          <p:cNvGrpSpPr/>
          <p:nvPr/>
        </p:nvGrpSpPr>
        <p:grpSpPr>
          <a:xfrm>
            <a:off x="4803791" y="4495800"/>
            <a:ext cx="717615" cy="1026214"/>
            <a:chOff x="146799" y="3069390"/>
            <a:chExt cx="390633" cy="335171"/>
          </a:xfrm>
        </p:grpSpPr>
        <p:sp>
          <p:nvSpPr>
            <p:cNvPr id="67" name="Chevron 66"/>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69" name="Chevron 68"/>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grpSp>
        <p:nvGrpSpPr>
          <p:cNvPr id="71" name="Group 70"/>
          <p:cNvGrpSpPr/>
          <p:nvPr/>
        </p:nvGrpSpPr>
        <p:grpSpPr>
          <a:xfrm rot="10800000">
            <a:off x="3657600" y="4495800"/>
            <a:ext cx="717615" cy="1026214"/>
            <a:chOff x="146799" y="3069390"/>
            <a:chExt cx="390633" cy="335171"/>
          </a:xfrm>
        </p:grpSpPr>
        <p:sp>
          <p:nvSpPr>
            <p:cNvPr id="72" name="Chevron 71"/>
            <p:cNvSpPr/>
            <p:nvPr/>
          </p:nvSpPr>
          <p:spPr bwMode="auto">
            <a:xfrm>
              <a:off x="146799"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sp>
          <p:nvSpPr>
            <p:cNvPr id="73" name="Chevron 72"/>
            <p:cNvSpPr/>
            <p:nvPr/>
          </p:nvSpPr>
          <p:spPr bwMode="auto">
            <a:xfrm>
              <a:off x="325902" y="3069390"/>
              <a:ext cx="211530" cy="335171"/>
            </a:xfrm>
            <a:prstGeom prst="chevron">
              <a:avLst/>
            </a:prstGeom>
            <a:solidFill>
              <a:srgbClr val="FFFFFF">
                <a:alpha val="3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ea typeface="ＭＳ Ｐゴシック" pitchFamily="34" charset="-128"/>
              </a:endParaRPr>
            </a:p>
          </p:txBody>
        </p:sp>
      </p:grpSp>
      <p:sp>
        <p:nvSpPr>
          <p:cNvPr id="74" name="TextBox 73"/>
          <p:cNvSpPr txBox="1"/>
          <p:nvPr/>
        </p:nvSpPr>
        <p:spPr>
          <a:xfrm>
            <a:off x="3497308" y="2377067"/>
            <a:ext cx="2149384" cy="646331"/>
          </a:xfrm>
          <a:prstGeom prst="rect">
            <a:avLst/>
          </a:prstGeom>
          <a:noFill/>
        </p:spPr>
        <p:txBody>
          <a:bodyPr wrap="square" rtlCol="0">
            <a:spAutoFit/>
          </a:bodyPr>
          <a:lstStyle/>
          <a:p>
            <a:pPr algn="ctr"/>
            <a:r>
              <a:rPr lang="en-US" sz="1800" b="1" dirty="0" smtClean="0">
                <a:solidFill>
                  <a:schemeClr val="accent4"/>
                </a:solidFill>
              </a:rPr>
              <a:t>CONTROL </a:t>
            </a:r>
            <a:r>
              <a:rPr lang="en-US" sz="1800" b="1" dirty="0" smtClean="0">
                <a:solidFill>
                  <a:schemeClr val="accent4"/>
                </a:solidFill>
              </a:rPr>
              <a:t/>
            </a:r>
            <a:br>
              <a:rPr lang="en-US" sz="1800" b="1" dirty="0" smtClean="0">
                <a:solidFill>
                  <a:schemeClr val="accent4"/>
                </a:solidFill>
              </a:rPr>
            </a:br>
            <a:r>
              <a:rPr lang="en-US" sz="1800" b="1" dirty="0" smtClean="0">
                <a:solidFill>
                  <a:schemeClr val="accent4"/>
                </a:solidFill>
              </a:rPr>
              <a:t>+ </a:t>
            </a:r>
            <a:r>
              <a:rPr lang="en-US" sz="1800" b="1" dirty="0" smtClean="0">
                <a:solidFill>
                  <a:schemeClr val="accent4"/>
                </a:solidFill>
              </a:rPr>
              <a:t>DATA</a:t>
            </a:r>
            <a:r>
              <a:rPr lang="en-US" b="1" dirty="0">
                <a:solidFill>
                  <a:schemeClr val="accent4"/>
                </a:solidFill>
              </a:rPr>
              <a:t> </a:t>
            </a:r>
            <a:r>
              <a:rPr lang="en-US" b="1" dirty="0" smtClean="0">
                <a:solidFill>
                  <a:schemeClr val="accent4"/>
                </a:solidFill>
              </a:rPr>
              <a:t>Plane</a:t>
            </a:r>
            <a:endParaRPr lang="en-US" sz="1800" b="1" dirty="0">
              <a:solidFill>
                <a:schemeClr val="accent4"/>
              </a:solidFill>
            </a:endParaRPr>
          </a:p>
        </p:txBody>
      </p:sp>
      <p:sp>
        <p:nvSpPr>
          <p:cNvPr id="75" name="TextBox 74"/>
          <p:cNvSpPr txBox="1"/>
          <p:nvPr/>
        </p:nvSpPr>
        <p:spPr>
          <a:xfrm>
            <a:off x="3388417" y="4796248"/>
            <a:ext cx="2367167" cy="369332"/>
          </a:xfrm>
          <a:prstGeom prst="rect">
            <a:avLst/>
          </a:prstGeom>
          <a:noFill/>
        </p:spPr>
        <p:txBody>
          <a:bodyPr wrap="square" rtlCol="0">
            <a:spAutoFit/>
          </a:bodyPr>
          <a:lstStyle>
            <a:defPPr>
              <a:defRPr lang="en-US"/>
            </a:defPPr>
            <a:lvl1pPr algn="ctr">
              <a:defRPr sz="2000" b="1">
                <a:solidFill>
                  <a:srgbClr val="3366FF"/>
                </a:solidFill>
              </a:defRPr>
            </a:lvl1pPr>
          </a:lstStyle>
          <a:p>
            <a:r>
              <a:rPr lang="en-US" sz="1800" dirty="0">
                <a:solidFill>
                  <a:schemeClr val="accent4"/>
                </a:solidFill>
              </a:rPr>
              <a:t>MANAGEMENT</a:t>
            </a:r>
          </a:p>
        </p:txBody>
      </p:sp>
      <p:grpSp>
        <p:nvGrpSpPr>
          <p:cNvPr id="108" name="Group 107"/>
          <p:cNvGrpSpPr/>
          <p:nvPr/>
        </p:nvGrpSpPr>
        <p:grpSpPr>
          <a:xfrm>
            <a:off x="270640" y="1355130"/>
            <a:ext cx="3341235" cy="2344099"/>
            <a:chOff x="270640" y="1444620"/>
            <a:chExt cx="3341235" cy="2344099"/>
          </a:xfrm>
        </p:grpSpPr>
        <p:sp>
          <p:nvSpPr>
            <p:cNvPr id="99" name="Rectangle 98"/>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94" name="Rectangle 93"/>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95" name="Rectangle 94"/>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96" name="TextBox 95"/>
            <p:cNvSpPr txBox="1"/>
            <p:nvPr/>
          </p:nvSpPr>
          <p:spPr>
            <a:xfrm>
              <a:off x="467635" y="2164795"/>
              <a:ext cx="2957933" cy="785087"/>
            </a:xfrm>
            <a:prstGeom prst="rect">
              <a:avLst/>
            </a:prstGeom>
            <a:noFill/>
          </p:spPr>
          <p:txBody>
            <a:bodyPr wrap="square" rtlCol="0">
              <a:spAutoFit/>
            </a:bodyPr>
            <a:lstStyle/>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Централизованная обработка</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Большие домены мобильности</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Масштабирование сервисов</a:t>
              </a:r>
              <a:endParaRPr lang="en-US" sz="1400" dirty="0">
                <a:solidFill>
                  <a:srgbClr val="404040"/>
                </a:solidFill>
                <a:latin typeface="Arial" pitchFamily="34" charset="0"/>
                <a:ea typeface="Arial"/>
                <a:cs typeface="Arial" pitchFamily="34" charset="0"/>
              </a:endParaRPr>
            </a:p>
          </p:txBody>
        </p:sp>
        <p:sp>
          <p:nvSpPr>
            <p:cNvPr id="98" name="Rectangle 97"/>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ru-RU" sz="1700" b="1" kern="0" dirty="0" smtClean="0">
                  <a:solidFill>
                    <a:schemeClr val="bg1"/>
                  </a:solidFill>
                  <a:ea typeface="ＭＳ Ｐゴシック" pitchFamily="29" charset="-128"/>
                </a:rPr>
                <a:t>Контроллер</a:t>
              </a:r>
              <a:endParaRPr lang="en-US" sz="1700" b="1" kern="0" dirty="0">
                <a:solidFill>
                  <a:schemeClr val="bg1"/>
                </a:solidFill>
                <a:ea typeface="ＭＳ Ｐゴシック" pitchFamily="29" charset="-128"/>
              </a:endParaRPr>
            </a:p>
          </p:txBody>
        </p:sp>
      </p:grpSp>
      <p:grpSp>
        <p:nvGrpSpPr>
          <p:cNvPr id="109" name="Group 108"/>
          <p:cNvGrpSpPr/>
          <p:nvPr/>
        </p:nvGrpSpPr>
        <p:grpSpPr>
          <a:xfrm>
            <a:off x="5493720" y="1355130"/>
            <a:ext cx="3341235" cy="2344099"/>
            <a:chOff x="270640" y="1444620"/>
            <a:chExt cx="3341235" cy="2344099"/>
          </a:xfrm>
        </p:grpSpPr>
        <p:sp>
          <p:nvSpPr>
            <p:cNvPr id="110" name="Rectangle 109"/>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11" name="Rectangle 110"/>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12" name="Rectangle 111"/>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13" name="TextBox 112"/>
            <p:cNvSpPr txBox="1"/>
            <p:nvPr/>
          </p:nvSpPr>
          <p:spPr>
            <a:xfrm>
              <a:off x="467635" y="2164795"/>
              <a:ext cx="2957933" cy="987963"/>
            </a:xfrm>
            <a:prstGeom prst="rect">
              <a:avLst/>
            </a:prstGeom>
            <a:noFill/>
          </p:spPr>
          <p:txBody>
            <a:bodyPr wrap="square" rtlCol="0">
              <a:spAutoFit/>
            </a:bodyPr>
            <a:lstStyle/>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Индивидуальные удаленные площадки</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Упрощенное управление</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Минимизация затрат</a:t>
              </a:r>
              <a:endParaRPr lang="en-US" sz="1400" dirty="0">
                <a:solidFill>
                  <a:srgbClr val="404040"/>
                </a:solidFill>
                <a:latin typeface="Arial" pitchFamily="34" charset="0"/>
                <a:ea typeface="Arial"/>
                <a:cs typeface="Arial" pitchFamily="34" charset="0"/>
              </a:endParaRPr>
            </a:p>
          </p:txBody>
        </p:sp>
        <p:sp>
          <p:nvSpPr>
            <p:cNvPr id="114" name="Rectangle 113"/>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ru-RU" sz="1700" b="1" kern="0" dirty="0" smtClean="0">
                  <a:solidFill>
                    <a:schemeClr val="bg1"/>
                  </a:solidFill>
                  <a:ea typeface="ＭＳ Ｐゴシック" pitchFamily="29" charset="-128"/>
                </a:rPr>
                <a:t>Без контроллера</a:t>
              </a:r>
              <a:r>
                <a:rPr lang="en-US" sz="1700" b="1" kern="0" dirty="0" smtClean="0">
                  <a:solidFill>
                    <a:schemeClr val="bg1"/>
                  </a:solidFill>
                  <a:ea typeface="ＭＳ Ｐゴシック" pitchFamily="29" charset="-128"/>
                </a:rPr>
                <a:t> </a:t>
              </a:r>
              <a:r>
                <a:rPr lang="en-US" sz="1700" b="1" kern="0" dirty="0" smtClean="0">
                  <a:solidFill>
                    <a:schemeClr val="bg1"/>
                  </a:solidFill>
                  <a:ea typeface="ＭＳ Ｐゴシック" pitchFamily="29" charset="-128"/>
                </a:rPr>
                <a:t>(Instant)</a:t>
              </a:r>
            </a:p>
          </p:txBody>
        </p:sp>
      </p:grpSp>
      <p:grpSp>
        <p:nvGrpSpPr>
          <p:cNvPr id="115" name="Group 114"/>
          <p:cNvGrpSpPr/>
          <p:nvPr/>
        </p:nvGrpSpPr>
        <p:grpSpPr>
          <a:xfrm>
            <a:off x="270640" y="4003681"/>
            <a:ext cx="3341235" cy="2344099"/>
            <a:chOff x="270640" y="1444620"/>
            <a:chExt cx="3341235" cy="2344099"/>
          </a:xfrm>
        </p:grpSpPr>
        <p:sp>
          <p:nvSpPr>
            <p:cNvPr id="116" name="Rectangle 115"/>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17" name="Rectangle 116"/>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18" name="Rectangle 117"/>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19" name="TextBox 118"/>
            <p:cNvSpPr txBox="1"/>
            <p:nvPr/>
          </p:nvSpPr>
          <p:spPr>
            <a:xfrm>
              <a:off x="467635" y="2164795"/>
              <a:ext cx="2957933" cy="1192634"/>
            </a:xfrm>
            <a:prstGeom prst="rect">
              <a:avLst/>
            </a:prstGeom>
            <a:noFill/>
          </p:spPr>
          <p:txBody>
            <a:bodyPr wrap="square" rtlCol="0">
              <a:spAutoFit/>
            </a:bodyPr>
            <a:lstStyle/>
            <a:p>
              <a:pPr marL="177800" indent="-177800" defTabSz="914362" eaLnBrk="0" hangingPunct="0">
                <a:lnSpc>
                  <a:spcPct val="95000"/>
                </a:lnSpc>
                <a:spcAft>
                  <a:spcPts val="300"/>
                </a:spcAft>
                <a:buClr>
                  <a:srgbClr val="FF9933"/>
                </a:buClr>
                <a:buFont typeface="Arial"/>
                <a:buChar char="•"/>
              </a:pPr>
              <a:r>
                <a:rPr lang="ru-RU" sz="1400" dirty="0" err="1" smtClean="0">
                  <a:solidFill>
                    <a:srgbClr val="404040"/>
                  </a:solidFill>
                  <a:latin typeface="Arial" pitchFamily="34" charset="0"/>
                  <a:ea typeface="Arial"/>
                  <a:cs typeface="Arial" pitchFamily="34" charset="0"/>
                </a:rPr>
                <a:t>Крупнве</a:t>
              </a:r>
              <a:r>
                <a:rPr lang="ru-RU" sz="1400" dirty="0" smtClean="0">
                  <a:solidFill>
                    <a:srgbClr val="404040"/>
                  </a:solidFill>
                  <a:latin typeface="Arial" pitchFamily="34" charset="0"/>
                  <a:ea typeface="Arial"/>
                  <a:cs typeface="Arial" pitchFamily="34" charset="0"/>
                </a:rPr>
                <a:t> сети</a:t>
              </a:r>
              <a:r>
                <a:rPr lang="en-US" sz="1400" dirty="0" smtClean="0">
                  <a:solidFill>
                    <a:srgbClr val="404040"/>
                  </a:solidFill>
                  <a:latin typeface="Arial" pitchFamily="34" charset="0"/>
                  <a:ea typeface="Arial"/>
                  <a:cs typeface="Arial" pitchFamily="34" charset="0"/>
                </a:rPr>
                <a:t>, </a:t>
              </a:r>
              <a:r>
                <a:rPr lang="ru-RU" sz="1400" dirty="0" smtClean="0">
                  <a:solidFill>
                    <a:srgbClr val="404040"/>
                  </a:solidFill>
                  <a:latin typeface="Arial" pitchFamily="34" charset="0"/>
                  <a:ea typeface="Arial"/>
                  <a:cs typeface="Arial" pitchFamily="34" charset="0"/>
                </a:rPr>
                <a:t>множество филиалов</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Управление контроллерами и коммутаторами</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err="1" smtClean="0">
                  <a:solidFill>
                    <a:srgbClr val="404040"/>
                  </a:solidFill>
                  <a:latin typeface="Arial" pitchFamily="34" charset="0"/>
                  <a:ea typeface="Arial"/>
                  <a:cs typeface="Arial" pitchFamily="34" charset="0"/>
                </a:rPr>
                <a:t>Мультивендорность</a:t>
              </a:r>
              <a:endParaRPr lang="en-US" sz="1400" dirty="0">
                <a:solidFill>
                  <a:srgbClr val="404040"/>
                </a:solidFill>
                <a:latin typeface="Arial" pitchFamily="34" charset="0"/>
                <a:ea typeface="Arial"/>
                <a:cs typeface="Arial" pitchFamily="34" charset="0"/>
              </a:endParaRPr>
            </a:p>
          </p:txBody>
        </p:sp>
        <p:sp>
          <p:nvSpPr>
            <p:cNvPr id="120" name="Rectangle 119"/>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en-US" sz="1700" b="1" kern="0" dirty="0" err="1" smtClean="0">
                  <a:solidFill>
                    <a:schemeClr val="bg1"/>
                  </a:solidFill>
                  <a:ea typeface="ＭＳ Ｐゴシック" pitchFamily="29" charset="-128"/>
                </a:rPr>
                <a:t>AirWave</a:t>
              </a:r>
              <a:endParaRPr lang="en-US" sz="1700" b="1" kern="0" dirty="0">
                <a:solidFill>
                  <a:schemeClr val="bg1"/>
                </a:solidFill>
                <a:ea typeface="ＭＳ Ｐゴシック" pitchFamily="29" charset="-128"/>
              </a:endParaRPr>
            </a:p>
          </p:txBody>
        </p:sp>
      </p:grpSp>
      <p:grpSp>
        <p:nvGrpSpPr>
          <p:cNvPr id="121" name="Group 120"/>
          <p:cNvGrpSpPr/>
          <p:nvPr/>
        </p:nvGrpSpPr>
        <p:grpSpPr>
          <a:xfrm>
            <a:off x="5493720" y="4003681"/>
            <a:ext cx="3341235" cy="2344099"/>
            <a:chOff x="270640" y="1444620"/>
            <a:chExt cx="3341235" cy="2344099"/>
          </a:xfrm>
        </p:grpSpPr>
        <p:sp>
          <p:nvSpPr>
            <p:cNvPr id="122" name="Rectangle 121"/>
            <p:cNvSpPr/>
            <p:nvPr/>
          </p:nvSpPr>
          <p:spPr bwMode="auto">
            <a:xfrm>
              <a:off x="309045" y="3505810"/>
              <a:ext cx="3302830" cy="282909"/>
            </a:xfrm>
            <a:prstGeom prst="rect">
              <a:avLst/>
            </a:prstGeom>
            <a:gradFill flip="none" rotWithShape="1">
              <a:gsLst>
                <a:gs pos="36000">
                  <a:schemeClr val="tx1">
                    <a:alpha val="49000"/>
                  </a:scheme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spcAft>
                  <a:spcPts val="600"/>
                </a:spcAft>
              </a:pPr>
              <a:endParaRPr lang="en-US" sz="2000" smtClean="0">
                <a:solidFill>
                  <a:srgbClr val="000000"/>
                </a:solidFill>
                <a:ea typeface="ＭＳ Ｐゴシック" pitchFamily="34" charset="-128"/>
              </a:endParaRPr>
            </a:p>
          </p:txBody>
        </p:sp>
        <p:sp>
          <p:nvSpPr>
            <p:cNvPr id="125" name="Rectangle 124"/>
            <p:cNvSpPr/>
            <p:nvPr/>
          </p:nvSpPr>
          <p:spPr bwMode="auto">
            <a:xfrm>
              <a:off x="270640" y="1444620"/>
              <a:ext cx="3341235" cy="2214810"/>
            </a:xfrm>
            <a:prstGeom prst="rect">
              <a:avLst/>
            </a:prstGeom>
            <a:gradFill>
              <a:gsLst>
                <a:gs pos="36000">
                  <a:schemeClr val="accent4"/>
                </a:gs>
                <a:gs pos="100000">
                  <a:schemeClr val="accent4">
                    <a:lumMod val="60000"/>
                    <a:lumOff val="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en-US" kern="0" smtClean="0">
                <a:solidFill>
                  <a:srgbClr val="000000"/>
                </a:solidFill>
                <a:ea typeface="ＭＳ Ｐゴシック" pitchFamily="34" charset="-128"/>
              </a:endParaRPr>
            </a:p>
          </p:txBody>
        </p:sp>
        <p:sp>
          <p:nvSpPr>
            <p:cNvPr id="126" name="Rectangle 125"/>
            <p:cNvSpPr/>
            <p:nvPr/>
          </p:nvSpPr>
          <p:spPr bwMode="auto">
            <a:xfrm>
              <a:off x="347450" y="1892800"/>
              <a:ext cx="3187615" cy="16898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kern="0" smtClean="0">
                <a:solidFill>
                  <a:srgbClr val="000000"/>
                </a:solidFill>
                <a:ea typeface="ＭＳ Ｐゴシック" pitchFamily="34" charset="-128"/>
              </a:endParaRPr>
            </a:p>
          </p:txBody>
        </p:sp>
        <p:sp>
          <p:nvSpPr>
            <p:cNvPr id="133" name="TextBox 132"/>
            <p:cNvSpPr txBox="1"/>
            <p:nvPr/>
          </p:nvSpPr>
          <p:spPr>
            <a:xfrm>
              <a:off x="467635" y="2164795"/>
              <a:ext cx="2957933" cy="987963"/>
            </a:xfrm>
            <a:prstGeom prst="rect">
              <a:avLst/>
            </a:prstGeom>
            <a:noFill/>
          </p:spPr>
          <p:txBody>
            <a:bodyPr wrap="square" rtlCol="0">
              <a:spAutoFit/>
            </a:bodyPr>
            <a:lstStyle/>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Облачное управление</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Простая настройка и поддержка</a:t>
              </a:r>
              <a:endParaRPr lang="en-US" sz="1400" dirty="0" smtClean="0">
                <a:solidFill>
                  <a:srgbClr val="404040"/>
                </a:solidFill>
                <a:latin typeface="Arial" pitchFamily="34" charset="0"/>
                <a:ea typeface="Arial"/>
                <a:cs typeface="Arial" pitchFamily="34" charset="0"/>
              </a:endParaRPr>
            </a:p>
            <a:p>
              <a:pPr marL="177800" indent="-177800" defTabSz="914362" eaLnBrk="0" hangingPunct="0">
                <a:lnSpc>
                  <a:spcPct val="95000"/>
                </a:lnSpc>
                <a:spcAft>
                  <a:spcPts val="300"/>
                </a:spcAft>
                <a:buClr>
                  <a:srgbClr val="FF9933"/>
                </a:buClr>
                <a:buFont typeface="Arial"/>
                <a:buChar char="•"/>
              </a:pPr>
              <a:r>
                <a:rPr lang="ru-RU" sz="1400" dirty="0" smtClean="0">
                  <a:solidFill>
                    <a:srgbClr val="404040"/>
                  </a:solidFill>
                  <a:latin typeface="Arial" pitchFamily="34" charset="0"/>
                  <a:ea typeface="Arial"/>
                  <a:cs typeface="Arial" pitchFamily="34" charset="0"/>
                </a:rPr>
                <a:t>Много независимых филиалов</a:t>
              </a:r>
              <a:endParaRPr lang="en-US" sz="1400" dirty="0">
                <a:solidFill>
                  <a:srgbClr val="404040"/>
                </a:solidFill>
                <a:latin typeface="Arial" pitchFamily="34" charset="0"/>
                <a:ea typeface="Arial"/>
                <a:cs typeface="Arial" pitchFamily="34" charset="0"/>
              </a:endParaRPr>
            </a:p>
          </p:txBody>
        </p:sp>
        <p:sp>
          <p:nvSpPr>
            <p:cNvPr id="134" name="Rectangle 133"/>
            <p:cNvSpPr/>
            <p:nvPr/>
          </p:nvSpPr>
          <p:spPr>
            <a:xfrm>
              <a:off x="577880" y="1508750"/>
              <a:ext cx="2765160" cy="346380"/>
            </a:xfrm>
            <a:prstGeom prst="rect">
              <a:avLst/>
            </a:prstGeom>
          </p:spPr>
          <p:txBody>
            <a:bodyPr wrap="square" lIns="0" tIns="0" rIns="0" bIns="0" anchor="ctr" anchorCtr="0">
              <a:noAutofit/>
            </a:bodyPr>
            <a:lstStyle/>
            <a:p>
              <a:pPr algn="ctr">
                <a:lnSpc>
                  <a:spcPct val="90000"/>
                </a:lnSpc>
                <a:defRPr/>
              </a:pPr>
              <a:r>
                <a:rPr lang="en-US" sz="1700" b="1" kern="0" dirty="0" smtClean="0">
                  <a:solidFill>
                    <a:schemeClr val="bg1"/>
                  </a:solidFill>
                  <a:ea typeface="ＭＳ Ｐゴシック" pitchFamily="29" charset="-128"/>
                </a:rPr>
                <a:t>Central</a:t>
              </a:r>
            </a:p>
          </p:txBody>
        </p:sp>
      </p:grpSp>
      <p:sp>
        <p:nvSpPr>
          <p:cNvPr id="77" name="32-Point Star 76"/>
          <p:cNvSpPr/>
          <p:nvPr/>
        </p:nvSpPr>
        <p:spPr bwMode="auto">
          <a:xfrm>
            <a:off x="8108455" y="3777840"/>
            <a:ext cx="880120" cy="880120"/>
          </a:xfrm>
          <a:prstGeom prst="star32">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scene3d>
              <a:camera prst="orthographicFront">
                <a:rot lat="0" lon="0" rev="18900000"/>
              </a:camera>
              <a:lightRig rig="threePt" dir="t"/>
            </a:scene3d>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ea typeface="ＭＳ Ｐゴシック" pitchFamily="34" charset="-128"/>
              </a:rPr>
              <a:t>Instant</a:t>
            </a:r>
          </a:p>
        </p:txBody>
      </p:sp>
      <p:sp>
        <p:nvSpPr>
          <p:cNvPr id="135" name="32-Point Star 134"/>
          <p:cNvSpPr/>
          <p:nvPr/>
        </p:nvSpPr>
        <p:spPr bwMode="auto">
          <a:xfrm>
            <a:off x="3189420" y="3777840"/>
            <a:ext cx="880120" cy="880120"/>
          </a:xfrm>
          <a:prstGeom prst="star32">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scene3d>
              <a:camera prst="orthographicFront">
                <a:rot lat="0" lon="0" rev="18900000"/>
              </a:camera>
              <a:lightRig rig="threePt" dir="t"/>
            </a:scene3d>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ea typeface="ＭＳ Ｐゴシック" pitchFamily="34" charset="-128"/>
              </a:rPr>
              <a:t>Instant</a:t>
            </a:r>
          </a:p>
        </p:txBody>
      </p:sp>
      <p:grpSp>
        <p:nvGrpSpPr>
          <p:cNvPr id="2" name="Group 1"/>
          <p:cNvGrpSpPr/>
          <p:nvPr/>
        </p:nvGrpSpPr>
        <p:grpSpPr>
          <a:xfrm>
            <a:off x="-43404" y="3777840"/>
            <a:ext cx="923524" cy="880120"/>
            <a:chOff x="-43404" y="3777840"/>
            <a:chExt cx="923524" cy="880120"/>
          </a:xfrm>
        </p:grpSpPr>
        <p:sp>
          <p:nvSpPr>
            <p:cNvPr id="136" name="32-Point Star 135"/>
            <p:cNvSpPr/>
            <p:nvPr/>
          </p:nvSpPr>
          <p:spPr bwMode="auto">
            <a:xfrm rot="16200000">
              <a:off x="0" y="3777840"/>
              <a:ext cx="880120" cy="880120"/>
            </a:xfrm>
            <a:prstGeom prst="star32">
              <a:avLst/>
            </a:prstGeom>
            <a:solidFill>
              <a:schemeClr val="accent4">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scene3d>
                <a:camera prst="orthographicFront">
                  <a:rot lat="0" lon="0" rev="18900000"/>
                </a:camera>
                <a:lightRig rig="threePt" dir="t"/>
              </a:scene3d>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05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48" name="TextBox 47"/>
            <p:cNvSpPr txBox="1"/>
            <p:nvPr/>
          </p:nvSpPr>
          <p:spPr>
            <a:xfrm rot="18900000">
              <a:off x="-43404" y="4063338"/>
              <a:ext cx="921720" cy="253916"/>
            </a:xfrm>
            <a:prstGeom prst="rect">
              <a:avLst/>
            </a:prstGeom>
            <a:noFill/>
          </p:spPr>
          <p:txBody>
            <a:bodyPr wrap="square" rtlCol="0">
              <a:spAutoFit/>
            </a:bodyPr>
            <a:lstStyle/>
            <a:p>
              <a:pPr algn="ctr"/>
              <a:r>
                <a:rPr lang="en-US" sz="1050" b="1" dirty="0" smtClean="0">
                  <a:solidFill>
                    <a:schemeClr val="bg1"/>
                  </a:solidFill>
                </a:rPr>
                <a:t>Controller</a:t>
              </a:r>
              <a:endParaRPr lang="en-US" sz="1050" b="1" dirty="0">
                <a:solidFill>
                  <a:schemeClr val="bg1"/>
                </a:solidFill>
              </a:endParaRPr>
            </a:p>
          </p:txBody>
        </p:sp>
      </p:grpSp>
    </p:spTree>
    <p:custDataLst>
      <p:tags r:id="rId1"/>
    </p:custDataLst>
    <p:extLst>
      <p:ext uri="{BB962C8B-B14F-4D97-AF65-F5344CB8AC3E}">
        <p14:creationId xmlns:p14="http://schemas.microsoft.com/office/powerpoint/2010/main" val="34420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Формула успеха</a:t>
            </a:r>
            <a:endParaRPr lang="en-US" dirty="0"/>
          </a:p>
        </p:txBody>
      </p:sp>
      <p:sp>
        <p:nvSpPr>
          <p:cNvPr id="8" name="Rectangle 7"/>
          <p:cNvSpPr/>
          <p:nvPr/>
        </p:nvSpPr>
        <p:spPr bwMode="auto">
          <a:xfrm>
            <a:off x="3239844" y="1377100"/>
            <a:ext cx="2658972" cy="4663440"/>
          </a:xfrm>
          <a:prstGeom prst="rect">
            <a:avLst/>
          </a:prstGeom>
          <a:gradFill>
            <a:gsLst>
              <a:gs pos="0">
                <a:srgbClr val="807C63"/>
              </a:gs>
              <a:gs pos="100000">
                <a:srgbClr val="807C63">
                  <a:lumMod val="75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85000"/>
              </a:lnSpc>
              <a:spcBef>
                <a:spcPts val="100"/>
              </a:spcBef>
              <a:spcAft>
                <a:spcPts val="0"/>
              </a:spcAft>
              <a:buClrTx/>
              <a:buSzTx/>
              <a:buFontTx/>
              <a:buNone/>
              <a:tabLst/>
              <a:defRPr/>
            </a:pPr>
            <a:endParaRPr kumimoji="0" lang="en-US" sz="1800" b="0" i="0" u="none" strike="noStrike" kern="0" cap="none" spc="0" normalizeH="0" baseline="0" noProof="0" smtClean="0">
              <a:ln>
                <a:noFill/>
              </a:ln>
              <a:solidFill>
                <a:srgbClr val="F79823">
                  <a:lumMod val="75000"/>
                </a:srgbClr>
              </a:solidFill>
              <a:effectLst/>
              <a:uLnTx/>
              <a:uFillTx/>
              <a:latin typeface="Arial"/>
              <a:ea typeface="ＭＳ Ｐゴシック" pitchFamily="34" charset="-128"/>
            </a:endParaRPr>
          </a:p>
        </p:txBody>
      </p:sp>
      <p:sp>
        <p:nvSpPr>
          <p:cNvPr id="9" name="Rectangle 8"/>
          <p:cNvSpPr/>
          <p:nvPr/>
        </p:nvSpPr>
        <p:spPr bwMode="auto">
          <a:xfrm>
            <a:off x="3342111" y="1488178"/>
            <a:ext cx="2454437" cy="4444415"/>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85000"/>
              </a:lnSpc>
              <a:spcBef>
                <a:spcPts val="10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10" name="Right Triangle 9"/>
          <p:cNvSpPr/>
          <p:nvPr/>
        </p:nvSpPr>
        <p:spPr>
          <a:xfrm rot="10800000">
            <a:off x="3342112" y="1488178"/>
            <a:ext cx="2454436" cy="3467974"/>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85000"/>
              </a:lnSpc>
              <a:spcBef>
                <a:spcPts val="10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pitchFamily="29" charset="-128"/>
            </a:endParaRPr>
          </a:p>
        </p:txBody>
      </p:sp>
      <p:sp>
        <p:nvSpPr>
          <p:cNvPr id="11" name="Rectangle 10"/>
          <p:cNvSpPr/>
          <p:nvPr/>
        </p:nvSpPr>
        <p:spPr>
          <a:xfrm flipH="1">
            <a:off x="3374136" y="1559610"/>
            <a:ext cx="2390388" cy="1750830"/>
          </a:xfrm>
          <a:prstGeom prst="rect">
            <a:avLst/>
          </a:prstGeom>
        </p:spPr>
        <p:txBody>
          <a:bodyPr wrap="square" lIns="0" tIns="0" rIns="0" bIns="0" anchor="b" anchorCtr="0">
            <a:noAutofit/>
          </a:bodyPr>
          <a:lstStyle/>
          <a:p>
            <a:pPr marL="0" marR="0" lvl="0" indent="0" algn="ctr" defTabSz="457200" eaLnBrk="1" fontAlgn="auto" latinLnBrk="0" hangingPunct="1">
              <a:lnSpc>
                <a:spcPct val="85000"/>
              </a:lnSpc>
              <a:spcBef>
                <a:spcPts val="100"/>
              </a:spcBef>
              <a:spcAft>
                <a:spcPts val="0"/>
              </a:spcAft>
              <a:buClrTx/>
              <a:buSzTx/>
              <a:buFontTx/>
              <a:buNone/>
              <a:tabLst/>
              <a:defRPr/>
            </a:pPr>
            <a:r>
              <a:rPr lang="ru-RU" sz="2000" b="1" kern="0" dirty="0" smtClean="0">
                <a:solidFill>
                  <a:srgbClr val="807C63">
                    <a:lumMod val="75000"/>
                  </a:srgbClr>
                </a:solidFill>
                <a:latin typeface="Arial"/>
                <a:ea typeface="+mn-ea"/>
              </a:rPr>
              <a:t>Филиал</a:t>
            </a:r>
            <a:endParaRPr kumimoji="0" lang="en-US" sz="2000" b="1" i="0" u="none" strike="noStrike" kern="0" cap="none" spc="0" normalizeH="0" baseline="0" noProof="0" dirty="0" smtClean="0">
              <a:ln>
                <a:noFill/>
              </a:ln>
              <a:solidFill>
                <a:srgbClr val="807C63">
                  <a:lumMod val="75000"/>
                </a:srgbClr>
              </a:solidFill>
              <a:effectLst/>
              <a:uLnTx/>
              <a:uFillTx/>
              <a:latin typeface="Arial"/>
              <a:ea typeface="+mn-ea"/>
            </a:endParaRPr>
          </a:p>
        </p:txBody>
      </p:sp>
      <p:sp>
        <p:nvSpPr>
          <p:cNvPr id="17" name="Rectangle 16"/>
          <p:cNvSpPr/>
          <p:nvPr/>
        </p:nvSpPr>
        <p:spPr bwMode="auto">
          <a:xfrm>
            <a:off x="478604" y="1377096"/>
            <a:ext cx="2658972" cy="4663440"/>
          </a:xfrm>
          <a:prstGeom prst="rect">
            <a:avLst/>
          </a:prstGeom>
          <a:gradFill>
            <a:gsLst>
              <a:gs pos="0">
                <a:srgbClr val="807C63"/>
              </a:gs>
              <a:gs pos="100000">
                <a:srgbClr val="807C63">
                  <a:lumMod val="75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85000"/>
              </a:lnSpc>
              <a:spcBef>
                <a:spcPts val="100"/>
              </a:spcBef>
              <a:spcAft>
                <a:spcPts val="0"/>
              </a:spcAft>
              <a:buClrTx/>
              <a:buSzTx/>
              <a:buFontTx/>
              <a:buNone/>
              <a:tabLst/>
              <a:defRPr/>
            </a:pPr>
            <a:endParaRPr kumimoji="0" lang="en-US" sz="1800" b="0" i="0" u="none" strike="noStrike" kern="0" cap="none" spc="0" normalizeH="0" baseline="0" noProof="0" smtClean="0">
              <a:ln>
                <a:noFill/>
              </a:ln>
              <a:solidFill>
                <a:srgbClr val="F79823">
                  <a:lumMod val="75000"/>
                </a:srgbClr>
              </a:solidFill>
              <a:effectLst/>
              <a:uLnTx/>
              <a:uFillTx/>
              <a:latin typeface="Arial"/>
              <a:ea typeface="ＭＳ Ｐゴシック" pitchFamily="34" charset="-128"/>
            </a:endParaRPr>
          </a:p>
        </p:txBody>
      </p:sp>
      <p:sp>
        <p:nvSpPr>
          <p:cNvPr id="18" name="Rectangle 17"/>
          <p:cNvSpPr/>
          <p:nvPr/>
        </p:nvSpPr>
        <p:spPr bwMode="auto">
          <a:xfrm>
            <a:off x="580871" y="1488178"/>
            <a:ext cx="2454436" cy="4444415"/>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85000"/>
              </a:lnSpc>
              <a:spcBef>
                <a:spcPts val="100"/>
              </a:spcBef>
              <a:spcAft>
                <a:spcPts val="0"/>
              </a:spcAft>
              <a:buClrTx/>
              <a:buSzTx/>
              <a:buFontTx/>
              <a:buNone/>
              <a:tabLst/>
              <a:defRPr/>
            </a:pPr>
            <a:endParaRPr kumimoji="0" lang="en-US" sz="1800" b="0" i="0" u="none" strike="noStrike" kern="0" cap="none" spc="0" normalizeH="0" baseline="0" noProof="0" smtClean="0">
              <a:ln>
                <a:noFill/>
              </a:ln>
              <a:solidFill>
                <a:srgbClr val="F79823">
                  <a:lumMod val="75000"/>
                </a:srgbClr>
              </a:solidFill>
              <a:effectLst/>
              <a:uLnTx/>
              <a:uFillTx/>
              <a:latin typeface="Arial"/>
              <a:ea typeface="ＭＳ Ｐゴシック" pitchFamily="34" charset="-128"/>
            </a:endParaRPr>
          </a:p>
        </p:txBody>
      </p:sp>
      <p:sp>
        <p:nvSpPr>
          <p:cNvPr id="19" name="Right Triangle 18"/>
          <p:cNvSpPr/>
          <p:nvPr/>
        </p:nvSpPr>
        <p:spPr>
          <a:xfrm rot="10800000">
            <a:off x="580871" y="1488174"/>
            <a:ext cx="2454436" cy="3467977"/>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85000"/>
              </a:lnSpc>
              <a:spcBef>
                <a:spcPts val="100"/>
              </a:spcBef>
              <a:spcAft>
                <a:spcPts val="0"/>
              </a:spcAft>
              <a:buClrTx/>
              <a:buSzTx/>
              <a:buFontTx/>
              <a:buNone/>
              <a:tabLst/>
              <a:defRPr/>
            </a:pPr>
            <a:endParaRPr kumimoji="0" lang="en-US" sz="1800" b="0" i="0" u="none" strike="noStrike" kern="0" cap="none" spc="0" normalizeH="0" baseline="0" noProof="0">
              <a:ln>
                <a:noFill/>
              </a:ln>
              <a:solidFill>
                <a:srgbClr val="F79823">
                  <a:lumMod val="75000"/>
                </a:srgbClr>
              </a:solidFill>
              <a:effectLst/>
              <a:uLnTx/>
              <a:uFillTx/>
              <a:latin typeface="Arial" panose="020B0604020202020204" pitchFamily="34" charset="0"/>
              <a:ea typeface="ＭＳ Ｐゴシック" pitchFamily="29" charset="-128"/>
            </a:endParaRPr>
          </a:p>
        </p:txBody>
      </p:sp>
      <p:sp>
        <p:nvSpPr>
          <p:cNvPr id="20" name="Rectangle 19"/>
          <p:cNvSpPr/>
          <p:nvPr/>
        </p:nvSpPr>
        <p:spPr>
          <a:xfrm flipH="1">
            <a:off x="612896" y="1559610"/>
            <a:ext cx="2390388" cy="1750830"/>
          </a:xfrm>
          <a:prstGeom prst="rect">
            <a:avLst/>
          </a:prstGeom>
        </p:spPr>
        <p:txBody>
          <a:bodyPr wrap="square" lIns="0" tIns="0" rIns="0" bIns="0" anchor="b" anchorCtr="0">
            <a:noAutofit/>
          </a:bodyPr>
          <a:lstStyle/>
          <a:p>
            <a:pPr marL="0" marR="0" lvl="0" indent="0" algn="ctr" defTabSz="457200" eaLnBrk="1" fontAlgn="auto" latinLnBrk="0" hangingPunct="1">
              <a:lnSpc>
                <a:spcPct val="85000"/>
              </a:lnSpc>
              <a:spcBef>
                <a:spcPts val="100"/>
              </a:spcBef>
              <a:spcAft>
                <a:spcPts val="0"/>
              </a:spcAft>
              <a:buClrTx/>
              <a:buSzTx/>
              <a:buFontTx/>
              <a:buNone/>
              <a:tabLst/>
              <a:defRPr/>
            </a:pPr>
            <a:r>
              <a:rPr kumimoji="0" lang="ru-RU" sz="2000" b="1" i="0" u="none" strike="noStrike" kern="0" cap="none" spc="0" normalizeH="0" baseline="0" noProof="0" dirty="0" smtClean="0">
                <a:ln>
                  <a:noFill/>
                </a:ln>
                <a:solidFill>
                  <a:srgbClr val="807C63">
                    <a:lumMod val="75000"/>
                  </a:srgbClr>
                </a:solidFill>
                <a:effectLst/>
                <a:uLnTx/>
                <a:uFillTx/>
                <a:latin typeface="Arial"/>
                <a:ea typeface="+mn-ea"/>
              </a:rPr>
              <a:t>Кампус</a:t>
            </a:r>
            <a:endParaRPr kumimoji="0" lang="en-US" sz="1600" b="1" i="0" u="none" strike="noStrike" kern="0" cap="none" spc="0" normalizeH="0" baseline="0" noProof="0" dirty="0" smtClean="0">
              <a:ln>
                <a:noFill/>
              </a:ln>
              <a:solidFill>
                <a:srgbClr val="807C63">
                  <a:lumMod val="75000"/>
                </a:srgbClr>
              </a:solidFill>
              <a:effectLst/>
              <a:uLnTx/>
              <a:uFillTx/>
              <a:latin typeface="Arial"/>
              <a:ea typeface="+mn-ea"/>
            </a:endParaRPr>
          </a:p>
        </p:txBody>
      </p:sp>
      <p:sp>
        <p:nvSpPr>
          <p:cNvPr id="26" name="Rectangle 25"/>
          <p:cNvSpPr/>
          <p:nvPr/>
        </p:nvSpPr>
        <p:spPr bwMode="auto">
          <a:xfrm>
            <a:off x="6001084" y="1377100"/>
            <a:ext cx="2658972" cy="466344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85000"/>
              </a:lnSpc>
              <a:spcBef>
                <a:spcPts val="100"/>
              </a:spcBef>
              <a:spcAft>
                <a:spcPts val="0"/>
              </a:spcAft>
              <a:buClrTx/>
              <a:buSzTx/>
              <a:buFontTx/>
              <a:buNone/>
              <a:tabLst/>
              <a:defRPr/>
            </a:pPr>
            <a:endParaRPr kumimoji="0" lang="en-US" sz="1800" b="0" i="0" u="none" strike="noStrike" kern="0" cap="none" spc="0" normalizeH="0" baseline="0" noProof="0" smtClean="0">
              <a:ln>
                <a:noFill/>
              </a:ln>
              <a:solidFill>
                <a:srgbClr val="F79823">
                  <a:lumMod val="75000"/>
                </a:srgbClr>
              </a:solidFill>
              <a:effectLst/>
              <a:uLnTx/>
              <a:uFillTx/>
              <a:latin typeface="Arial"/>
              <a:ea typeface="ＭＳ Ｐゴシック" pitchFamily="34" charset="-128"/>
            </a:endParaRPr>
          </a:p>
        </p:txBody>
      </p:sp>
      <p:sp>
        <p:nvSpPr>
          <p:cNvPr id="27" name="Rectangle 26"/>
          <p:cNvSpPr/>
          <p:nvPr/>
        </p:nvSpPr>
        <p:spPr bwMode="auto">
          <a:xfrm>
            <a:off x="6103358" y="1488178"/>
            <a:ext cx="2454430" cy="4444415"/>
          </a:xfrm>
          <a:prstGeom prst="rect">
            <a:avLst/>
          </a:prstGeom>
          <a:solidFill>
            <a:srgbClr val="FFFFFF">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85000"/>
              </a:lnSpc>
              <a:spcBef>
                <a:spcPts val="10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ＭＳ Ｐゴシック" pitchFamily="34" charset="-128"/>
            </a:endParaRPr>
          </a:p>
        </p:txBody>
      </p:sp>
      <p:sp>
        <p:nvSpPr>
          <p:cNvPr id="28" name="Right Triangle 27"/>
          <p:cNvSpPr/>
          <p:nvPr/>
        </p:nvSpPr>
        <p:spPr>
          <a:xfrm rot="10800000">
            <a:off x="6103352" y="1488178"/>
            <a:ext cx="2454436" cy="3467988"/>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85000"/>
              </a:lnSpc>
              <a:spcBef>
                <a:spcPts val="10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ＭＳ Ｐゴシック" pitchFamily="29" charset="-128"/>
            </a:endParaRPr>
          </a:p>
        </p:txBody>
      </p:sp>
      <p:sp>
        <p:nvSpPr>
          <p:cNvPr id="29" name="Rectangle 28"/>
          <p:cNvSpPr/>
          <p:nvPr/>
        </p:nvSpPr>
        <p:spPr>
          <a:xfrm flipH="1">
            <a:off x="6135376" y="1559610"/>
            <a:ext cx="2390388" cy="1750830"/>
          </a:xfrm>
          <a:prstGeom prst="rect">
            <a:avLst/>
          </a:prstGeom>
        </p:spPr>
        <p:txBody>
          <a:bodyPr wrap="square" lIns="0" tIns="0" rIns="0" bIns="0" anchor="b" anchorCtr="0">
            <a:noAutofit/>
          </a:bodyPr>
          <a:lstStyle/>
          <a:p>
            <a:pPr marL="0" marR="0" lvl="0" indent="0" algn="ctr" defTabSz="457200" eaLnBrk="1" fontAlgn="auto" latinLnBrk="0" hangingPunct="1">
              <a:lnSpc>
                <a:spcPct val="85000"/>
              </a:lnSpc>
              <a:spcBef>
                <a:spcPts val="100"/>
              </a:spcBef>
              <a:spcAft>
                <a:spcPts val="0"/>
              </a:spcAft>
              <a:buClrTx/>
              <a:buSzTx/>
              <a:buFontTx/>
              <a:buNone/>
              <a:tabLst/>
              <a:defRPr/>
            </a:pPr>
            <a:r>
              <a:rPr lang="en-US" sz="2000" b="1" kern="0" dirty="0" smtClean="0">
                <a:solidFill>
                  <a:schemeClr val="accent4"/>
                </a:solidFill>
                <a:latin typeface="Arial"/>
                <a:ea typeface="+mn-ea"/>
              </a:rPr>
              <a:t>SME</a:t>
            </a:r>
            <a:endParaRPr kumimoji="0" lang="en-US" sz="2000" b="1" i="0" u="none" strike="noStrike" kern="0" cap="none" spc="0" normalizeH="0" baseline="0" noProof="0" dirty="0" smtClean="0">
              <a:ln>
                <a:noFill/>
              </a:ln>
              <a:solidFill>
                <a:schemeClr val="accent4"/>
              </a:solidFill>
              <a:effectLst/>
              <a:uLnTx/>
              <a:uFillTx/>
              <a:latin typeface="Arial"/>
              <a:ea typeface="+mn-ea"/>
            </a:endParaRPr>
          </a:p>
        </p:txBody>
      </p:sp>
      <p:sp>
        <p:nvSpPr>
          <p:cNvPr id="38" name="TextBox 37"/>
          <p:cNvSpPr txBox="1"/>
          <p:nvPr/>
        </p:nvSpPr>
        <p:spPr>
          <a:xfrm>
            <a:off x="693095" y="3429000"/>
            <a:ext cx="2093199" cy="1357295"/>
          </a:xfrm>
          <a:prstGeom prst="rect">
            <a:avLst/>
          </a:prstGeom>
          <a:noFill/>
        </p:spPr>
        <p:txBody>
          <a:bodyPr wrap="square" rtlCol="0">
            <a:spAutoFit/>
          </a:bodyPr>
          <a:lstStyle>
            <a:defPPr>
              <a:defRPr lang="en-US"/>
            </a:defPPr>
            <a:lvl2pPr marL="223838" lvl="1" indent="-215900">
              <a:buFont typeface="Arial" panose="020B0604020202020204" pitchFamily="34" charset="0"/>
              <a:buChar char="•"/>
              <a:defRPr sz="2000"/>
            </a:lvl2pPr>
          </a:lstStyle>
          <a:p>
            <a:pPr lvl="1">
              <a:lnSpc>
                <a:spcPct val="95000"/>
              </a:lnSpc>
              <a:spcAft>
                <a:spcPts val="400"/>
              </a:spcAft>
              <a:buClr>
                <a:schemeClr val="accent1"/>
              </a:buClr>
            </a:pPr>
            <a:r>
              <a:rPr lang="en-US" sz="1900" dirty="0">
                <a:solidFill>
                  <a:srgbClr val="525252"/>
                </a:solidFill>
              </a:rPr>
              <a:t>7200</a:t>
            </a:r>
          </a:p>
          <a:p>
            <a:pPr lvl="1">
              <a:lnSpc>
                <a:spcPct val="95000"/>
              </a:lnSpc>
              <a:spcAft>
                <a:spcPts val="400"/>
              </a:spcAft>
              <a:buClr>
                <a:schemeClr val="accent1"/>
              </a:buClr>
            </a:pPr>
            <a:r>
              <a:rPr lang="en-US" sz="1900" dirty="0">
                <a:solidFill>
                  <a:srgbClr val="525252"/>
                </a:solidFill>
              </a:rPr>
              <a:t>Airwave</a:t>
            </a:r>
          </a:p>
          <a:p>
            <a:pPr lvl="1">
              <a:lnSpc>
                <a:spcPct val="95000"/>
              </a:lnSpc>
              <a:spcAft>
                <a:spcPts val="400"/>
              </a:spcAft>
              <a:buClr>
                <a:schemeClr val="accent1"/>
              </a:buClr>
            </a:pPr>
            <a:r>
              <a:rPr lang="en-US" sz="1900" dirty="0">
                <a:solidFill>
                  <a:srgbClr val="525252"/>
                </a:solidFill>
              </a:rPr>
              <a:t>S2500/3500</a:t>
            </a:r>
          </a:p>
          <a:p>
            <a:pPr lvl="1">
              <a:lnSpc>
                <a:spcPct val="95000"/>
              </a:lnSpc>
              <a:spcAft>
                <a:spcPts val="400"/>
              </a:spcAft>
              <a:buClr>
                <a:schemeClr val="accent1"/>
              </a:buClr>
            </a:pPr>
            <a:r>
              <a:rPr lang="en-US" sz="1900" dirty="0" smtClean="0">
                <a:solidFill>
                  <a:srgbClr val="525252"/>
                </a:solidFill>
              </a:rPr>
              <a:t>115/225</a:t>
            </a:r>
            <a:endParaRPr lang="en-US" sz="1900" dirty="0">
              <a:solidFill>
                <a:srgbClr val="525252"/>
              </a:solidFill>
            </a:endParaRPr>
          </a:p>
        </p:txBody>
      </p:sp>
      <p:sp>
        <p:nvSpPr>
          <p:cNvPr id="39" name="TextBox 38"/>
          <p:cNvSpPr txBox="1"/>
          <p:nvPr/>
        </p:nvSpPr>
        <p:spPr>
          <a:xfrm>
            <a:off x="3449310" y="3429000"/>
            <a:ext cx="2093199" cy="1635063"/>
          </a:xfrm>
          <a:prstGeom prst="rect">
            <a:avLst/>
          </a:prstGeom>
          <a:noFill/>
        </p:spPr>
        <p:txBody>
          <a:bodyPr wrap="square" rtlCol="0">
            <a:spAutoFit/>
          </a:bodyPr>
          <a:lstStyle>
            <a:defPPr>
              <a:defRPr lang="en-US"/>
            </a:defPPr>
            <a:lvl2pPr marL="223838" lvl="1" indent="-215900">
              <a:buFont typeface="Arial" panose="020B0604020202020204" pitchFamily="34" charset="0"/>
              <a:buChar char="•"/>
              <a:defRPr sz="2000"/>
            </a:lvl2pPr>
          </a:lstStyle>
          <a:p>
            <a:pPr marL="225425" indent="-225425">
              <a:lnSpc>
                <a:spcPct val="95000"/>
              </a:lnSpc>
              <a:spcAft>
                <a:spcPts val="400"/>
              </a:spcAft>
              <a:buClr>
                <a:schemeClr val="accent1"/>
              </a:buClr>
              <a:buFont typeface="Arial" panose="020B0604020202020204" pitchFamily="34" charset="0"/>
              <a:buChar char="•"/>
            </a:pPr>
            <a:r>
              <a:rPr lang="en-US" sz="1900" dirty="0">
                <a:solidFill>
                  <a:srgbClr val="525252"/>
                </a:solidFill>
              </a:rPr>
              <a:t>Instant</a:t>
            </a:r>
          </a:p>
          <a:p>
            <a:pPr marL="225425" indent="-225425">
              <a:lnSpc>
                <a:spcPct val="95000"/>
              </a:lnSpc>
              <a:spcAft>
                <a:spcPts val="400"/>
              </a:spcAft>
              <a:buClr>
                <a:schemeClr val="accent1"/>
              </a:buClr>
              <a:buFont typeface="Arial" panose="020B0604020202020204" pitchFamily="34" charset="0"/>
              <a:buChar char="•"/>
            </a:pPr>
            <a:r>
              <a:rPr lang="en-US" sz="1900" dirty="0">
                <a:solidFill>
                  <a:srgbClr val="525252"/>
                </a:solidFill>
              </a:rPr>
              <a:t>Airwave</a:t>
            </a:r>
          </a:p>
          <a:p>
            <a:pPr marL="225425" indent="-225425">
              <a:lnSpc>
                <a:spcPct val="95000"/>
              </a:lnSpc>
              <a:spcAft>
                <a:spcPts val="400"/>
              </a:spcAft>
              <a:buClr>
                <a:schemeClr val="accent1"/>
              </a:buClr>
              <a:buFont typeface="Arial" panose="020B0604020202020204" pitchFamily="34" charset="0"/>
              <a:buChar char="•"/>
            </a:pPr>
            <a:r>
              <a:rPr lang="en-US" sz="1900" dirty="0">
                <a:solidFill>
                  <a:srgbClr val="525252"/>
                </a:solidFill>
              </a:rPr>
              <a:t>S1500</a:t>
            </a:r>
          </a:p>
          <a:p>
            <a:pPr marL="225425" indent="-225425">
              <a:lnSpc>
                <a:spcPct val="95000"/>
              </a:lnSpc>
              <a:spcAft>
                <a:spcPts val="400"/>
              </a:spcAft>
              <a:buClr>
                <a:schemeClr val="accent1"/>
              </a:buClr>
              <a:buFont typeface="Arial" panose="020B0604020202020204" pitchFamily="34" charset="0"/>
              <a:buChar char="•"/>
            </a:pPr>
            <a:r>
              <a:rPr lang="en-US" sz="1900" dirty="0" smtClean="0">
                <a:solidFill>
                  <a:srgbClr val="525252"/>
                </a:solidFill>
              </a:rPr>
              <a:t>115/225</a:t>
            </a:r>
            <a:r>
              <a:rPr lang="ru-RU" sz="1900" dirty="0">
                <a:solidFill>
                  <a:srgbClr val="525252"/>
                </a:solidFill>
              </a:rPr>
              <a:t>,</a:t>
            </a:r>
            <a:r>
              <a:rPr lang="en-US" sz="1900" dirty="0" smtClean="0">
                <a:solidFill>
                  <a:srgbClr val="525252"/>
                </a:solidFill>
              </a:rPr>
              <a:t> </a:t>
            </a:r>
            <a:r>
              <a:rPr lang="en-US" sz="1900" dirty="0" smtClean="0">
                <a:solidFill>
                  <a:srgbClr val="525252"/>
                </a:solidFill>
              </a:rPr>
              <a:t/>
            </a:r>
            <a:br>
              <a:rPr lang="en-US" sz="1900" dirty="0" smtClean="0">
                <a:solidFill>
                  <a:srgbClr val="525252"/>
                </a:solidFill>
              </a:rPr>
            </a:br>
            <a:r>
              <a:rPr lang="en-US" sz="1900" dirty="0" smtClean="0">
                <a:solidFill>
                  <a:srgbClr val="525252"/>
                </a:solidFill>
              </a:rPr>
              <a:t>&amp; </a:t>
            </a:r>
            <a:r>
              <a:rPr lang="en-US" sz="1900" dirty="0">
                <a:solidFill>
                  <a:srgbClr val="525252"/>
                </a:solidFill>
              </a:rPr>
              <a:t>109/155</a:t>
            </a:r>
          </a:p>
        </p:txBody>
      </p:sp>
      <p:sp>
        <p:nvSpPr>
          <p:cNvPr id="40" name="TextBox 39"/>
          <p:cNvSpPr txBox="1"/>
          <p:nvPr/>
        </p:nvSpPr>
        <p:spPr>
          <a:xfrm>
            <a:off x="6205525" y="3429000"/>
            <a:ext cx="2093199" cy="1028230"/>
          </a:xfrm>
          <a:prstGeom prst="rect">
            <a:avLst/>
          </a:prstGeom>
          <a:noFill/>
        </p:spPr>
        <p:txBody>
          <a:bodyPr wrap="square" rtlCol="0">
            <a:spAutoFit/>
          </a:bodyPr>
          <a:lstStyle>
            <a:defPPr>
              <a:defRPr lang="en-US"/>
            </a:defPPr>
            <a:lvl2pPr marL="223838" lvl="1" indent="-215900">
              <a:buFont typeface="Arial" panose="020B0604020202020204" pitchFamily="34" charset="0"/>
              <a:buChar char="•"/>
              <a:defRPr sz="2000"/>
            </a:lvl2pPr>
          </a:lstStyle>
          <a:p>
            <a:pPr marL="225425" indent="-225425">
              <a:lnSpc>
                <a:spcPct val="95000"/>
              </a:lnSpc>
              <a:spcAft>
                <a:spcPts val="400"/>
              </a:spcAft>
              <a:buClr>
                <a:schemeClr val="accent1"/>
              </a:buClr>
              <a:buFont typeface="Arial" panose="020B0604020202020204" pitchFamily="34" charset="0"/>
              <a:buChar char="•"/>
            </a:pPr>
            <a:r>
              <a:rPr lang="en-US" sz="1900" dirty="0">
                <a:solidFill>
                  <a:srgbClr val="525252"/>
                </a:solidFill>
              </a:rPr>
              <a:t>Instant</a:t>
            </a:r>
          </a:p>
          <a:p>
            <a:pPr marL="225425" indent="-225425">
              <a:lnSpc>
                <a:spcPct val="95000"/>
              </a:lnSpc>
              <a:spcAft>
                <a:spcPts val="400"/>
              </a:spcAft>
              <a:buClr>
                <a:schemeClr val="accent1"/>
              </a:buClr>
              <a:buFont typeface="Arial" panose="020B0604020202020204" pitchFamily="34" charset="0"/>
              <a:buChar char="•"/>
            </a:pPr>
            <a:r>
              <a:rPr lang="en-US" sz="1900" dirty="0">
                <a:solidFill>
                  <a:srgbClr val="525252"/>
                </a:solidFill>
              </a:rPr>
              <a:t>Central</a:t>
            </a:r>
          </a:p>
          <a:p>
            <a:pPr marL="225425" indent="-225425">
              <a:lnSpc>
                <a:spcPct val="95000"/>
              </a:lnSpc>
              <a:spcAft>
                <a:spcPts val="400"/>
              </a:spcAft>
              <a:buClr>
                <a:schemeClr val="accent1"/>
              </a:buClr>
              <a:buFont typeface="Arial" panose="020B0604020202020204" pitchFamily="34" charset="0"/>
              <a:buChar char="•"/>
            </a:pPr>
            <a:r>
              <a:rPr lang="en-US" sz="1900" dirty="0">
                <a:solidFill>
                  <a:srgbClr val="525252"/>
                </a:solidFill>
              </a:rPr>
              <a:t>115/225 APs</a:t>
            </a:r>
          </a:p>
        </p:txBody>
      </p:sp>
      <p:sp>
        <p:nvSpPr>
          <p:cNvPr id="42" name="Left-Right Arrow 41"/>
          <p:cNvSpPr/>
          <p:nvPr/>
        </p:nvSpPr>
        <p:spPr bwMode="auto">
          <a:xfrm>
            <a:off x="58871" y="5284895"/>
            <a:ext cx="9002709" cy="469481"/>
          </a:xfrm>
          <a:prstGeom prst="leftRightArrow">
            <a:avLst>
              <a:gd name="adj1" fmla="val 75988"/>
              <a:gd name="adj2" fmla="val 61925"/>
            </a:avLst>
          </a:prstGeom>
          <a:solidFill>
            <a:schemeClr val="accent1"/>
          </a:soli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eaLnBrk="0" fontAlgn="auto" hangingPunct="0">
              <a:spcBef>
                <a:spcPts val="0"/>
              </a:spcBef>
              <a:spcAft>
                <a:spcPts val="0"/>
              </a:spcAft>
              <a:defRPr/>
            </a:pPr>
            <a:r>
              <a:rPr lang="ru-RU" sz="1800" b="1" cap="all" dirty="0" smtClean="0">
                <a:solidFill>
                  <a:schemeClr val="bg1"/>
                </a:solidFill>
              </a:rPr>
              <a:t>Высокая производительность</a:t>
            </a:r>
            <a:r>
              <a:rPr lang="en-US" sz="1800" b="1" cap="all" dirty="0" smtClean="0">
                <a:solidFill>
                  <a:schemeClr val="bg1"/>
                </a:solidFill>
              </a:rPr>
              <a:t>, </a:t>
            </a:r>
            <a:r>
              <a:rPr lang="ru-RU" sz="1800" b="1" cap="all" dirty="0" smtClean="0">
                <a:solidFill>
                  <a:schemeClr val="bg1"/>
                </a:solidFill>
              </a:rPr>
              <a:t>Высокая надежность</a:t>
            </a:r>
            <a:r>
              <a:rPr lang="en-US" sz="1800" b="1" cap="all" dirty="0" smtClean="0">
                <a:solidFill>
                  <a:schemeClr val="bg1"/>
                </a:solidFill>
              </a:rPr>
              <a:t> </a:t>
            </a:r>
            <a:r>
              <a:rPr lang="en-US" sz="1800" b="1" cap="all" dirty="0" smtClean="0">
                <a:solidFill>
                  <a:schemeClr val="bg1"/>
                </a:solidFill>
              </a:rPr>
              <a:t>Wi-Fi</a:t>
            </a:r>
            <a:endParaRPr lang="en-US" sz="1800" b="1" cap="all" dirty="0">
              <a:solidFill>
                <a:schemeClr val="bg1"/>
              </a:solidFill>
            </a:endParaRPr>
          </a:p>
        </p:txBody>
      </p:sp>
      <p:sp>
        <p:nvSpPr>
          <p:cNvPr id="43" name="Oval 42"/>
          <p:cNvSpPr/>
          <p:nvPr/>
        </p:nvSpPr>
        <p:spPr bwMode="auto">
          <a:xfrm>
            <a:off x="1173257" y="1594081"/>
            <a:ext cx="1269665" cy="126966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44" name="Picture 43" descr="G23.png"/>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t="13208" b="28748"/>
          <a:stretch/>
        </p:blipFill>
        <p:spPr>
          <a:xfrm>
            <a:off x="1209922" y="1857260"/>
            <a:ext cx="1196333" cy="743306"/>
          </a:xfrm>
          <a:prstGeom prst="rect">
            <a:avLst/>
          </a:prstGeom>
        </p:spPr>
      </p:pic>
      <p:sp>
        <p:nvSpPr>
          <p:cNvPr id="51" name="Oval 50"/>
          <p:cNvSpPr/>
          <p:nvPr/>
        </p:nvSpPr>
        <p:spPr bwMode="auto">
          <a:xfrm>
            <a:off x="3934497" y="1594080"/>
            <a:ext cx="1269665" cy="126966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50" name="Group 49"/>
          <p:cNvGrpSpPr/>
          <p:nvPr/>
        </p:nvGrpSpPr>
        <p:grpSpPr>
          <a:xfrm>
            <a:off x="3996049" y="1852471"/>
            <a:ext cx="1123349" cy="731619"/>
            <a:chOff x="4764025" y="1239915"/>
            <a:chExt cx="3894654" cy="2337284"/>
          </a:xfrm>
        </p:grpSpPr>
        <p:grpSp>
          <p:nvGrpSpPr>
            <p:cNvPr id="45" name="Group 44"/>
            <p:cNvGrpSpPr/>
            <p:nvPr/>
          </p:nvGrpSpPr>
          <p:grpSpPr>
            <a:xfrm>
              <a:off x="4764025" y="1239915"/>
              <a:ext cx="3894654" cy="1219200"/>
              <a:chOff x="4600924" y="1097610"/>
              <a:chExt cx="3894654" cy="1219200"/>
            </a:xfrm>
          </p:grpSpPr>
          <p:pic>
            <p:nvPicPr>
              <p:cNvPr id="46" name="Picture 45" descr="G14d.png"/>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a:xfrm>
                <a:off x="6682100" y="1097610"/>
                <a:ext cx="1813478" cy="1219200"/>
              </a:xfrm>
              <a:prstGeom prst="rect">
                <a:avLst/>
              </a:prstGeom>
            </p:spPr>
          </p:pic>
          <p:pic>
            <p:nvPicPr>
              <p:cNvPr id="47" name="Picture 46" descr="G14d.png"/>
              <p:cNvPicPr>
                <a:picLocks noChangeAspect="1"/>
              </p:cNvPicPr>
              <p:nvPr/>
            </p:nvPicPr>
            <p:blipFill>
              <a:blip r:embed="rId5"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a:xfrm>
                <a:off x="4600924" y="1097610"/>
                <a:ext cx="1813478" cy="1219200"/>
              </a:xfrm>
              <a:prstGeom prst="rect">
                <a:avLst/>
              </a:prstGeom>
            </p:spPr>
          </p:pic>
        </p:grpSp>
        <p:pic>
          <p:nvPicPr>
            <p:cNvPr id="48" name="Picture 47" descr="G14d.png"/>
            <p:cNvPicPr>
              <a:picLocks noChangeAspect="1"/>
            </p:cNvPicPr>
            <p:nvPr/>
          </p:nvPicPr>
          <p:blipFill>
            <a:blip r:embed="rId5"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a:xfrm>
              <a:off x="6839469" y="2357999"/>
              <a:ext cx="1813478" cy="1219200"/>
            </a:xfrm>
            <a:prstGeom prst="rect">
              <a:avLst/>
            </a:prstGeom>
          </p:spPr>
        </p:pic>
        <p:pic>
          <p:nvPicPr>
            <p:cNvPr id="49" name="Picture 48" descr="G14d.png"/>
            <p:cNvPicPr>
              <a:picLocks noChangeAspect="1"/>
            </p:cNvPicPr>
            <p:nvPr/>
          </p:nvPicPr>
          <p:blipFill>
            <a:blip r:embed="rId5"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a:xfrm>
              <a:off x="4764025" y="2357999"/>
              <a:ext cx="1813478" cy="1219200"/>
            </a:xfrm>
            <a:prstGeom prst="rect">
              <a:avLst/>
            </a:prstGeom>
          </p:spPr>
        </p:pic>
      </p:grpSp>
      <p:sp>
        <p:nvSpPr>
          <p:cNvPr id="52" name="Oval 51"/>
          <p:cNvSpPr/>
          <p:nvPr/>
        </p:nvSpPr>
        <p:spPr bwMode="auto">
          <a:xfrm>
            <a:off x="6695740" y="1593357"/>
            <a:ext cx="1269665" cy="126966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53" name="Picture 52" descr="G14d.png"/>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a:ext>
            </a:extLst>
          </a:blip>
          <a:srcRect/>
          <a:stretch>
            <a:fillRect/>
          </a:stretch>
        </p:blipFill>
        <p:spPr>
          <a:xfrm>
            <a:off x="6789762" y="1810707"/>
            <a:ext cx="1093231" cy="734978"/>
          </a:xfrm>
          <a:prstGeom prst="rect">
            <a:avLst/>
          </a:prstGeom>
        </p:spPr>
      </p:pic>
    </p:spTree>
    <p:extLst>
      <p:ext uri="{BB962C8B-B14F-4D97-AF65-F5344CB8AC3E}">
        <p14:creationId xmlns:p14="http://schemas.microsoft.com/office/powerpoint/2010/main" val="428467537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Портфолио </a:t>
            </a:r>
            <a:r>
              <a:rPr lang="en-US" dirty="0" smtClean="0"/>
              <a:t>802.11ac</a:t>
            </a:r>
            <a:endParaRPr lang="en-US" dirty="0"/>
          </a:p>
        </p:txBody>
      </p:sp>
      <p:sp>
        <p:nvSpPr>
          <p:cNvPr id="64" name="Line 5"/>
          <p:cNvSpPr>
            <a:spLocks noChangeShapeType="1"/>
          </p:cNvSpPr>
          <p:nvPr/>
        </p:nvSpPr>
        <p:spPr bwMode="auto">
          <a:xfrm rot="5400000" flipH="1">
            <a:off x="-1422252" y="3142080"/>
            <a:ext cx="3651426" cy="39685"/>
          </a:xfrm>
          <a:prstGeom prst="line">
            <a:avLst/>
          </a:prstGeom>
          <a:noFill/>
          <a:ln w="28575">
            <a:solidFill>
              <a:srgbClr val="808080"/>
            </a:solidFill>
            <a:round/>
            <a:headEnd/>
            <a:tailEnd type="triangle" w="lg" len="lg"/>
          </a:ln>
        </p:spPr>
        <p:txBody>
          <a:bodyPr wrap="square" anchor="ctr">
            <a:spAutoFit/>
          </a:bodyPr>
          <a:lstStyle/>
          <a:p>
            <a:pPr defTabSz="457200"/>
            <a:endParaRPr lang="en-US" sz="1800" dirty="0">
              <a:solidFill>
                <a:srgbClr val="000000"/>
              </a:solidFill>
              <a:latin typeface="Calibri" pitchFamily="34" charset="0"/>
              <a:ea typeface="ＭＳ Ｐゴシック" pitchFamily="1" charset="-128"/>
            </a:endParaRPr>
          </a:p>
        </p:txBody>
      </p:sp>
      <p:sp>
        <p:nvSpPr>
          <p:cNvPr id="77" name="Text Box 28"/>
          <p:cNvSpPr txBox="1">
            <a:spLocks noChangeArrowheads="1"/>
          </p:cNvSpPr>
          <p:nvPr/>
        </p:nvSpPr>
        <p:spPr bwMode="auto">
          <a:xfrm>
            <a:off x="780464" y="5262153"/>
            <a:ext cx="2275252" cy="757130"/>
          </a:xfrm>
          <a:prstGeom prst="rect">
            <a:avLst/>
          </a:prstGeom>
          <a:noFill/>
          <a:ln w="12700">
            <a:noFill/>
            <a:miter lim="800000"/>
            <a:headEnd/>
            <a:tailEnd/>
          </a:ln>
        </p:spPr>
        <p:txBody>
          <a:bodyPr wrap="square" anchor="ctr">
            <a:spAutoFit/>
          </a:bodyPr>
          <a:lstStyle/>
          <a:p>
            <a:pPr algn="ctr" defTabSz="457200">
              <a:lnSpc>
                <a:spcPct val="120000"/>
              </a:lnSpc>
            </a:pP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867 </a:t>
            </a:r>
            <a:r>
              <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+ 300 Mbps</a:t>
            </a:r>
          </a:p>
          <a:p>
            <a:pPr algn="ctr" defTabSz="457200">
              <a:lnSpc>
                <a:spcPct val="120000"/>
              </a:lnSpc>
            </a:pP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2x2</a:t>
            </a:r>
            <a:r>
              <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:2SS, </a:t>
            </a: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1xGE port</a:t>
            </a:r>
            <a:endPar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endParaRPr>
          </a:p>
        </p:txBody>
      </p:sp>
      <p:sp>
        <p:nvSpPr>
          <p:cNvPr id="73" name="Text Box 28"/>
          <p:cNvSpPr txBox="1">
            <a:spLocks noChangeArrowheads="1"/>
          </p:cNvSpPr>
          <p:nvPr/>
        </p:nvSpPr>
        <p:spPr bwMode="auto">
          <a:xfrm>
            <a:off x="3201227" y="5100570"/>
            <a:ext cx="2341394" cy="1080296"/>
          </a:xfrm>
          <a:prstGeom prst="rect">
            <a:avLst/>
          </a:prstGeom>
          <a:noFill/>
          <a:ln w="12700">
            <a:noFill/>
            <a:miter lim="800000"/>
            <a:headEnd/>
            <a:tailEnd/>
          </a:ln>
        </p:spPr>
        <p:txBody>
          <a:bodyPr wrap="square" anchor="ctr">
            <a:spAutoFit/>
          </a:bodyPr>
          <a:lstStyle/>
          <a:p>
            <a:pPr algn="ctr" defTabSz="457200">
              <a:lnSpc>
                <a:spcPct val="120000"/>
              </a:lnSpc>
            </a:pP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1,300 </a:t>
            </a:r>
            <a:r>
              <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+ 450 Mbps</a:t>
            </a:r>
          </a:p>
          <a:p>
            <a:pPr algn="ctr" defTabSz="457200">
              <a:lnSpc>
                <a:spcPct val="120000"/>
              </a:lnSpc>
            </a:pP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3x3</a:t>
            </a:r>
            <a:r>
              <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:3SS, 1xGE, USB</a:t>
            </a:r>
          </a:p>
        </p:txBody>
      </p:sp>
      <p:sp>
        <p:nvSpPr>
          <p:cNvPr id="69" name="Text Box 28"/>
          <p:cNvSpPr txBox="1">
            <a:spLocks noChangeArrowheads="1"/>
          </p:cNvSpPr>
          <p:nvPr/>
        </p:nvSpPr>
        <p:spPr bwMode="auto">
          <a:xfrm>
            <a:off x="5688130" y="5262153"/>
            <a:ext cx="2489320" cy="757130"/>
          </a:xfrm>
          <a:prstGeom prst="rect">
            <a:avLst/>
          </a:prstGeom>
          <a:noFill/>
          <a:ln w="12700">
            <a:noFill/>
            <a:miter lim="800000"/>
            <a:headEnd/>
            <a:tailEnd/>
          </a:ln>
        </p:spPr>
        <p:txBody>
          <a:bodyPr wrap="square" anchor="ctr">
            <a:spAutoFit/>
          </a:bodyPr>
          <a:lstStyle/>
          <a:p>
            <a:pPr algn="ctr" defTabSz="457200">
              <a:lnSpc>
                <a:spcPct val="120000"/>
              </a:lnSpc>
            </a:pP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1,300 </a:t>
            </a:r>
            <a:r>
              <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+ 450 Mbps</a:t>
            </a:r>
          </a:p>
          <a:p>
            <a:pPr algn="ctr" defTabSz="457200">
              <a:lnSpc>
                <a:spcPct val="120000"/>
              </a:lnSpc>
            </a:pPr>
            <a:r>
              <a:rPr lang="en-US" sz="1800" kern="0" dirty="0" smtClean="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3x3</a:t>
            </a:r>
            <a:r>
              <a:rPr lang="en-US" sz="1800"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:3SS, 2xGE, USB</a:t>
            </a:r>
          </a:p>
        </p:txBody>
      </p:sp>
      <p:grpSp>
        <p:nvGrpSpPr>
          <p:cNvPr id="26" name="Group 25"/>
          <p:cNvGrpSpPr>
            <a:grpSpLocks noChangeAspect="1"/>
          </p:cNvGrpSpPr>
          <p:nvPr/>
        </p:nvGrpSpPr>
        <p:grpSpPr>
          <a:xfrm>
            <a:off x="5630689" y="1234463"/>
            <a:ext cx="2434156" cy="2793253"/>
            <a:chOff x="220870" y="1839842"/>
            <a:chExt cx="3291841" cy="3777466"/>
          </a:xfrm>
        </p:grpSpPr>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267" y="1839842"/>
              <a:ext cx="3287444" cy="3602679"/>
            </a:xfrm>
            <a:prstGeom prst="rect">
              <a:avLst/>
            </a:prstGeom>
          </p:spPr>
        </p:pic>
        <p:sp>
          <p:nvSpPr>
            <p:cNvPr id="28" name="TextBox 27"/>
            <p:cNvSpPr txBox="1"/>
            <p:nvPr/>
          </p:nvSpPr>
          <p:spPr>
            <a:xfrm>
              <a:off x="220870" y="5103967"/>
              <a:ext cx="3291841" cy="513341"/>
            </a:xfrm>
            <a:prstGeom prst="rect">
              <a:avLst/>
            </a:prstGeom>
            <a:noFill/>
            <a:ln w="12700">
              <a:noFill/>
            </a:ln>
          </p:spPr>
          <p:txBody>
            <a:bodyPr wrap="square" rtlCol="0">
              <a:spAutoFit/>
            </a:bodyPr>
            <a:lstStyle/>
            <a:p>
              <a:pPr algn="ctr" defTabSz="457200">
                <a:lnSpc>
                  <a:spcPct val="120000"/>
                </a:lnSpc>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220 Series</a:t>
              </a:r>
            </a:p>
          </p:txBody>
        </p:sp>
      </p:grpSp>
      <p:grpSp>
        <p:nvGrpSpPr>
          <p:cNvPr id="29" name="Group 28"/>
          <p:cNvGrpSpPr>
            <a:grpSpLocks noChangeAspect="1"/>
          </p:cNvGrpSpPr>
          <p:nvPr/>
        </p:nvGrpSpPr>
        <p:grpSpPr>
          <a:xfrm>
            <a:off x="1071859" y="2595431"/>
            <a:ext cx="1789059" cy="2127703"/>
            <a:chOff x="6502599" y="938562"/>
            <a:chExt cx="2419441" cy="2877407"/>
          </a:xfrm>
        </p:grpSpPr>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599" y="938562"/>
              <a:ext cx="2389485" cy="2618614"/>
            </a:xfrm>
            <a:prstGeom prst="rect">
              <a:avLst/>
            </a:prstGeom>
          </p:spPr>
        </p:pic>
        <p:sp>
          <p:nvSpPr>
            <p:cNvPr id="31" name="TextBox 30"/>
            <p:cNvSpPr txBox="1"/>
            <p:nvPr/>
          </p:nvSpPr>
          <p:spPr>
            <a:xfrm>
              <a:off x="6544600" y="3302628"/>
              <a:ext cx="2377440" cy="513341"/>
            </a:xfrm>
            <a:prstGeom prst="rect">
              <a:avLst/>
            </a:prstGeom>
            <a:noFill/>
          </p:spPr>
          <p:txBody>
            <a:bodyPr wrap="square" rtlCol="0">
              <a:spAutoFit/>
            </a:bodyPr>
            <a:lstStyle/>
            <a:p>
              <a:pPr algn="ctr" defTabSz="457200">
                <a:lnSpc>
                  <a:spcPct val="120000"/>
                </a:lnSpc>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200 Series</a:t>
              </a:r>
            </a:p>
          </p:txBody>
        </p:sp>
      </p:grpSp>
      <p:grpSp>
        <p:nvGrpSpPr>
          <p:cNvPr id="32" name="Group 31"/>
          <p:cNvGrpSpPr>
            <a:grpSpLocks noChangeAspect="1"/>
          </p:cNvGrpSpPr>
          <p:nvPr/>
        </p:nvGrpSpPr>
        <p:grpSpPr>
          <a:xfrm>
            <a:off x="3182299" y="1911221"/>
            <a:ext cx="2177160" cy="2510218"/>
            <a:chOff x="3548365" y="1323466"/>
            <a:chExt cx="2944291" cy="3394703"/>
          </a:xfrm>
        </p:grpSpPr>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8365" y="1323466"/>
              <a:ext cx="2919631" cy="3199596"/>
            </a:xfrm>
            <a:prstGeom prst="rect">
              <a:avLst/>
            </a:prstGeom>
          </p:spPr>
        </p:pic>
        <p:sp>
          <p:nvSpPr>
            <p:cNvPr id="34" name="TextBox 33"/>
            <p:cNvSpPr txBox="1"/>
            <p:nvPr/>
          </p:nvSpPr>
          <p:spPr>
            <a:xfrm>
              <a:off x="3559219" y="4204828"/>
              <a:ext cx="2933437" cy="513341"/>
            </a:xfrm>
            <a:prstGeom prst="rect">
              <a:avLst/>
            </a:prstGeom>
            <a:noFill/>
            <a:ln w="12700">
              <a:noFill/>
            </a:ln>
          </p:spPr>
          <p:txBody>
            <a:bodyPr wrap="square" rtlCol="0">
              <a:spAutoFit/>
            </a:bodyPr>
            <a:lstStyle/>
            <a:p>
              <a:pPr algn="ctr" defTabSz="457200">
                <a:lnSpc>
                  <a:spcPct val="120000"/>
                </a:lnSpc>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ea typeface="+mn-ea"/>
                  <a:cs typeface="Arial" pitchFamily="34" charset="0"/>
                </a:rPr>
                <a:t>210 Series</a:t>
              </a:r>
            </a:p>
          </p:txBody>
        </p:sp>
      </p:grpSp>
      <p:sp>
        <p:nvSpPr>
          <p:cNvPr id="35" name="Line 5"/>
          <p:cNvSpPr>
            <a:spLocks noChangeShapeType="1"/>
          </p:cNvSpPr>
          <p:nvPr/>
        </p:nvSpPr>
        <p:spPr bwMode="auto">
          <a:xfrm rot="5400000" flipH="1" flipV="1">
            <a:off x="4607986" y="785650"/>
            <a:ext cx="15969" cy="8361404"/>
          </a:xfrm>
          <a:prstGeom prst="line">
            <a:avLst/>
          </a:prstGeom>
          <a:noFill/>
          <a:ln w="28575">
            <a:solidFill>
              <a:srgbClr val="808080"/>
            </a:solidFill>
            <a:round/>
            <a:headEnd/>
            <a:tailEnd type="triangle" w="lg" len="lg"/>
          </a:ln>
        </p:spPr>
        <p:txBody>
          <a:bodyPr wrap="square" anchor="ctr">
            <a:spAutoFit/>
          </a:bodyPr>
          <a:lstStyle/>
          <a:p>
            <a:pPr defTabSz="457200"/>
            <a:endParaRPr lang="en-US" sz="1800" dirty="0">
              <a:solidFill>
                <a:srgbClr val="000000"/>
              </a:solidFill>
              <a:latin typeface="Calibri" pitchFamily="34" charset="0"/>
              <a:ea typeface="ＭＳ Ｐゴシック" pitchFamily="1" charset="-128"/>
            </a:endParaRPr>
          </a:p>
        </p:txBody>
      </p:sp>
    </p:spTree>
    <p:extLst>
      <p:ext uri="{BB962C8B-B14F-4D97-AF65-F5344CB8AC3E}">
        <p14:creationId xmlns:p14="http://schemas.microsoft.com/office/powerpoint/2010/main" val="24622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Миграция с </a:t>
            </a:r>
            <a:r>
              <a:rPr lang="en-US" dirty="0" smtClean="0"/>
              <a:t>802.11n </a:t>
            </a:r>
            <a:r>
              <a:rPr lang="ru-RU" dirty="0" smtClean="0"/>
              <a:t>на</a:t>
            </a:r>
            <a:r>
              <a:rPr lang="en-US" dirty="0" smtClean="0"/>
              <a:t> </a:t>
            </a:r>
            <a:r>
              <a:rPr lang="en-US" dirty="0" smtClean="0"/>
              <a:t>802.11ac</a:t>
            </a:r>
            <a:endParaRPr lang="en-US" dirty="0"/>
          </a:p>
        </p:txBody>
      </p:sp>
      <p:sp>
        <p:nvSpPr>
          <p:cNvPr id="4" name="Rectangle 3"/>
          <p:cNvSpPr/>
          <p:nvPr/>
        </p:nvSpPr>
        <p:spPr bwMode="auto">
          <a:xfrm rot="10800000" flipV="1">
            <a:off x="-9" y="1090353"/>
            <a:ext cx="4533595" cy="5272178"/>
          </a:xfrm>
          <a:prstGeom prst="rect">
            <a:avLst/>
          </a:prstGeom>
          <a:gradFill flip="none" rotWithShape="1">
            <a:gsLst>
              <a:gs pos="0">
                <a:schemeClr val="accent4">
                  <a:lumMod val="20000"/>
                  <a:lumOff val="80000"/>
                </a:schemeClr>
              </a:gs>
              <a:gs pos="100000">
                <a:srgbClr val="FFFFFF">
                  <a:alpha val="60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5" name="Rectangle 4"/>
          <p:cNvSpPr/>
          <p:nvPr/>
        </p:nvSpPr>
        <p:spPr bwMode="auto">
          <a:xfrm rot="10800000" flipV="1">
            <a:off x="4610401" y="1090353"/>
            <a:ext cx="4533595" cy="5272178"/>
          </a:xfrm>
          <a:prstGeom prst="rect">
            <a:avLst/>
          </a:prstGeom>
          <a:gradFill flip="none" rotWithShape="1">
            <a:gsLst>
              <a:gs pos="0">
                <a:schemeClr val="accent4">
                  <a:lumMod val="20000"/>
                  <a:lumOff val="80000"/>
                </a:schemeClr>
              </a:gs>
              <a:gs pos="100000">
                <a:srgbClr val="FFFFFF">
                  <a:alpha val="60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Narrow" pitchFamily="34" charset="0"/>
              <a:ea typeface="ＭＳ Ｐゴシック" pitchFamily="34" charset="-128"/>
            </a:endParaRPr>
          </a:p>
        </p:txBody>
      </p:sp>
      <p:sp>
        <p:nvSpPr>
          <p:cNvPr id="6" name="Right Arrow 5"/>
          <p:cNvSpPr/>
          <p:nvPr/>
        </p:nvSpPr>
        <p:spPr>
          <a:xfrm>
            <a:off x="3355707" y="1502840"/>
            <a:ext cx="2099608" cy="812415"/>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sp>
        <p:nvSpPr>
          <p:cNvPr id="7" name="Right Arrow 6"/>
          <p:cNvSpPr/>
          <p:nvPr/>
        </p:nvSpPr>
        <p:spPr>
          <a:xfrm>
            <a:off x="3259897" y="3889860"/>
            <a:ext cx="2189085" cy="812415"/>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sp>
        <p:nvSpPr>
          <p:cNvPr id="8" name="Right Arrow 7"/>
          <p:cNvSpPr/>
          <p:nvPr/>
        </p:nvSpPr>
        <p:spPr>
          <a:xfrm>
            <a:off x="3259897" y="5118820"/>
            <a:ext cx="2189085" cy="812415"/>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grpSp>
        <p:nvGrpSpPr>
          <p:cNvPr id="9" name="Group 8"/>
          <p:cNvGrpSpPr/>
          <p:nvPr/>
        </p:nvGrpSpPr>
        <p:grpSpPr>
          <a:xfrm>
            <a:off x="5839365" y="1242946"/>
            <a:ext cx="2803565" cy="1302739"/>
            <a:chOff x="5839365" y="1291148"/>
            <a:chExt cx="2803565" cy="1302739"/>
          </a:xfrm>
        </p:grpSpPr>
        <p:pic>
          <p:nvPicPr>
            <p:cNvPr id="10"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839365" y="1291148"/>
              <a:ext cx="1230364" cy="1302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bwMode="auto">
            <a:xfrm>
              <a:off x="7337160" y="1521578"/>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220 </a:t>
              </a:r>
            </a:p>
          </p:txBody>
        </p:sp>
      </p:grpSp>
      <p:pic>
        <p:nvPicPr>
          <p:cNvPr id="12" name="Picture 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877770" y="4926795"/>
            <a:ext cx="1153350" cy="11905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Content Placeholder 2"/>
          <p:cNvSpPr txBox="1">
            <a:spLocks/>
          </p:cNvSpPr>
          <p:nvPr/>
        </p:nvSpPr>
        <p:spPr bwMode="auto">
          <a:xfrm>
            <a:off x="7337160" y="5003605"/>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270 </a:t>
            </a:r>
          </a:p>
        </p:txBody>
      </p:sp>
      <p:sp>
        <p:nvSpPr>
          <p:cNvPr id="14" name="Content Placeholder 2"/>
          <p:cNvSpPr txBox="1">
            <a:spLocks/>
          </p:cNvSpPr>
          <p:nvPr/>
        </p:nvSpPr>
        <p:spPr bwMode="auto">
          <a:xfrm>
            <a:off x="0" y="1505719"/>
            <a:ext cx="188365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120 &amp; </a:t>
            </a: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130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460" y="1352099"/>
            <a:ext cx="1267365" cy="1150768"/>
          </a:xfrm>
          <a:prstGeom prst="rect">
            <a:avLst/>
          </a:prstGeom>
        </p:spPr>
      </p:pic>
      <p:sp>
        <p:nvSpPr>
          <p:cNvPr id="16" name="Content Placeholder 2"/>
          <p:cNvSpPr txBox="1">
            <a:spLocks/>
          </p:cNvSpPr>
          <p:nvPr/>
        </p:nvSpPr>
        <p:spPr bwMode="auto">
          <a:xfrm>
            <a:off x="270640" y="2699305"/>
            <a:ext cx="1574605"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110 </a:t>
            </a: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2055" y="3659430"/>
            <a:ext cx="1367030" cy="1228960"/>
          </a:xfrm>
          <a:prstGeom prst="rect">
            <a:avLst/>
          </a:prstGeom>
        </p:spPr>
      </p:pic>
      <p:sp>
        <p:nvSpPr>
          <p:cNvPr id="18" name="Content Placeholder 2"/>
          <p:cNvSpPr txBox="1">
            <a:spLocks/>
          </p:cNvSpPr>
          <p:nvPr/>
        </p:nvSpPr>
        <p:spPr bwMode="auto">
          <a:xfrm>
            <a:off x="501070" y="3889860"/>
            <a:ext cx="138258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90 &amp; </a:t>
            </a: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100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9612" y="3736240"/>
            <a:ext cx="1420763" cy="1228960"/>
          </a:xfrm>
          <a:prstGeom prst="rect">
            <a:avLst/>
          </a:prstGeom>
        </p:spPr>
      </p:pic>
      <p:sp>
        <p:nvSpPr>
          <p:cNvPr id="20" name="Content Placeholder 2"/>
          <p:cNvSpPr txBox="1">
            <a:spLocks/>
          </p:cNvSpPr>
          <p:nvPr/>
        </p:nvSpPr>
        <p:spPr bwMode="auto">
          <a:xfrm>
            <a:off x="769905" y="5118820"/>
            <a:ext cx="1113745"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r"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175</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7742" y="4888390"/>
            <a:ext cx="1480368" cy="1344175"/>
          </a:xfrm>
          <a:prstGeom prst="rect">
            <a:avLst/>
          </a:prstGeom>
        </p:spPr>
      </p:pic>
      <p:grpSp>
        <p:nvGrpSpPr>
          <p:cNvPr id="22" name="Group 21"/>
          <p:cNvGrpSpPr/>
          <p:nvPr/>
        </p:nvGrpSpPr>
        <p:grpSpPr>
          <a:xfrm>
            <a:off x="6031390" y="3851455"/>
            <a:ext cx="2611540" cy="920879"/>
            <a:chOff x="6146605" y="1636793"/>
            <a:chExt cx="2611540" cy="920879"/>
          </a:xfrm>
        </p:grpSpPr>
        <p:pic>
          <p:nvPicPr>
            <p:cNvPr id="23" name="Picture 3"/>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6146605" y="1636793"/>
              <a:ext cx="831379" cy="880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Content Placeholder 2"/>
            <p:cNvSpPr txBox="1">
              <a:spLocks/>
            </p:cNvSpPr>
            <p:nvPr/>
          </p:nvSpPr>
          <p:spPr bwMode="auto">
            <a:xfrm>
              <a:off x="7452375" y="1675198"/>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200</a:t>
              </a:r>
              <a:endPar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grpSp>
      <p:sp>
        <p:nvSpPr>
          <p:cNvPr id="25" name="Right Arrow 24"/>
          <p:cNvSpPr/>
          <p:nvPr/>
        </p:nvSpPr>
        <p:spPr>
          <a:xfrm>
            <a:off x="3266230" y="2693395"/>
            <a:ext cx="2189085" cy="812415"/>
          </a:xfrm>
          <a:prstGeom prst="rightArrow">
            <a:avLst>
              <a:gd name="adj1" fmla="val 43012"/>
              <a:gd name="adj2" fmla="val 65445"/>
            </a:avLst>
          </a:prstGeom>
          <a:gradFill flip="none" rotWithShape="1">
            <a:gsLst>
              <a:gs pos="14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rial Narrow" pitchFamily="34" charset="0"/>
              <a:ea typeface="ＭＳ Ｐゴシック" pitchFamily="34" charset="-128"/>
            </a:endParaRPr>
          </a:p>
        </p:txBody>
      </p:sp>
      <p:grpSp>
        <p:nvGrpSpPr>
          <p:cNvPr id="26" name="Group 25"/>
          <p:cNvGrpSpPr/>
          <p:nvPr/>
        </p:nvGrpSpPr>
        <p:grpSpPr>
          <a:xfrm>
            <a:off x="5941778" y="2584090"/>
            <a:ext cx="2701152" cy="1075340"/>
            <a:chOff x="6056993" y="1518547"/>
            <a:chExt cx="2701152" cy="1075340"/>
          </a:xfrm>
        </p:grpSpPr>
        <p:pic>
          <p:nvPicPr>
            <p:cNvPr id="27" name="Picture 3"/>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6056993" y="1521578"/>
              <a:ext cx="1012736" cy="1072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Content Placeholder 2"/>
            <p:cNvSpPr txBox="1">
              <a:spLocks/>
            </p:cNvSpPr>
            <p:nvPr/>
          </p:nvSpPr>
          <p:spPr bwMode="auto">
            <a:xfrm>
              <a:off x="7452375" y="1518547"/>
              <a:ext cx="1305770" cy="882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210 </a:t>
              </a:r>
            </a:p>
          </p:txBody>
        </p:sp>
      </p:grpSp>
      <p:pic>
        <p:nvPicPr>
          <p:cNvPr id="29" name="Picture 3"/>
          <p:cNvPicPr>
            <a:picLocks noChangeAspect="1" noChangeArrowheads="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2152485" y="2660900"/>
            <a:ext cx="831379" cy="880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7998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450"/>
  <p:tag name="ELAPSEDTIME" val="50.8"/>
</p:tagLst>
</file>

<file path=ppt/tags/tag2.xml><?xml version="1.0" encoding="utf-8"?>
<p:tagLst xmlns:a="http://schemas.openxmlformats.org/drawingml/2006/main" xmlns:r="http://schemas.openxmlformats.org/officeDocument/2006/relationships" xmlns:p="http://schemas.openxmlformats.org/presentationml/2006/main">
  <p:tag name="DUPLICATEID" val="6eaa1731b256473c98af3f260a59aa43"/>
</p:tagLst>
</file>

<file path=ppt/tags/tag3.xml><?xml version="1.0" encoding="utf-8"?>
<p:tagLst xmlns:a="http://schemas.openxmlformats.org/drawingml/2006/main" xmlns:r="http://schemas.openxmlformats.org/officeDocument/2006/relationships" xmlns:p="http://schemas.openxmlformats.org/presentationml/2006/main">
  <p:tag name="DUPLICATEID" val="6eaa1731b256473c98af3f260a59aa43"/>
</p:tagLst>
</file>

<file path=ppt/tags/tag4.xml><?xml version="1.0" encoding="utf-8"?>
<p:tagLst xmlns:a="http://schemas.openxmlformats.org/drawingml/2006/main" xmlns:r="http://schemas.openxmlformats.org/officeDocument/2006/relationships" xmlns:p="http://schemas.openxmlformats.org/presentationml/2006/main">
  <p:tag name="DUPLICATEID" val="6eaa1731b256473c98af3f260a59aa43"/>
</p:tagLst>
</file>

<file path=ppt/tags/tag5.xml><?xml version="1.0" encoding="utf-8"?>
<p:tagLst xmlns:a="http://schemas.openxmlformats.org/drawingml/2006/main" xmlns:r="http://schemas.openxmlformats.org/officeDocument/2006/relationships" xmlns:p="http://schemas.openxmlformats.org/presentationml/2006/main">
  <p:tag name="DUPLICATEID" val="6eaa1731b256473c98af3f260a59aa43"/>
</p:tagLst>
</file>

<file path=ppt/tags/tag6.xml><?xml version="1.0" encoding="utf-8"?>
<p:tagLst xmlns:a="http://schemas.openxmlformats.org/drawingml/2006/main" xmlns:r="http://schemas.openxmlformats.org/officeDocument/2006/relationships" xmlns:p="http://schemas.openxmlformats.org/presentationml/2006/main">
  <p:tag name="AUDIO_ID" val="450"/>
  <p:tag name="ELAPSEDTIME" val="50.8"/>
</p:tagLst>
</file>

<file path=ppt/theme/theme1.xml><?xml version="1.0" encoding="utf-8"?>
<a:theme xmlns:a="http://schemas.openxmlformats.org/drawingml/2006/main" name="Aruba Light Version">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uba_2014_4x3_r3a [Read-Only]" id="{0BAD071D-36E3-45C8-BDE3-CE9D0A75E6F8}" vid="{09ACA49D-C038-4398-BE8D-45D64E0D8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Aruba Sales Pitch</Template>
  <TotalTime>1727</TotalTime>
  <Words>2554</Words>
  <Application>Microsoft Office PowerPoint</Application>
  <PresentationFormat>Экран (4:3)</PresentationFormat>
  <Paragraphs>548</Paragraphs>
  <Slides>31</Slides>
  <Notes>22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31</vt:i4>
      </vt:variant>
    </vt:vector>
  </HeadingPairs>
  <TitlesOfParts>
    <vt:vector size="44" baseType="lpstr">
      <vt:lpstr>ＭＳ Ｐゴシック</vt:lpstr>
      <vt:lpstr>Arial</vt:lpstr>
      <vt:lpstr>Arial Bold</vt:lpstr>
      <vt:lpstr>Arial Narrow</vt:lpstr>
      <vt:lpstr>Avenir Book</vt:lpstr>
      <vt:lpstr>Calibri</vt:lpstr>
      <vt:lpstr>Helvetica</vt:lpstr>
      <vt:lpstr>Lucida Grande</vt:lpstr>
      <vt:lpstr>Neutra Display-Bold Alt</vt:lpstr>
      <vt:lpstr>Times</vt:lpstr>
      <vt:lpstr>Verdana</vt:lpstr>
      <vt:lpstr>Wingdings</vt:lpstr>
      <vt:lpstr>Aruba Light Version</vt:lpstr>
      <vt:lpstr>Презентация PowerPoint</vt:lpstr>
      <vt:lpstr>Продукты: Сети</vt:lpstr>
      <vt:lpstr>Продукты: Сетевые сервисы</vt:lpstr>
      <vt:lpstr>Продукты: Управление</vt:lpstr>
      <vt:lpstr>Презентация PowerPoint</vt:lpstr>
      <vt:lpstr>Гибкостро развертывания</vt:lpstr>
      <vt:lpstr>Формула успеха</vt:lpstr>
      <vt:lpstr>Портфолио 802.11ac</vt:lpstr>
      <vt:lpstr>Миграция с 802.11n на 802.11ac</vt:lpstr>
      <vt:lpstr>Выбор решения 802.11ac</vt:lpstr>
      <vt:lpstr>Aruba AP-270 802.11ac</vt:lpstr>
      <vt:lpstr>Aruba Instant</vt:lpstr>
      <vt:lpstr>Aruba Beacons для определения местоположения</vt:lpstr>
      <vt:lpstr>Полный инструментарий</vt:lpstr>
      <vt:lpstr>Как Wi-Fi помогает управлять</vt:lpstr>
      <vt:lpstr>Коммутаторы мобильного доступа</vt:lpstr>
      <vt:lpstr>Презентация PowerPoint</vt:lpstr>
      <vt:lpstr>Портфолио контроллеров мобильного доступа</vt:lpstr>
      <vt:lpstr>Пути миграции</vt:lpstr>
      <vt:lpstr>Aruba ClearPass</vt:lpstr>
      <vt:lpstr>ClearPass: безопасность на 360 градусов</vt:lpstr>
      <vt:lpstr>ClearPass изнутри</vt:lpstr>
      <vt:lpstr>Meridian</vt:lpstr>
      <vt:lpstr>Meridian SDK</vt:lpstr>
      <vt:lpstr>Поиск Маршрута</vt:lpstr>
      <vt:lpstr>Нотификации</vt:lpstr>
      <vt:lpstr>Презентация PowerPoint</vt:lpstr>
      <vt:lpstr>Гибкое управление</vt:lpstr>
      <vt:lpstr>On-prem: AirWave</vt:lpstr>
      <vt:lpstr>Презентация PowerPoint</vt:lpstr>
      <vt:lpstr>Презентация PowerPoint</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Aruba Networks </dc:title>
  <dc:creator>Felicia Dorng</dc:creator>
  <cp:lastModifiedBy>Tryukhan Sergey</cp:lastModifiedBy>
  <cp:revision>80</cp:revision>
  <dcterms:created xsi:type="dcterms:W3CDTF">2014-03-27T18:30:17Z</dcterms:created>
  <dcterms:modified xsi:type="dcterms:W3CDTF">2015-03-01T20:43:52Z</dcterms:modified>
</cp:coreProperties>
</file>