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603" r:id="rId1"/>
    <p:sldMasterId id="2147484896" r:id="rId2"/>
    <p:sldMasterId id="2147484901" r:id="rId3"/>
    <p:sldMasterId id="2147484926" r:id="rId4"/>
  </p:sldMasterIdLst>
  <p:notesMasterIdLst>
    <p:notesMasterId r:id="rId39"/>
  </p:notesMasterIdLst>
  <p:handoutMasterIdLst>
    <p:handoutMasterId r:id="rId40"/>
  </p:handoutMasterIdLst>
  <p:sldIdLst>
    <p:sldId id="1980" r:id="rId5"/>
    <p:sldId id="1994" r:id="rId6"/>
    <p:sldId id="2099" r:id="rId7"/>
    <p:sldId id="2100" r:id="rId8"/>
    <p:sldId id="2104" r:id="rId9"/>
    <p:sldId id="2101" r:id="rId10"/>
    <p:sldId id="2000" r:id="rId11"/>
    <p:sldId id="2109" r:id="rId12"/>
    <p:sldId id="2110" r:id="rId13"/>
    <p:sldId id="2111" r:id="rId14"/>
    <p:sldId id="2112" r:id="rId15"/>
    <p:sldId id="2113" r:id="rId16"/>
    <p:sldId id="2114" r:id="rId17"/>
    <p:sldId id="2115" r:id="rId18"/>
    <p:sldId id="2092" r:id="rId19"/>
    <p:sldId id="2108" r:id="rId20"/>
    <p:sldId id="2116" r:id="rId21"/>
    <p:sldId id="2117" r:id="rId22"/>
    <p:sldId id="2118" r:id="rId23"/>
    <p:sldId id="2119" r:id="rId24"/>
    <p:sldId id="2120" r:id="rId25"/>
    <p:sldId id="2121" r:id="rId26"/>
    <p:sldId id="2122" r:id="rId27"/>
    <p:sldId id="2123" r:id="rId28"/>
    <p:sldId id="2124" r:id="rId29"/>
    <p:sldId id="2125" r:id="rId30"/>
    <p:sldId id="2126" r:id="rId31"/>
    <p:sldId id="2088" r:id="rId32"/>
    <p:sldId id="2093" r:id="rId33"/>
    <p:sldId id="2127" r:id="rId34"/>
    <p:sldId id="2128" r:id="rId35"/>
    <p:sldId id="2107" r:id="rId36"/>
    <p:sldId id="2106" r:id="rId37"/>
    <p:sldId id="2014" r:id="rId38"/>
  </p:sldIdLst>
  <p:sldSz cx="9144000" cy="6858000" type="screen4x3"/>
  <p:notesSz cx="6858000" cy="9313863"/>
  <p:custDataLst>
    <p:tags r:id="rId41"/>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sz="24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sz="24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sz="24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9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Администратор" initials="А"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9E"/>
    <a:srgbClr val="008080"/>
    <a:srgbClr val="8E988D"/>
    <a:srgbClr val="B6AF12"/>
    <a:srgbClr val="6A82AA"/>
    <a:srgbClr val="B9971A"/>
    <a:srgbClr val="F66400"/>
    <a:srgbClr val="FF2F2F"/>
    <a:srgbClr val="404040"/>
    <a:srgbClr val="00A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560" autoAdjust="0"/>
  </p:normalViewPr>
  <p:slideViewPr>
    <p:cSldViewPr snapToGrid="0">
      <p:cViewPr varScale="1">
        <p:scale>
          <a:sx n="122" d="100"/>
          <a:sy n="122" d="100"/>
        </p:scale>
        <p:origin x="1284" y="90"/>
      </p:cViewPr>
      <p:guideLst>
        <p:guide orient="horz" pos="2160"/>
        <p:guide pos="2902"/>
      </p:guideLst>
    </p:cSldViewPr>
  </p:slideViewPr>
  <p:notesTextViewPr>
    <p:cViewPr>
      <p:scale>
        <a:sx n="100" d="100"/>
        <a:sy n="100" d="100"/>
      </p:scale>
      <p:origin x="0" y="0"/>
    </p:cViewPr>
  </p:notesTextViewPr>
  <p:sorterViewPr>
    <p:cViewPr>
      <p:scale>
        <a:sx n="100" d="100"/>
        <a:sy n="100" d="100"/>
      </p:scale>
      <p:origin x="0" y="140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66725"/>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lvl1pPr defTabSz="923925" eaLnBrk="0" hangingPunct="0">
              <a:defRPr sz="1200">
                <a:ea typeface="ＭＳ Ｐゴシック" charset="-128"/>
                <a:cs typeface="+mn-cs"/>
              </a:defRPr>
            </a:lvl1pPr>
          </a:lstStyle>
          <a:p>
            <a:pPr>
              <a:defRPr/>
            </a:pPr>
            <a:endParaRPr lang="ja-JP"/>
          </a:p>
        </p:txBody>
      </p:sp>
      <p:sp>
        <p:nvSpPr>
          <p:cNvPr id="18435" name="Rectangle 3"/>
          <p:cNvSpPr>
            <a:spLocks noGrp="1" noChangeArrowheads="1"/>
          </p:cNvSpPr>
          <p:nvPr>
            <p:ph type="dt" sz="quarter" idx="1"/>
          </p:nvPr>
        </p:nvSpPr>
        <p:spPr bwMode="auto">
          <a:xfrm>
            <a:off x="3886200" y="0"/>
            <a:ext cx="2971800" cy="466725"/>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lvl1pPr algn="r" defTabSz="923925" eaLnBrk="0" hangingPunct="0">
              <a:defRPr sz="1200">
                <a:ea typeface="ＭＳ Ｐゴシック" charset="-128"/>
                <a:cs typeface="+mn-cs"/>
              </a:defRPr>
            </a:lvl1pPr>
          </a:lstStyle>
          <a:p>
            <a:pPr>
              <a:defRPr/>
            </a:pPr>
            <a:endParaRPr lang="ja-JP"/>
          </a:p>
        </p:txBody>
      </p:sp>
      <p:sp>
        <p:nvSpPr>
          <p:cNvPr id="18436" name="Rectangle 4"/>
          <p:cNvSpPr>
            <a:spLocks noGrp="1" noChangeArrowheads="1"/>
          </p:cNvSpPr>
          <p:nvPr>
            <p:ph type="ftr" sz="quarter" idx="2"/>
          </p:nvPr>
        </p:nvSpPr>
        <p:spPr bwMode="auto">
          <a:xfrm>
            <a:off x="0" y="8847138"/>
            <a:ext cx="2971800" cy="466725"/>
          </a:xfrm>
          <a:prstGeom prst="rect">
            <a:avLst/>
          </a:prstGeom>
          <a:noFill/>
          <a:ln w="9525">
            <a:noFill/>
            <a:miter lim="800000"/>
            <a:headEnd/>
            <a:tailEnd/>
          </a:ln>
        </p:spPr>
        <p:txBody>
          <a:bodyPr vert="horz" wrap="square" lIns="92293" tIns="46147" rIns="92293" bIns="46147" numCol="1" anchor="b" anchorCtr="0" compatLnSpc="1">
            <a:prstTxWarp prst="textNoShape">
              <a:avLst/>
            </a:prstTxWarp>
          </a:bodyPr>
          <a:lstStyle>
            <a:lvl1pPr defTabSz="923925" eaLnBrk="0" hangingPunct="0">
              <a:defRPr sz="1200">
                <a:ea typeface="ＭＳ Ｐゴシック" charset="-128"/>
                <a:cs typeface="+mn-cs"/>
              </a:defRPr>
            </a:lvl1pPr>
          </a:lstStyle>
          <a:p>
            <a:pPr>
              <a:defRPr/>
            </a:pPr>
            <a:endParaRPr lang="ja-JP"/>
          </a:p>
        </p:txBody>
      </p:sp>
      <p:sp>
        <p:nvSpPr>
          <p:cNvPr id="18437" name="Rectangle 5"/>
          <p:cNvSpPr>
            <a:spLocks noGrp="1" noChangeArrowheads="1"/>
          </p:cNvSpPr>
          <p:nvPr>
            <p:ph type="sldNum" sz="quarter" idx="3"/>
          </p:nvPr>
        </p:nvSpPr>
        <p:spPr bwMode="auto">
          <a:xfrm>
            <a:off x="3886200" y="8847138"/>
            <a:ext cx="2971800" cy="466725"/>
          </a:xfrm>
          <a:prstGeom prst="rect">
            <a:avLst/>
          </a:prstGeom>
          <a:noFill/>
          <a:ln w="9525">
            <a:noFill/>
            <a:miter lim="800000"/>
            <a:headEnd/>
            <a:tailEnd/>
          </a:ln>
        </p:spPr>
        <p:txBody>
          <a:bodyPr vert="horz" wrap="square" lIns="92293" tIns="46147" rIns="92293" bIns="46147" numCol="1" anchor="b" anchorCtr="0" compatLnSpc="1">
            <a:prstTxWarp prst="textNoShape">
              <a:avLst/>
            </a:prstTxWarp>
          </a:bodyPr>
          <a:lstStyle>
            <a:lvl1pPr algn="r" defTabSz="923925" eaLnBrk="0" hangingPunct="0">
              <a:defRPr sz="1200" smtClean="0">
                <a:cs typeface="Arial" charset="0"/>
              </a:defRPr>
            </a:lvl1pPr>
          </a:lstStyle>
          <a:p>
            <a:pPr>
              <a:defRPr/>
            </a:pPr>
            <a:fld id="{10EF3224-FB1F-41B5-B658-015B2DA76107}" type="slidenum">
              <a:rPr lang="en-US" altLang="ja-JP"/>
              <a:pPr>
                <a:defRPr/>
              </a:pPr>
              <a:t>‹#›</a:t>
            </a:fld>
            <a:endParaRPr lang="en-US" altLang="ja-JP"/>
          </a:p>
        </p:txBody>
      </p:sp>
    </p:spTree>
    <p:extLst>
      <p:ext uri="{BB962C8B-B14F-4D97-AF65-F5344CB8AC3E}">
        <p14:creationId xmlns:p14="http://schemas.microsoft.com/office/powerpoint/2010/main" val="1504719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6725"/>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lvl1pPr defTabSz="923925" eaLnBrk="0" hangingPunct="0">
              <a:defRPr sz="1200">
                <a:ea typeface="ＭＳ Ｐゴシック" charset="-128"/>
                <a:cs typeface="+mn-cs"/>
              </a:defRPr>
            </a:lvl1pPr>
          </a:lstStyle>
          <a:p>
            <a:pPr>
              <a:defRPr/>
            </a:pPr>
            <a:endParaRPr lang="ja-JP"/>
          </a:p>
        </p:txBody>
      </p:sp>
      <p:sp>
        <p:nvSpPr>
          <p:cNvPr id="7171" name="Rectangle 3"/>
          <p:cNvSpPr>
            <a:spLocks noGrp="1" noChangeArrowheads="1"/>
          </p:cNvSpPr>
          <p:nvPr>
            <p:ph type="dt" idx="1"/>
          </p:nvPr>
        </p:nvSpPr>
        <p:spPr bwMode="auto">
          <a:xfrm>
            <a:off x="3886200" y="0"/>
            <a:ext cx="2971800" cy="466725"/>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lvl1pPr algn="r" defTabSz="923925" eaLnBrk="0" hangingPunct="0">
              <a:defRPr sz="1200">
                <a:ea typeface="ＭＳ Ｐゴシック" charset="-128"/>
                <a:cs typeface="+mn-cs"/>
              </a:defRPr>
            </a:lvl1pPr>
          </a:lstStyle>
          <a:p>
            <a:pPr>
              <a:defRPr/>
            </a:pPr>
            <a:endParaRPr lang="ja-JP"/>
          </a:p>
        </p:txBody>
      </p:sp>
      <p:sp>
        <p:nvSpPr>
          <p:cNvPr id="21508" name="Rectangle 4"/>
          <p:cNvSpPr>
            <a:spLocks noGrp="1" noRot="1" noChangeAspect="1" noChangeArrowheads="1" noTextEdit="1"/>
          </p:cNvSpPr>
          <p:nvPr>
            <p:ph type="sldImg" idx="2"/>
          </p:nvPr>
        </p:nvSpPr>
        <p:spPr bwMode="auto">
          <a:xfrm>
            <a:off x="1100138" y="698500"/>
            <a:ext cx="4657725" cy="34925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425950"/>
            <a:ext cx="5029200" cy="4189413"/>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47138"/>
            <a:ext cx="2971800" cy="466725"/>
          </a:xfrm>
          <a:prstGeom prst="rect">
            <a:avLst/>
          </a:prstGeom>
          <a:noFill/>
          <a:ln w="9525">
            <a:noFill/>
            <a:miter lim="800000"/>
            <a:headEnd/>
            <a:tailEnd/>
          </a:ln>
        </p:spPr>
        <p:txBody>
          <a:bodyPr vert="horz" wrap="square" lIns="92293" tIns="46147" rIns="92293" bIns="46147" numCol="1" anchor="b" anchorCtr="0" compatLnSpc="1">
            <a:prstTxWarp prst="textNoShape">
              <a:avLst/>
            </a:prstTxWarp>
          </a:bodyPr>
          <a:lstStyle>
            <a:lvl1pPr defTabSz="923925" eaLnBrk="0" hangingPunct="0">
              <a:defRPr sz="1200">
                <a:ea typeface="ＭＳ Ｐゴシック" charset="-128"/>
                <a:cs typeface="+mn-cs"/>
              </a:defRPr>
            </a:lvl1pPr>
          </a:lstStyle>
          <a:p>
            <a:pPr>
              <a:defRPr/>
            </a:pPr>
            <a:endParaRPr lang="ja-JP"/>
          </a:p>
        </p:txBody>
      </p:sp>
      <p:sp>
        <p:nvSpPr>
          <p:cNvPr id="7175" name="Rectangle 7"/>
          <p:cNvSpPr>
            <a:spLocks noGrp="1" noChangeArrowheads="1"/>
          </p:cNvSpPr>
          <p:nvPr>
            <p:ph type="sldNum" sz="quarter" idx="5"/>
          </p:nvPr>
        </p:nvSpPr>
        <p:spPr bwMode="auto">
          <a:xfrm>
            <a:off x="3886200" y="8847138"/>
            <a:ext cx="2971800" cy="466725"/>
          </a:xfrm>
          <a:prstGeom prst="rect">
            <a:avLst/>
          </a:prstGeom>
          <a:noFill/>
          <a:ln w="9525">
            <a:noFill/>
            <a:miter lim="800000"/>
            <a:headEnd/>
            <a:tailEnd/>
          </a:ln>
        </p:spPr>
        <p:txBody>
          <a:bodyPr vert="horz" wrap="square" lIns="92293" tIns="46147" rIns="92293" bIns="46147" numCol="1" anchor="b" anchorCtr="0" compatLnSpc="1">
            <a:prstTxWarp prst="textNoShape">
              <a:avLst/>
            </a:prstTxWarp>
          </a:bodyPr>
          <a:lstStyle>
            <a:lvl1pPr algn="r" defTabSz="923925" eaLnBrk="0" hangingPunct="0">
              <a:defRPr sz="1200" smtClean="0">
                <a:cs typeface="Arial" charset="0"/>
              </a:defRPr>
            </a:lvl1pPr>
          </a:lstStyle>
          <a:p>
            <a:pPr>
              <a:defRPr/>
            </a:pPr>
            <a:fld id="{889879CF-E47E-4467-AEB5-1ADB23627458}" type="slidenum">
              <a:rPr lang="en-US" altLang="ja-JP"/>
              <a:pPr>
                <a:defRPr/>
              </a:pPr>
              <a:t>‹#›</a:t>
            </a:fld>
            <a:endParaRPr lang="en-US" altLang="ja-JP"/>
          </a:p>
        </p:txBody>
      </p:sp>
    </p:spTree>
    <p:extLst>
      <p:ext uri="{BB962C8B-B14F-4D97-AF65-F5344CB8AC3E}">
        <p14:creationId xmlns:p14="http://schemas.microsoft.com/office/powerpoint/2010/main" val="1875144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128"/>
      </a:defRPr>
    </a:lvl1pPr>
    <a:lvl2pPr marL="455613"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4713" algn="l" defTabSz="913883" rtl="0" eaLnBrk="1" latinLnBrk="0" hangingPunct="1">
      <a:defRPr sz="1200" kern="1200">
        <a:solidFill>
          <a:schemeClr val="tx1"/>
        </a:solidFill>
        <a:latin typeface="+mn-lt"/>
        <a:ea typeface="+mn-ea"/>
        <a:cs typeface="+mn-cs"/>
      </a:defRPr>
    </a:lvl6pPr>
    <a:lvl7pPr marL="2741659" algn="l" defTabSz="913883" rtl="0" eaLnBrk="1" latinLnBrk="0" hangingPunct="1">
      <a:defRPr sz="1200" kern="1200">
        <a:solidFill>
          <a:schemeClr val="tx1"/>
        </a:solidFill>
        <a:latin typeface="+mn-lt"/>
        <a:ea typeface="+mn-ea"/>
        <a:cs typeface="+mn-cs"/>
      </a:defRPr>
    </a:lvl7pPr>
    <a:lvl8pPr marL="3198596" algn="l" defTabSz="913883" rtl="0" eaLnBrk="1" latinLnBrk="0" hangingPunct="1">
      <a:defRPr sz="1200" kern="1200">
        <a:solidFill>
          <a:schemeClr val="tx1"/>
        </a:solidFill>
        <a:latin typeface="+mn-lt"/>
        <a:ea typeface="+mn-ea"/>
        <a:cs typeface="+mn-cs"/>
      </a:defRPr>
    </a:lvl8pPr>
    <a:lvl9pPr marL="3655543" algn="l" defTabSz="91388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ea typeface="ＭＳ Ｐゴシック" charset="-128"/>
            </a:endParaRPr>
          </a:p>
        </p:txBody>
      </p:sp>
      <p:sp>
        <p:nvSpPr>
          <p:cNvPr id="22532" name="Slide Number Placeholder 3"/>
          <p:cNvSpPr>
            <a:spLocks noGrp="1"/>
          </p:cNvSpPr>
          <p:nvPr>
            <p:ph type="sldNum" sz="quarter" idx="5"/>
          </p:nvPr>
        </p:nvSpPr>
        <p:spPr>
          <a:noFill/>
        </p:spPr>
        <p:txBody>
          <a:bodyPr/>
          <a:lstStyle/>
          <a:p>
            <a:fld id="{D8B0619E-2335-4380-A7B6-49A3D46CAEAF}" type="slidenum">
              <a:rPr lang="en-US">
                <a:solidFill>
                  <a:srgbClr val="000000"/>
                </a:solidFill>
              </a:rPr>
              <a:pPr/>
              <a:t>1</a:t>
            </a:fld>
            <a:endParaRPr lang="en-US">
              <a:solidFill>
                <a:srgbClr val="000000"/>
              </a:solidFill>
            </a:endParaRPr>
          </a:p>
        </p:txBody>
      </p:sp>
    </p:spTree>
    <p:extLst>
      <p:ext uri="{BB962C8B-B14F-4D97-AF65-F5344CB8AC3E}">
        <p14:creationId xmlns:p14="http://schemas.microsoft.com/office/powerpoint/2010/main" val="550019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2800" baseline="0" dirty="0" smtClean="0"/>
              <a:t>The Aruba Networks Mobility Access Switches are the only wired network solution designed for mobility. </a:t>
            </a:r>
          </a:p>
          <a:p>
            <a:r>
              <a:rPr lang="en-US" sz="2800" baseline="0" dirty="0" smtClean="0"/>
              <a:t>In addition to built-in Layer 2, Layer 3, site-to-site VPN and authentication capabilities, the Mobility Access Switches extending the unified role-based access to wired users and devices so that a customer can define common policies that apply for wired and wireless. This delivers consistent and secure access to network resources for both wired and wireless users.</a:t>
            </a:r>
          </a:p>
          <a:p>
            <a:endParaRPr lang="en-US" sz="2800" baseline="0" dirty="0" smtClean="0"/>
          </a:p>
          <a:p>
            <a:r>
              <a:rPr lang="en-US" sz="2800" baseline="0" dirty="0" smtClean="0"/>
              <a:t>Our recently released S1500 platform reduces the barrier for a customer to purchase and evaluate Aruba wired access. The S1500 series do not have some of the hardware capabilities of the S2500/S3500, but it is feature compatible with its big brothers… zero-touch provisioning from Aruba Activate, wired port security, tunneled ports to a centralized Aruba controller, integration for VLAN configuration and rogue AP detection with Instant APs and others… these unique features can all be demonstrated using the S1500-12P platform, which is the size &amp; weight of a standard laptop.</a:t>
            </a:r>
          </a:p>
          <a:p>
            <a:endParaRPr lang="en-US" sz="2800" baseline="0" dirty="0" smtClean="0"/>
          </a:p>
          <a:p>
            <a:r>
              <a:rPr lang="en-US" sz="2800" baseline="0" dirty="0" smtClean="0"/>
              <a:t>The number one question you are going to get is, how easy it is to use the switches? If someone has Cisco switching training, it will be a walk in the park. They just need to see it to believe it. </a:t>
            </a:r>
          </a:p>
          <a:p>
            <a:endParaRPr lang="en-US" sz="2800" baseline="0" dirty="0" smtClean="0"/>
          </a:p>
          <a:p>
            <a:pPr defTabSz="914273">
              <a:defRPr/>
            </a:pPr>
            <a:r>
              <a:rPr lang="en-US" sz="2800" dirty="0" smtClean="0"/>
              <a:t>S1500 does stack  with software release 7.3; you can stack S1500 with other S1500s (only).  Even the 12-port can stack, which is actually a use case by two customers (two switches in a retail store that act as a single logical device).  You cannot mix S1500 and S2500/S3500 in a stack, however.</a:t>
            </a:r>
            <a:endParaRPr lang="en-US" sz="2800" baseline="0" dirty="0" smtClean="0"/>
          </a:p>
          <a:p>
            <a:endParaRPr lang="en-US" sz="1600" dirty="0"/>
          </a:p>
        </p:txBody>
      </p:sp>
      <p:sp>
        <p:nvSpPr>
          <p:cNvPr id="4" name="Slide Number Placeholder 3"/>
          <p:cNvSpPr>
            <a:spLocks noGrp="1"/>
          </p:cNvSpPr>
          <p:nvPr>
            <p:ph type="sldNum" sz="quarter" idx="10"/>
          </p:nvPr>
        </p:nvSpPr>
        <p:spPr/>
        <p:txBody>
          <a:bodyPr/>
          <a:lstStyle/>
          <a:p>
            <a:fld id="{E986E9A0-2960-AD48-A9A6-B00F675E31E0}"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4266541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Let’s take a step back and explain how the solutio</a:t>
            </a:r>
            <a:r>
              <a:rPr lang="en-US" baseline="0" dirty="0" smtClean="0"/>
              <a:t>n works.</a:t>
            </a:r>
          </a:p>
          <a:p>
            <a:endParaRPr lang="en-US" baseline="0" dirty="0" smtClean="0"/>
          </a:p>
          <a:p>
            <a:r>
              <a:rPr lang="en-US" baseline="0" dirty="0" smtClean="0"/>
              <a:t>First, it begins with setting up your first Access Point.  After it’s powered on and connected to the internet, it will attempt to set itself up.</a:t>
            </a:r>
          </a:p>
          <a:p>
            <a:pPr marL="171450" indent="-171450">
              <a:buFontTx/>
              <a:buChar char="-"/>
            </a:pPr>
            <a:r>
              <a:rPr lang="en-US" baseline="0" dirty="0" smtClean="0"/>
              <a:t>It does a DHCP lookup to see if there is an existing Instant WLAN to join</a:t>
            </a:r>
          </a:p>
          <a:p>
            <a:pPr marL="171450" indent="-171450">
              <a:buFontTx/>
              <a:buChar char="-"/>
            </a:pPr>
            <a:r>
              <a:rPr lang="en-US" baseline="0" dirty="0" smtClean="0"/>
              <a:t>Not finding one, it goes to the Cloud to see if its MAC address and Serial Number have been matched up with your Aruba Central subscription.</a:t>
            </a:r>
          </a:p>
          <a:p>
            <a:pPr marL="171450" indent="-171450">
              <a:buFontTx/>
              <a:buChar char="-"/>
            </a:pPr>
            <a:r>
              <a:rPr lang="en-US" baseline="0" dirty="0" smtClean="0"/>
              <a:t>If yes, then it will </a:t>
            </a:r>
            <a:r>
              <a:rPr lang="en-US" baseline="0" dirty="0" err="1" smtClean="0"/>
              <a:t>automatcially</a:t>
            </a:r>
            <a:r>
              <a:rPr lang="en-US" baseline="0" dirty="0" smtClean="0"/>
              <a:t> pull down any predefined configuration you’ve set up for it.  You can define a </a:t>
            </a:r>
            <a:r>
              <a:rPr lang="en-US" baseline="0" dirty="0" err="1" smtClean="0"/>
              <a:t>config</a:t>
            </a:r>
            <a:r>
              <a:rPr lang="en-US" baseline="0" dirty="0" smtClean="0"/>
              <a:t> for an AP before it even ships!  And then when it’s plugged in on location, by any non-expert, the AP will pull down that </a:t>
            </a:r>
            <a:r>
              <a:rPr lang="en-US" baseline="0" dirty="0" err="1" smtClean="0"/>
              <a:t>config</a:t>
            </a:r>
            <a:r>
              <a:rPr lang="en-US" baseline="0" dirty="0" smtClean="0"/>
              <a:t> automatically.</a:t>
            </a:r>
          </a:p>
          <a:p>
            <a:pPr marL="171450" indent="-171450">
              <a:buFontTx/>
              <a:buChar char="-"/>
            </a:pPr>
            <a:endParaRPr lang="en-US" baseline="0" dirty="0" smtClean="0"/>
          </a:p>
          <a:p>
            <a:pPr marL="171450" indent="-171450">
              <a:buFontTx/>
              <a:buChar char="-"/>
            </a:pPr>
            <a:r>
              <a:rPr lang="en-US" baseline="0" dirty="0" smtClean="0"/>
              <a:t>The same procedure also works with any Aruba S-Series Mobility Access Switch. As part of the initial boot sequence of any new S-Series Mobility Access Switch, a call to the Aruba Central cloud service is made to pull down configuration parameters and within minutes, the Mobility Access Switch is configured and ready for use.</a:t>
            </a:r>
          </a:p>
          <a:p>
            <a:pPr marL="171450" indent="-171450">
              <a:buFontTx/>
              <a:buChar char="-"/>
            </a:pPr>
            <a:endParaRPr lang="en-US" baseline="0" dirty="0" smtClean="0"/>
          </a:p>
          <a:p>
            <a:pPr marL="0" indent="0">
              <a:buFontTx/>
              <a:buNone/>
            </a:pPr>
            <a:r>
              <a:rPr lang="en-US" baseline="0" dirty="0" smtClean="0"/>
              <a:t>After that first AP is running, it elects itself as the master AP, or virtual controller.  That means it does all the controller and firewall functions on behalf of the WLAN “cluster” for any other APs in the area.</a:t>
            </a:r>
          </a:p>
          <a:p>
            <a:pPr marL="0" indent="0">
              <a:buFontTx/>
              <a:buNone/>
            </a:pPr>
            <a:endParaRPr lang="en-US" baseline="0" dirty="0" smtClean="0"/>
          </a:p>
          <a:p>
            <a:pPr marL="0" indent="0">
              <a:buFontTx/>
              <a:buNone/>
            </a:pPr>
            <a:r>
              <a:rPr lang="en-US" baseline="0" dirty="0" smtClean="0"/>
              <a:t>Then, when you plug in any other Instant APs, they follow the same process as the first one.  They power on and do a DHCP lookup, and finding an existing WLAN to join, they connect to the master AP and pull down firmware and </a:t>
            </a:r>
            <a:r>
              <a:rPr lang="en-US" baseline="0" dirty="0" err="1" smtClean="0"/>
              <a:t>configs</a:t>
            </a:r>
            <a:r>
              <a:rPr lang="en-US" baseline="0" dirty="0" smtClean="0"/>
              <a:t>.</a:t>
            </a:r>
          </a:p>
          <a:p>
            <a:pPr marL="0" indent="0">
              <a:buFontTx/>
              <a:buNone/>
            </a:pPr>
            <a:endParaRPr lang="en-US" baseline="0" dirty="0" smtClean="0"/>
          </a:p>
          <a:p>
            <a:pPr marL="0" indent="0">
              <a:buFontTx/>
              <a:buNone/>
            </a:pPr>
            <a:r>
              <a:rPr lang="en-US" baseline="0" dirty="0" smtClean="0"/>
              <a:t>The great thing about this model is that you only ever configure the first AP, and even that can be preconfigured.</a:t>
            </a:r>
          </a:p>
          <a:p>
            <a:pPr marL="0" indent="0">
              <a:buFontTx/>
              <a:buNone/>
            </a:pPr>
            <a:r>
              <a:rPr lang="en-US" baseline="0" dirty="0" smtClean="0"/>
              <a:t>Also, if the master AP is unreachable for some reason, the next most senior AP will automatically take over, seamless to the clients.  So you  have a very redundant system.</a:t>
            </a:r>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smtClean="0"/>
              <a:pPr>
                <a:defRPr/>
              </a:pPr>
              <a:t>14</a:t>
            </a:fld>
            <a:endParaRPr lang="en-US" altLang="ja-JP"/>
          </a:p>
        </p:txBody>
      </p:sp>
    </p:spTree>
    <p:extLst>
      <p:ext uri="{BB962C8B-B14F-4D97-AF65-F5344CB8AC3E}">
        <p14:creationId xmlns:p14="http://schemas.microsoft.com/office/powerpoint/2010/main" val="3238449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Let’s take a step back and explain how the solutio</a:t>
            </a:r>
            <a:r>
              <a:rPr lang="en-US" baseline="0" dirty="0" smtClean="0"/>
              <a:t>n works.</a:t>
            </a:r>
          </a:p>
          <a:p>
            <a:endParaRPr lang="en-US" baseline="0" dirty="0" smtClean="0"/>
          </a:p>
          <a:p>
            <a:r>
              <a:rPr lang="en-US" baseline="0" dirty="0" smtClean="0"/>
              <a:t>First, it begins with setting up your first Access Point.  After it’s powered on and connected to the internet, it will attempt to set itself up.</a:t>
            </a:r>
          </a:p>
          <a:p>
            <a:pPr marL="171450" indent="-171450">
              <a:buFontTx/>
              <a:buChar char="-"/>
            </a:pPr>
            <a:r>
              <a:rPr lang="en-US" baseline="0" dirty="0" smtClean="0"/>
              <a:t>It does a DHCP lookup to see if there is an existing Instant WLAN to join</a:t>
            </a:r>
          </a:p>
          <a:p>
            <a:pPr marL="171450" indent="-171450">
              <a:buFontTx/>
              <a:buChar char="-"/>
            </a:pPr>
            <a:r>
              <a:rPr lang="en-US" baseline="0" dirty="0" smtClean="0"/>
              <a:t>Not finding one, it goes to the Cloud to see if its MAC address and Serial Number have been matched up with your Aruba Central subscription.</a:t>
            </a:r>
          </a:p>
          <a:p>
            <a:pPr marL="171450" indent="-171450">
              <a:buFontTx/>
              <a:buChar char="-"/>
            </a:pPr>
            <a:r>
              <a:rPr lang="en-US" baseline="0" dirty="0" smtClean="0"/>
              <a:t>If yes, then it will </a:t>
            </a:r>
            <a:r>
              <a:rPr lang="en-US" baseline="0" dirty="0" err="1" smtClean="0"/>
              <a:t>automatcially</a:t>
            </a:r>
            <a:r>
              <a:rPr lang="en-US" baseline="0" dirty="0" smtClean="0"/>
              <a:t> pull down any predefined configuration you’ve set up for it.  You can define a </a:t>
            </a:r>
            <a:r>
              <a:rPr lang="en-US" baseline="0" dirty="0" err="1" smtClean="0"/>
              <a:t>config</a:t>
            </a:r>
            <a:r>
              <a:rPr lang="en-US" baseline="0" dirty="0" smtClean="0"/>
              <a:t> for an AP before it even ships!  And then when it’s plugged in on location, by any non-expert, the AP will pull down that </a:t>
            </a:r>
            <a:r>
              <a:rPr lang="en-US" baseline="0" dirty="0" err="1" smtClean="0"/>
              <a:t>config</a:t>
            </a:r>
            <a:r>
              <a:rPr lang="en-US" baseline="0" dirty="0" smtClean="0"/>
              <a:t> automatically.</a:t>
            </a:r>
          </a:p>
          <a:p>
            <a:pPr marL="171450" indent="-171450">
              <a:buFontTx/>
              <a:buChar char="-"/>
            </a:pPr>
            <a:endParaRPr lang="en-US" baseline="0" dirty="0" smtClean="0"/>
          </a:p>
          <a:p>
            <a:pPr marL="0" indent="0">
              <a:buFontTx/>
              <a:buNone/>
            </a:pPr>
            <a:r>
              <a:rPr lang="en-US" baseline="0" dirty="0" smtClean="0"/>
              <a:t>After that first AP is running, it elects itself as the master AP, or virtual controller.  That means it does all the controller and firewall functions on behalf of the WLAN “cluster” for any other APs in the area.</a:t>
            </a:r>
          </a:p>
          <a:p>
            <a:pPr marL="0" indent="0">
              <a:buFontTx/>
              <a:buNone/>
            </a:pPr>
            <a:endParaRPr lang="en-US" baseline="0" dirty="0" smtClean="0"/>
          </a:p>
          <a:p>
            <a:pPr marL="0" indent="0">
              <a:buFontTx/>
              <a:buNone/>
            </a:pPr>
            <a:r>
              <a:rPr lang="en-US" baseline="0" dirty="0" smtClean="0"/>
              <a:t>Then, when you plug in any other Instant APs, they follow the same process as the first one.  They power on and do a DHCP lookup, and finding an existing WLAN to join, they connect to the master AP and pull down firmware and </a:t>
            </a:r>
            <a:r>
              <a:rPr lang="en-US" baseline="0" dirty="0" err="1" smtClean="0"/>
              <a:t>configs</a:t>
            </a:r>
            <a:r>
              <a:rPr lang="en-US" baseline="0" dirty="0" smtClean="0"/>
              <a:t>.</a:t>
            </a:r>
          </a:p>
          <a:p>
            <a:pPr marL="0" indent="0">
              <a:buFontTx/>
              <a:buNone/>
            </a:pPr>
            <a:endParaRPr lang="en-US" baseline="0" dirty="0" smtClean="0"/>
          </a:p>
          <a:p>
            <a:pPr marL="0" indent="0">
              <a:buFontTx/>
              <a:buNone/>
            </a:pPr>
            <a:r>
              <a:rPr lang="en-US" baseline="0" dirty="0" smtClean="0"/>
              <a:t>The great thing about this model is that you only ever configure the first AP, and even that can be preconfigured.</a:t>
            </a:r>
          </a:p>
          <a:p>
            <a:pPr marL="0" indent="0">
              <a:buFontTx/>
              <a:buNone/>
            </a:pPr>
            <a:r>
              <a:rPr lang="en-US" baseline="0" dirty="0" smtClean="0"/>
              <a:t>Also, if the master AP is unreachable for some reason, the next most senior AP will automatically take over, seamless to the clients.  So you  have a very redundant system.</a:t>
            </a:r>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smtClean="0"/>
              <a:pPr>
                <a:defRPr/>
              </a:pPr>
              <a:t>17</a:t>
            </a:fld>
            <a:endParaRPr lang="en-US" altLang="ja-JP"/>
          </a:p>
        </p:txBody>
      </p:sp>
    </p:spTree>
    <p:extLst>
      <p:ext uri="{BB962C8B-B14F-4D97-AF65-F5344CB8AC3E}">
        <p14:creationId xmlns:p14="http://schemas.microsoft.com/office/powerpoint/2010/main" val="3030919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smtClean="0">
                <a:solidFill>
                  <a:prstClr val="black"/>
                </a:solidFill>
              </a:rPr>
              <a:pPr>
                <a:defRPr/>
              </a:pPr>
              <a:t>19</a:t>
            </a:fld>
            <a:endParaRPr lang="en-US" altLang="ja-JP">
              <a:solidFill>
                <a:prstClr val="black"/>
              </a:solidFill>
            </a:endParaRPr>
          </a:p>
        </p:txBody>
      </p:sp>
    </p:spTree>
    <p:extLst>
      <p:ext uri="{BB962C8B-B14F-4D97-AF65-F5344CB8AC3E}">
        <p14:creationId xmlns:p14="http://schemas.microsoft.com/office/powerpoint/2010/main" val="3947969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Aruba Labs</a:t>
            </a:r>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a:solidFill>
                  <a:prstClr val="black"/>
                </a:solidFill>
              </a:rPr>
              <a:pPr>
                <a:defRPr/>
              </a:pPr>
              <a:t>21</a:t>
            </a:fld>
            <a:endParaRPr lang="en-US" altLang="ja-JP">
              <a:solidFill>
                <a:prstClr val="black"/>
              </a:solidFill>
            </a:endParaRPr>
          </a:p>
        </p:txBody>
      </p:sp>
    </p:spTree>
    <p:extLst>
      <p:ext uri="{BB962C8B-B14F-4D97-AF65-F5344CB8AC3E}">
        <p14:creationId xmlns:p14="http://schemas.microsoft.com/office/powerpoint/2010/main" val="802283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Aruba Labs</a:t>
            </a:r>
          </a:p>
          <a:p>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a:solidFill>
                  <a:prstClr val="black"/>
                </a:solidFill>
              </a:rPr>
              <a:pPr>
                <a:defRPr/>
              </a:pPr>
              <a:t>22</a:t>
            </a:fld>
            <a:endParaRPr lang="en-US" altLang="ja-JP">
              <a:solidFill>
                <a:prstClr val="black"/>
              </a:solidFill>
            </a:endParaRPr>
          </a:p>
        </p:txBody>
      </p:sp>
    </p:spTree>
    <p:extLst>
      <p:ext uri="{BB962C8B-B14F-4D97-AF65-F5344CB8AC3E}">
        <p14:creationId xmlns:p14="http://schemas.microsoft.com/office/powerpoint/2010/main" val="181913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smtClean="0"/>
              <a:t>When it comes to performance, there is no match to Aruba’s </a:t>
            </a:r>
            <a:r>
              <a:rPr lang="en-US" baseline="0" dirty="0" err="1" smtClean="0"/>
              <a:t>ClientMatch</a:t>
            </a:r>
            <a:r>
              <a:rPr lang="en-US" baseline="0" dirty="0" smtClean="0"/>
              <a:t> technology. As you know, there are a variety of different client devices out there running on different operating system, different driver versions, even different capabilities like 802.11 a or b or g or n as well as 11ac. Not all these devices  are created equal and just one poorly behaving client can bring down the performance of the whole network. The fundamental issue that on a Wi-Fi network the client  device is in control. They make their own decisions on which AP to connect to, how long to stay connected to that AP and when to let go leading to the well known sticky client problem.  Problem with this approach is that the Client devices have a narrow view of the network and are generally making decisions that may not be in the best interests of the overall network. </a:t>
            </a:r>
            <a:r>
              <a:rPr lang="en-US" baseline="0" dirty="0" err="1" smtClean="0"/>
              <a:t>ClientMatch</a:t>
            </a:r>
            <a:r>
              <a:rPr lang="en-US" baseline="0" dirty="0" smtClean="0"/>
              <a:t> fixes this by enabling the Wi-Fi infrastructure to make decisions on behalf of the client while keep a global network wide view in mind. </a:t>
            </a:r>
          </a:p>
          <a:p>
            <a:endParaRPr lang="en-US" baseline="0" dirty="0" smtClean="0"/>
          </a:p>
          <a:p>
            <a:r>
              <a:rPr lang="en-US" baseline="0" dirty="0" smtClean="0"/>
              <a:t>If you are talking on your cell phone while driving down the road, you are probably going through several different cell towers. As you pass the towers, your active call and your devices is being actively steered by the cell company to the best cell tower for your device. Similarly, </a:t>
            </a:r>
            <a:r>
              <a:rPr lang="en-US" baseline="0" dirty="0" err="1" smtClean="0"/>
              <a:t>ClientMatch</a:t>
            </a:r>
            <a:r>
              <a:rPr lang="en-US" baseline="0" dirty="0" smtClean="0"/>
              <a:t> enables the infrastructure to steer the devices to the best possible AP based on several different factors like device type, location of the device, signal to noise ratio in the vicinity of the device as well the load on the Access Point. You can see this in action on the animated slide here where the </a:t>
            </a:r>
            <a:r>
              <a:rPr lang="en-US" baseline="0" dirty="0" err="1" smtClean="0"/>
              <a:t>iPad</a:t>
            </a:r>
            <a:r>
              <a:rPr lang="en-US" baseline="0" dirty="0" smtClean="0"/>
              <a:t> is being steered to another AP. With </a:t>
            </a:r>
            <a:r>
              <a:rPr lang="en-US" baseline="0" dirty="0" err="1" smtClean="0"/>
              <a:t>ClientMatch</a:t>
            </a:r>
            <a:r>
              <a:rPr lang="en-US" baseline="0" dirty="0" smtClean="0"/>
              <a:t>, the goal is to improve the quality of every single connection which effectively boosts overall network performance providing users with a superior user experience. </a:t>
            </a:r>
          </a:p>
          <a:p>
            <a:endParaRPr lang="en-US" baseline="0" dirty="0" smtClean="0"/>
          </a:p>
          <a:p>
            <a:r>
              <a:rPr lang="en-US" baseline="0" dirty="0" smtClean="0"/>
              <a:t>As you see on this slide, Aruba has already been granted a patent on this technology making it unique and highly differentiated. Without </a:t>
            </a:r>
            <a:r>
              <a:rPr lang="en-US" baseline="0" dirty="0" err="1" smtClean="0"/>
              <a:t>ClientMatch</a:t>
            </a:r>
            <a:r>
              <a:rPr lang="en-US" baseline="0" dirty="0" smtClean="0"/>
              <a:t>, an 802.11ac network will operate no different than a 802.11n network and users will not experience much performance gains. </a:t>
            </a:r>
          </a:p>
          <a:p>
            <a:endParaRPr lang="en-US" baseline="0" dirty="0" smtClean="0"/>
          </a:p>
          <a:p>
            <a:endParaRPr lang="en-US" baseline="0" dirty="0" smtClean="0"/>
          </a:p>
          <a:p>
            <a:r>
              <a:rPr lang="en-US" sz="1200" b="1" kern="1200" smtClean="0">
                <a:solidFill>
                  <a:schemeClr val="tx1"/>
                </a:solidFill>
                <a:latin typeface="Arial" charset="0"/>
                <a:ea typeface="ＭＳ Ｐゴシック" pitchFamily="34" charset="-128"/>
                <a:cs typeface="ＭＳ Ｐゴシック" charset="-128"/>
              </a:rPr>
              <a:t>Mobile devices under test...</a:t>
            </a:r>
            <a:endParaRPr lang="en-US" sz="1200" b="0" kern="1200" smtClean="0">
              <a:solidFill>
                <a:schemeClr val="tx1"/>
              </a:solidFill>
              <a:latin typeface="Arial" charset="0"/>
              <a:ea typeface="ＭＳ Ｐゴシック" pitchFamily="34" charset="-128"/>
              <a:cs typeface="ＭＳ Ｐゴシック" charset="-128"/>
            </a:endParaRPr>
          </a:p>
          <a:p>
            <a:r>
              <a:rPr lang="en-US" sz="1200" b="0" kern="1200" smtClean="0">
                <a:solidFill>
                  <a:schemeClr val="tx1"/>
                </a:solidFill>
                <a:latin typeface="Arial" charset="0"/>
                <a:ea typeface="ＭＳ Ｐゴシック" pitchFamily="34" charset="-128"/>
                <a:cs typeface="ＭＳ Ｐゴシック" charset="-128"/>
              </a:rPr>
              <a:t>20 laptops, 20 iPads, 10 "sticky" Galaxy Tabs on 4 APs</a:t>
            </a:r>
          </a:p>
          <a:p>
            <a:endParaRPr lang="en-US" sz="1200" b="0" kern="1200" smtClean="0">
              <a:solidFill>
                <a:schemeClr val="tx1"/>
              </a:solidFill>
              <a:latin typeface="Arial" charset="0"/>
              <a:ea typeface="ＭＳ Ｐゴシック" pitchFamily="34" charset="-128"/>
              <a:cs typeface="ＭＳ Ｐゴシック" charset="-128"/>
            </a:endParaRPr>
          </a:p>
          <a:p>
            <a:endParaRPr lang="en-US" sz="1200" b="0" kern="1200" smtClean="0">
              <a:solidFill>
                <a:schemeClr val="tx1"/>
              </a:solidFill>
              <a:latin typeface="Arial" charset="0"/>
              <a:ea typeface="ＭＳ Ｐゴシック" pitchFamily="34" charset="-128"/>
              <a:cs typeface="ＭＳ Ｐゴシック" charset="-128"/>
            </a:endParaRPr>
          </a:p>
          <a:p>
            <a:r>
              <a:rPr lang="en-US" sz="1200" b="1" kern="1200" smtClean="0">
                <a:solidFill>
                  <a:schemeClr val="tx1"/>
                </a:solidFill>
                <a:latin typeface="Arial" charset="0"/>
                <a:ea typeface="ＭＳ Ｐゴシック" pitchFamily="34" charset="-128"/>
                <a:cs typeface="ＭＳ Ｐゴシック" charset="-128"/>
              </a:rPr>
              <a:t>After all the Galaxy Tabs roam to different locations...</a:t>
            </a:r>
            <a:endParaRPr lang="en-US" sz="1200" b="0" kern="1200" smtClean="0">
              <a:solidFill>
                <a:schemeClr val="tx1"/>
              </a:solidFill>
              <a:latin typeface="Arial" charset="0"/>
              <a:ea typeface="ＭＳ Ｐゴシック" pitchFamily="34" charset="-128"/>
              <a:cs typeface="ＭＳ Ｐゴシック" charset="-128"/>
            </a:endParaRPr>
          </a:p>
          <a:p>
            <a:endParaRPr lang="en-US" sz="1200" b="0" kern="1200" smtClean="0">
              <a:solidFill>
                <a:schemeClr val="tx1"/>
              </a:solidFill>
              <a:latin typeface="Arial" charset="0"/>
              <a:ea typeface="ＭＳ Ｐゴシック" pitchFamily="34" charset="-128"/>
              <a:cs typeface="ＭＳ Ｐゴシック" charset="-128"/>
            </a:endParaRPr>
          </a:p>
          <a:p>
            <a:r>
              <a:rPr lang="en-US" sz="1200" b="0" kern="1200" smtClean="0">
                <a:solidFill>
                  <a:schemeClr val="tx1"/>
                </a:solidFill>
                <a:latin typeface="Arial" charset="0"/>
                <a:ea typeface="ＭＳ Ｐゴシック" pitchFamily="34" charset="-128"/>
                <a:cs typeface="ＭＳ Ｐゴシック" charset="-128"/>
              </a:rPr>
              <a:t>Aruba with ClientMatch - no change in total system performance</a:t>
            </a:r>
          </a:p>
          <a:p>
            <a:r>
              <a:rPr lang="en-US" sz="1200" b="0" kern="1200" smtClean="0">
                <a:solidFill>
                  <a:schemeClr val="tx1"/>
                </a:solidFill>
                <a:latin typeface="Arial" charset="0"/>
                <a:ea typeface="ＭＳ Ｐゴシック" pitchFamily="34" charset="-128"/>
                <a:cs typeface="ＭＳ Ｐゴシック" charset="-128"/>
              </a:rPr>
              <a:t>Cisco - </a:t>
            </a:r>
            <a:r>
              <a:rPr lang="en-US" sz="1200" b="1" kern="1200" smtClean="0">
                <a:solidFill>
                  <a:schemeClr val="tx1"/>
                </a:solidFill>
                <a:latin typeface="Arial" charset="0"/>
                <a:ea typeface="ＭＳ Ｐゴシック" pitchFamily="34" charset="-128"/>
                <a:cs typeface="ＭＳ Ｐゴシック" charset="-128"/>
              </a:rPr>
              <a:t>21%</a:t>
            </a:r>
            <a:r>
              <a:rPr lang="en-US" sz="1200" b="0" kern="1200" smtClean="0">
                <a:solidFill>
                  <a:schemeClr val="tx1"/>
                </a:solidFill>
                <a:latin typeface="Arial" charset="0"/>
                <a:ea typeface="ＭＳ Ｐゴシック" pitchFamily="34" charset="-128"/>
                <a:cs typeface="ＭＳ Ｐゴシック" charset="-128"/>
              </a:rPr>
              <a:t> </a:t>
            </a:r>
            <a:r>
              <a:rPr lang="en-US" sz="1200" b="1" kern="1200" smtClean="0">
                <a:solidFill>
                  <a:schemeClr val="tx1"/>
                </a:solidFill>
                <a:latin typeface="Arial" charset="0"/>
                <a:ea typeface="ＭＳ Ｐゴシック" pitchFamily="34" charset="-128"/>
                <a:cs typeface="ＭＳ Ｐゴシック" charset="-128"/>
              </a:rPr>
              <a:t>drop</a:t>
            </a:r>
            <a:r>
              <a:rPr lang="en-US" sz="1200" b="0" kern="1200" smtClean="0">
                <a:solidFill>
                  <a:schemeClr val="tx1"/>
                </a:solidFill>
                <a:latin typeface="Arial" charset="0"/>
                <a:ea typeface="ＭＳ Ｐゴシック" pitchFamily="34" charset="-128"/>
                <a:cs typeface="ＭＳ Ｐゴシック" charset="-128"/>
              </a:rPr>
              <a:t> in total system performance (147Mbps to 116Mbps)</a:t>
            </a:r>
          </a:p>
          <a:p>
            <a:endParaRPr lang="en-US" sz="1200" b="0" kern="1200" smtClean="0">
              <a:solidFill>
                <a:schemeClr val="tx1"/>
              </a:solidFill>
              <a:latin typeface="Arial" charset="0"/>
              <a:ea typeface="ＭＳ Ｐゴシック" pitchFamily="34" charset="-128"/>
              <a:cs typeface="ＭＳ Ｐゴシック" charset="-128"/>
            </a:endParaRPr>
          </a:p>
          <a:p>
            <a:r>
              <a:rPr lang="en-US" sz="1200" b="0" kern="1200" smtClean="0">
                <a:solidFill>
                  <a:schemeClr val="tx1"/>
                </a:solidFill>
                <a:latin typeface="Arial" charset="0"/>
                <a:ea typeface="ＭＳ Ｐゴシック" pitchFamily="34" charset="-128"/>
                <a:cs typeface="ＭＳ Ｐゴシック" charset="-128"/>
              </a:rPr>
              <a:t>Aruba with ClientMatch - 20% increase in originating AP performance (48Mbps to 61Mbps)</a:t>
            </a:r>
          </a:p>
          <a:p>
            <a:r>
              <a:rPr lang="en-US" sz="1200" b="0" kern="1200" smtClean="0">
                <a:solidFill>
                  <a:schemeClr val="tx1"/>
                </a:solidFill>
                <a:latin typeface="Arial" charset="0"/>
                <a:ea typeface="ＭＳ Ｐゴシック" pitchFamily="34" charset="-128"/>
                <a:cs typeface="ＭＳ Ｐゴシック" charset="-128"/>
              </a:rPr>
              <a:t>Cisco - </a:t>
            </a:r>
            <a:r>
              <a:rPr lang="en-US" sz="1200" b="1" kern="1200" smtClean="0">
                <a:solidFill>
                  <a:schemeClr val="tx1"/>
                </a:solidFill>
                <a:latin typeface="Arial" charset="0"/>
                <a:ea typeface="ＭＳ Ｐゴシック" pitchFamily="34" charset="-128"/>
                <a:cs typeface="ＭＳ Ｐゴシック" charset="-128"/>
              </a:rPr>
              <a:t>40%</a:t>
            </a:r>
            <a:r>
              <a:rPr lang="en-US" sz="1200" b="0" kern="1200" smtClean="0">
                <a:solidFill>
                  <a:schemeClr val="tx1"/>
                </a:solidFill>
                <a:latin typeface="Arial" charset="0"/>
                <a:ea typeface="ＭＳ Ｐゴシック" pitchFamily="34" charset="-128"/>
                <a:cs typeface="ＭＳ Ｐゴシック" charset="-128"/>
              </a:rPr>
              <a:t> </a:t>
            </a:r>
            <a:r>
              <a:rPr lang="en-US" sz="1200" b="1" kern="1200" smtClean="0">
                <a:solidFill>
                  <a:schemeClr val="tx1"/>
                </a:solidFill>
                <a:latin typeface="Arial" charset="0"/>
                <a:ea typeface="ＭＳ Ｐゴシック" pitchFamily="34" charset="-128"/>
                <a:cs typeface="ＭＳ Ｐゴシック" charset="-128"/>
              </a:rPr>
              <a:t>drop</a:t>
            </a:r>
            <a:r>
              <a:rPr lang="en-US" sz="1200" b="0" kern="1200" smtClean="0">
                <a:solidFill>
                  <a:schemeClr val="tx1"/>
                </a:solidFill>
                <a:latin typeface="Arial" charset="0"/>
                <a:ea typeface="ＭＳ Ｐゴシック" pitchFamily="34" charset="-128"/>
                <a:cs typeface="ＭＳ Ｐゴシック" charset="-128"/>
              </a:rPr>
              <a:t> in originating AP performance (30Mbps to 18Mbps)</a:t>
            </a:r>
          </a:p>
          <a:p>
            <a:endParaRPr lang="en-US" sz="1200" b="0" kern="1200" smtClean="0">
              <a:solidFill>
                <a:schemeClr val="tx1"/>
              </a:solidFill>
              <a:latin typeface="Arial" charset="0"/>
              <a:ea typeface="ＭＳ Ｐゴシック" pitchFamily="34" charset="-128"/>
              <a:cs typeface="ＭＳ Ｐゴシック" charset="-128"/>
            </a:endParaRPr>
          </a:p>
          <a:p>
            <a:r>
              <a:rPr lang="en-US" sz="1200" b="0" kern="1200" smtClean="0">
                <a:solidFill>
                  <a:schemeClr val="tx1"/>
                </a:solidFill>
                <a:latin typeface="Arial" charset="0"/>
                <a:ea typeface="ＭＳ Ｐゴシック" pitchFamily="34" charset="-128"/>
                <a:cs typeface="ＭＳ Ｐゴシック" charset="-128"/>
              </a:rPr>
              <a:t>Aruba with ClientMatch - no change in performance of Galaxy Tabs</a:t>
            </a:r>
          </a:p>
          <a:p>
            <a:r>
              <a:rPr lang="en-US" sz="1200" b="0" kern="1200" smtClean="0">
                <a:solidFill>
                  <a:schemeClr val="tx1"/>
                </a:solidFill>
                <a:latin typeface="Arial" charset="0"/>
                <a:ea typeface="ＭＳ Ｐゴシック" pitchFamily="34" charset="-128"/>
                <a:cs typeface="ＭＳ Ｐゴシック" charset="-128"/>
              </a:rPr>
              <a:t>Cisco - </a:t>
            </a:r>
            <a:r>
              <a:rPr lang="en-US" sz="1200" b="1" kern="1200" smtClean="0">
                <a:solidFill>
                  <a:schemeClr val="tx1"/>
                </a:solidFill>
                <a:latin typeface="Arial" charset="0"/>
                <a:ea typeface="ＭＳ Ｐゴシック" pitchFamily="34" charset="-128"/>
                <a:cs typeface="ＭＳ Ｐゴシック" charset="-128"/>
              </a:rPr>
              <a:t>94%</a:t>
            </a:r>
            <a:r>
              <a:rPr lang="en-US" sz="1200" b="0" kern="1200" smtClean="0">
                <a:solidFill>
                  <a:schemeClr val="tx1"/>
                </a:solidFill>
                <a:latin typeface="Arial" charset="0"/>
                <a:ea typeface="ＭＳ Ｐゴシック" pitchFamily="34" charset="-128"/>
                <a:cs typeface="ＭＳ Ｐゴシック" charset="-128"/>
              </a:rPr>
              <a:t> </a:t>
            </a:r>
            <a:r>
              <a:rPr lang="en-US" sz="1200" b="1" kern="1200" smtClean="0">
                <a:solidFill>
                  <a:schemeClr val="tx1"/>
                </a:solidFill>
                <a:latin typeface="Arial" charset="0"/>
                <a:ea typeface="ＭＳ Ｐゴシック" pitchFamily="34" charset="-128"/>
                <a:cs typeface="ＭＳ Ｐゴシック" charset="-128"/>
              </a:rPr>
              <a:t>drop</a:t>
            </a:r>
            <a:r>
              <a:rPr lang="en-US" sz="1200" b="0" kern="1200" smtClean="0">
                <a:solidFill>
                  <a:schemeClr val="tx1"/>
                </a:solidFill>
                <a:latin typeface="Arial" charset="0"/>
                <a:ea typeface="ＭＳ Ｐゴシック" pitchFamily="34" charset="-128"/>
                <a:cs typeface="ＭＳ Ｐゴシック" charset="-128"/>
              </a:rPr>
              <a:t> in Galaxy Tab performance (6.8Mbps to 0.4Mbps)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86E9A0-2960-AD48-A9A6-B00F675E31E0}" type="slidenum">
              <a:rPr lang="en-US" smtClean="0">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2273602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separate Cisco/Unified Access on a different line from </a:t>
            </a:r>
            <a:r>
              <a:rPr lang="en-US" dirty="0" err="1" smtClean="0"/>
              <a:t>Aerohive</a:t>
            </a:r>
            <a:r>
              <a:rPr lang="en-US" dirty="0" smtClean="0"/>
              <a:t>.  Point is that</a:t>
            </a:r>
            <a:r>
              <a:rPr lang="en-US" baseline="0" dirty="0" smtClean="0"/>
              <a:t> Cisco has 3 architectures!</a:t>
            </a:r>
            <a:endParaRPr lang="en-US" dirty="0"/>
          </a:p>
        </p:txBody>
      </p:sp>
      <p:sp>
        <p:nvSpPr>
          <p:cNvPr id="4" name="Slide Number Placeholder 3"/>
          <p:cNvSpPr>
            <a:spLocks noGrp="1"/>
          </p:cNvSpPr>
          <p:nvPr>
            <p:ph type="sldNum" sz="quarter" idx="10"/>
          </p:nvPr>
        </p:nvSpPr>
        <p:spPr/>
        <p:txBody>
          <a:bodyPr/>
          <a:lstStyle/>
          <a:p>
            <a:fld id="{C3CBDA12-A89C-4A2B-80E9-924BF18A9D35}" type="slidenum">
              <a:rPr lang="en-US" smtClean="0"/>
              <a:pPr/>
              <a:t>28</a:t>
            </a:fld>
            <a:endParaRPr lang="en-US"/>
          </a:p>
        </p:txBody>
      </p:sp>
    </p:spTree>
    <p:extLst>
      <p:ext uri="{BB962C8B-B14F-4D97-AF65-F5344CB8AC3E}">
        <p14:creationId xmlns:p14="http://schemas.microsoft.com/office/powerpoint/2010/main" val="906049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ask the design agency to add a line in Affordability</a:t>
            </a:r>
            <a:r>
              <a:rPr lang="en-US" baseline="0" dirty="0" smtClean="0"/>
              <a:t> for:</a:t>
            </a:r>
          </a:p>
          <a:p>
            <a:endParaRPr lang="en-US" baseline="0" dirty="0" smtClean="0"/>
          </a:p>
          <a:p>
            <a:r>
              <a:rPr lang="en-US" baseline="0" dirty="0" smtClean="0"/>
              <a:t>MDM and WAN Optimization included</a:t>
            </a:r>
          </a:p>
          <a:p>
            <a:r>
              <a:rPr lang="en-US" baseline="0" dirty="0" smtClean="0"/>
              <a:t>Red for </a:t>
            </a:r>
            <a:r>
              <a:rPr lang="en-US" baseline="0" dirty="0" err="1" smtClean="0"/>
              <a:t>Aerohive</a:t>
            </a:r>
            <a:r>
              <a:rPr lang="en-US" baseline="0" dirty="0" smtClean="0"/>
              <a:t>, Greed for Meraki, Red for Aruba</a:t>
            </a:r>
          </a:p>
          <a:p>
            <a:endParaRPr lang="en-US" baseline="0" dirty="0" smtClean="0"/>
          </a:p>
          <a:p>
            <a:r>
              <a:rPr lang="en-US" baseline="0" dirty="0" smtClean="0"/>
              <a:t>Speaker notes:</a:t>
            </a:r>
          </a:p>
          <a:p>
            <a:r>
              <a:rPr lang="en-US" baseline="0" dirty="0" smtClean="0"/>
              <a:t>On the last point, Aruba has an aggressive roadmap to add Guest, MDM and WAN Optimization functionality </a:t>
            </a:r>
            <a:endParaRPr lang="en-US" dirty="0"/>
          </a:p>
        </p:txBody>
      </p:sp>
      <p:sp>
        <p:nvSpPr>
          <p:cNvPr id="4" name="Slide Number Placeholder 3"/>
          <p:cNvSpPr>
            <a:spLocks noGrp="1"/>
          </p:cNvSpPr>
          <p:nvPr>
            <p:ph type="sldNum" sz="quarter" idx="10"/>
          </p:nvPr>
        </p:nvSpPr>
        <p:spPr/>
        <p:txBody>
          <a:bodyPr/>
          <a:lstStyle/>
          <a:p>
            <a:fld id="{C3CBDA12-A89C-4A2B-80E9-924BF18A9D35}" type="slidenum">
              <a:rPr lang="en-US" smtClean="0"/>
              <a:pPr/>
              <a:t>29</a:t>
            </a:fld>
            <a:endParaRPr lang="en-US"/>
          </a:p>
        </p:txBody>
      </p:sp>
    </p:spTree>
    <p:extLst>
      <p:ext uri="{BB962C8B-B14F-4D97-AF65-F5344CB8AC3E}">
        <p14:creationId xmlns:p14="http://schemas.microsoft.com/office/powerpoint/2010/main" val="317823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Removed “today” from 1.4 billion – I think </a:t>
            </a:r>
            <a:r>
              <a:rPr lang="en-US" dirty="0" err="1" smtClean="0"/>
              <a:t>Dell’Oro</a:t>
            </a:r>
            <a:r>
              <a:rPr lang="en-US" dirty="0" smtClean="0"/>
              <a:t> was simply saying that</a:t>
            </a:r>
            <a:r>
              <a:rPr lang="en-US" baseline="0" dirty="0" smtClean="0"/>
              <a:t> in general, about 35% of the market could be cloud managed</a:t>
            </a:r>
            <a:endParaRPr lang="en-US" dirty="0"/>
          </a:p>
        </p:txBody>
      </p:sp>
      <p:sp>
        <p:nvSpPr>
          <p:cNvPr id="4" name="Slide Number Placeholder 3"/>
          <p:cNvSpPr>
            <a:spLocks noGrp="1"/>
          </p:cNvSpPr>
          <p:nvPr>
            <p:ph type="sldNum" sz="quarter" idx="10"/>
          </p:nvPr>
        </p:nvSpPr>
        <p:spPr/>
        <p:txBody>
          <a:bodyPr/>
          <a:lstStyle/>
          <a:p>
            <a:fld id="{C3CBDA12-A89C-4A2B-80E9-924BF18A9D35}" type="slidenum">
              <a:rPr lang="en-US" smtClean="0"/>
              <a:pPr/>
              <a:t>3</a:t>
            </a:fld>
            <a:endParaRPr lang="en-US"/>
          </a:p>
        </p:txBody>
      </p:sp>
    </p:spTree>
    <p:extLst>
      <p:ext uri="{BB962C8B-B14F-4D97-AF65-F5344CB8AC3E}">
        <p14:creationId xmlns:p14="http://schemas.microsoft.com/office/powerpoint/2010/main" val="3488164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BDA12-A89C-4A2B-80E9-924BF18A9D35}" type="slidenum">
              <a:rPr lang="en-US" smtClean="0"/>
              <a:pPr/>
              <a:t>4</a:t>
            </a:fld>
            <a:endParaRPr lang="en-US"/>
          </a:p>
        </p:txBody>
      </p:sp>
    </p:spTree>
    <p:extLst>
      <p:ext uri="{BB962C8B-B14F-4D97-AF65-F5344CB8AC3E}">
        <p14:creationId xmlns:p14="http://schemas.microsoft.com/office/powerpoint/2010/main" val="829452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a:t>
            </a:r>
            <a:r>
              <a:rPr lang="en-US" baseline="0" dirty="0" smtClean="0"/>
              <a:t> middle bullet</a:t>
            </a:r>
            <a:endParaRPr lang="en-US" dirty="0" smtClean="0"/>
          </a:p>
        </p:txBody>
      </p:sp>
      <p:sp>
        <p:nvSpPr>
          <p:cNvPr id="4" name="Slide Number Placeholder 3"/>
          <p:cNvSpPr>
            <a:spLocks noGrp="1"/>
          </p:cNvSpPr>
          <p:nvPr>
            <p:ph type="sldNum" sz="quarter" idx="10"/>
          </p:nvPr>
        </p:nvSpPr>
        <p:spPr/>
        <p:txBody>
          <a:bodyPr/>
          <a:lstStyle/>
          <a:p>
            <a:fld id="{C3CBDA12-A89C-4A2B-80E9-924BF18A9D3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64703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It’s these three problems that Aruba took on when we designed our new</a:t>
            </a:r>
            <a:r>
              <a:rPr lang="en-US" baseline="0" dirty="0" smtClean="0"/>
              <a:t> Cloud Wi-Fi solution.  We call it “real cloud </a:t>
            </a:r>
            <a:r>
              <a:rPr lang="en-US" baseline="0" dirty="0" err="1" smtClean="0"/>
              <a:t>wi-fi</a:t>
            </a:r>
            <a:r>
              <a:rPr lang="en-US" baseline="0" dirty="0" smtClean="0"/>
              <a:t> for real business” because it brings the enterprise-grade functions used in big networks to networks of ALL sizes, no cloud compromises.  </a:t>
            </a:r>
          </a:p>
          <a:p>
            <a:endParaRPr lang="en-US" baseline="0" dirty="0" smtClean="0"/>
          </a:p>
          <a:p>
            <a:r>
              <a:rPr lang="en-US" baseline="0" dirty="0" smtClean="0"/>
              <a:t>Cloud Wi-Fi from Aruba includes the Instant access point line with all the enterprise security, reliability and resilience features, the Aruba S-Series switch portfolio</a:t>
            </a:r>
          </a:p>
          <a:p>
            <a:r>
              <a:rPr lang="en-US" baseline="0" dirty="0" smtClean="0"/>
              <a:t>Plus</a:t>
            </a:r>
          </a:p>
          <a:p>
            <a:r>
              <a:rPr lang="en-US" baseline="0" dirty="0" smtClean="0"/>
              <a:t>The Aruba Central cloud-based management service.</a:t>
            </a:r>
          </a:p>
          <a:p>
            <a:endParaRPr lang="en-US" baseline="0" dirty="0" smtClean="0"/>
          </a:p>
          <a:p>
            <a:r>
              <a:rPr lang="en-US" baseline="0" dirty="0" smtClean="0"/>
              <a:t>Aruba Cloud Wi-Fi delivers real cloud Wi-Fi for real business without compromise:</a:t>
            </a:r>
          </a:p>
          <a:p>
            <a:pPr marL="228600" indent="-228600">
              <a:buFont typeface="Arial" panose="020B0604020202020204" pitchFamily="34" charset="0"/>
              <a:buChar char="•"/>
            </a:pPr>
            <a:r>
              <a:rPr lang="en-US" baseline="0" dirty="0" smtClean="0"/>
              <a:t>Performance </a:t>
            </a:r>
            <a:r>
              <a:rPr lang="en-US" b="1" i="1" u="sng" baseline="0" dirty="0" smtClean="0"/>
              <a:t>AND</a:t>
            </a:r>
            <a:r>
              <a:rPr lang="en-US" baseline="0" dirty="0" smtClean="0"/>
              <a:t> simplicity - we have tested performance at up to 10x faster than the competition.  We can do this at high densities and with interference.</a:t>
            </a:r>
          </a:p>
          <a:p>
            <a:pPr marL="228600" indent="-228600">
              <a:buFont typeface="Arial" panose="020B0604020202020204" pitchFamily="34" charset="0"/>
              <a:buChar char="•"/>
            </a:pPr>
            <a:r>
              <a:rPr lang="en-US" baseline="0" dirty="0" smtClean="0"/>
              <a:t>Reliability </a:t>
            </a:r>
            <a:r>
              <a:rPr lang="en-US" b="1" i="1" u="sng" baseline="0" dirty="0" smtClean="0"/>
              <a:t>AND</a:t>
            </a:r>
            <a:r>
              <a:rPr lang="en-US" baseline="0" dirty="0" smtClean="0"/>
              <a:t> security - not only is Aruba Central designed with high availability, but our WLAN design has built in redundancies and fast failovers to keep your WLAN “always on”</a:t>
            </a:r>
          </a:p>
          <a:p>
            <a:pPr marL="228600" indent="-228600">
              <a:buFont typeface="Arial" panose="020B0604020202020204" pitchFamily="34" charset="0"/>
              <a:buChar char="•"/>
            </a:pPr>
            <a:r>
              <a:rPr lang="en-US" baseline="0" dirty="0" smtClean="0"/>
              <a:t>Affordability </a:t>
            </a:r>
            <a:r>
              <a:rPr lang="en-US" b="1" i="1" u="sng" baseline="0" dirty="0" smtClean="0"/>
              <a:t>AND</a:t>
            </a:r>
            <a:r>
              <a:rPr lang="en-US" baseline="0" dirty="0" smtClean="0"/>
              <a:t> functionality - Aruba is the only vendor to offer the same enterprise-grade access points for all locations:  home, branch and campus.  You can start small and grow, by adding a controller and converting APs with a few clicks of the mouse.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FAA1D20-C171-2A4C-8043-8690EA70C8F3}" type="slidenum">
              <a:rPr lang="en-US" smtClean="0"/>
              <a:t>8</a:t>
            </a:fld>
            <a:endParaRPr lang="en-US"/>
          </a:p>
        </p:txBody>
      </p:sp>
    </p:spTree>
    <p:extLst>
      <p:ext uri="{BB962C8B-B14F-4D97-AF65-F5344CB8AC3E}">
        <p14:creationId xmlns:p14="http://schemas.microsoft.com/office/powerpoint/2010/main" val="31878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A key difference between Aruba Central and other cloud management solutions is that it’s truly enterprise-grade, while still being simple to use.</a:t>
            </a:r>
          </a:p>
          <a:p>
            <a:endParaRPr lang="en-US" baseline="0" dirty="0" smtClean="0"/>
          </a:p>
          <a:p>
            <a:r>
              <a:rPr lang="en-US" baseline="0" dirty="0" smtClean="0"/>
              <a:t>We let customers define how they want to roll out new firmware, for example, without requiring “all or nothing” upgrades like our competition does.</a:t>
            </a:r>
          </a:p>
          <a:p>
            <a:r>
              <a:rPr lang="en-US" baseline="0" dirty="0" smtClean="0"/>
              <a:t>You can roll out firmware to a specific location, test it, and then schedule an upgrade for other WLANs in your distributed network.</a:t>
            </a:r>
          </a:p>
          <a:p>
            <a:endParaRPr lang="en-US" baseline="0" dirty="0" smtClean="0"/>
          </a:p>
          <a:p>
            <a:r>
              <a:rPr lang="en-US" baseline="0" dirty="0" smtClean="0"/>
              <a:t>We do this with Intelligent Groups, which allow you an extra degree of flexibility when grouping APs.  You can create groups by location, by type, </a:t>
            </a:r>
            <a:r>
              <a:rPr lang="en-US" baseline="0" dirty="0" err="1" smtClean="0"/>
              <a:t>etc</a:t>
            </a:r>
            <a:r>
              <a:rPr lang="en-US" baseline="0" dirty="0" smtClean="0"/>
              <a:t> – and create unique </a:t>
            </a:r>
            <a:r>
              <a:rPr lang="en-US" baseline="0" dirty="0" err="1" smtClean="0"/>
              <a:t>configs</a:t>
            </a:r>
            <a:r>
              <a:rPr lang="en-US" baseline="0" dirty="0" smtClean="0"/>
              <a:t> for each.  Just by dropping an AP or switch into a group, it will inherit those firmware and </a:t>
            </a:r>
            <a:r>
              <a:rPr lang="en-US" baseline="0" dirty="0" err="1" smtClean="0"/>
              <a:t>config</a:t>
            </a:r>
            <a:r>
              <a:rPr lang="en-US" baseline="0" dirty="0" smtClean="0"/>
              <a:t> specs – it’s that easy.  So you eliminate a lot of manual effort and potential errors.</a:t>
            </a:r>
          </a:p>
          <a:p>
            <a:endParaRPr lang="en-US" baseline="0" dirty="0" smtClean="0"/>
          </a:p>
          <a:p>
            <a:r>
              <a:rPr lang="en-US" baseline="0" dirty="0" smtClean="0"/>
              <a:t>Also the service itself is elastic in scale.  We've designed it to be independent of any one Data Center provider, so we can add points of presence anywhere, in a matter of minutes.  </a:t>
            </a:r>
          </a:p>
          <a:p>
            <a:r>
              <a:rPr lang="en-US" baseline="0" dirty="0" smtClean="0"/>
              <a:t>This gives us good performance anywhere in the world.</a:t>
            </a:r>
          </a:p>
          <a:p>
            <a:r>
              <a:rPr lang="en-US" baseline="0" dirty="0" smtClean="0"/>
              <a:t>Plus, if one data center is unreachable, we have others as backup – so the service is always available.</a:t>
            </a:r>
          </a:p>
          <a:p>
            <a:endParaRPr lang="en-US" baseline="0" dirty="0" smtClean="0"/>
          </a:p>
          <a:p>
            <a:r>
              <a:rPr lang="en-US" baseline="0" dirty="0" smtClean="0"/>
              <a:t>Again, we are building our Cloud Solution to provide maximum uptime!</a:t>
            </a:r>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smtClean="0"/>
              <a:pPr>
                <a:defRPr/>
              </a:pPr>
              <a:t>9</a:t>
            </a:fld>
            <a:endParaRPr lang="en-US" altLang="ja-JP"/>
          </a:p>
        </p:txBody>
      </p:sp>
    </p:spTree>
    <p:extLst>
      <p:ext uri="{BB962C8B-B14F-4D97-AF65-F5344CB8AC3E}">
        <p14:creationId xmlns:p14="http://schemas.microsoft.com/office/powerpoint/2010/main" val="139500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 take a few minutes and talk about the Aruba Central cloud-based management service.</a:t>
            </a:r>
          </a:p>
          <a:p>
            <a:endParaRPr lang="en-US" dirty="0" smtClean="0"/>
          </a:p>
          <a:p>
            <a:r>
              <a:rPr lang="en-US" dirty="0" smtClean="0"/>
              <a:t>It’s a Software-as-a-Service (</a:t>
            </a:r>
            <a:r>
              <a:rPr lang="en-US" dirty="0" err="1" smtClean="0"/>
              <a:t>SaaS</a:t>
            </a:r>
            <a:r>
              <a:rPr lang="en-US" dirty="0" smtClean="0"/>
              <a:t>) offering</a:t>
            </a:r>
            <a:r>
              <a:rPr lang="en-US" baseline="0" dirty="0" smtClean="0"/>
              <a:t> from Aruba that is purchased annually.  You don’t have to do any maintenance or upgrades of the management platform, we do it all for you – so it keeps operational expenses very low.</a:t>
            </a:r>
          </a:p>
          <a:p>
            <a:endParaRPr lang="en-US" baseline="0" dirty="0" smtClean="0"/>
          </a:p>
          <a:p>
            <a:r>
              <a:rPr lang="en-US" baseline="0" dirty="0" smtClean="0"/>
              <a:t>It’s ideal for managing multiple Instant WLANs, including any Mobility Access Switch, or clusters of IAPs, across multiple sites.  It centralizes management and allows you to manage all of your distributed sites from anywhere, anytime.</a:t>
            </a:r>
          </a:p>
          <a:p>
            <a:endParaRPr lang="en-US" baseline="0" dirty="0" smtClean="0"/>
          </a:p>
          <a:p>
            <a:r>
              <a:rPr lang="en-US" baseline="0" dirty="0" smtClean="0"/>
              <a:t>Central streamlines and simplifies management tasks for Instant WLANs, providing all the needed management functions:  monitoring, troubleshooting, flexible firmware and </a:t>
            </a:r>
            <a:r>
              <a:rPr lang="en-US" baseline="0" dirty="0" err="1" smtClean="0"/>
              <a:t>config</a:t>
            </a:r>
            <a:r>
              <a:rPr lang="en-US" baseline="0" dirty="0" smtClean="0"/>
              <a:t> management, and true zero-touch provisioning or “pre-configuration”. What’s more, every Central subscription comes with comprehensive support – providing a wealth of information about the latest trends and troubleshooting techniques from other Cloud Wi-Fi and Aruba users.</a:t>
            </a:r>
          </a:p>
          <a:p>
            <a:endParaRPr lang="en-US" dirty="0"/>
          </a:p>
        </p:txBody>
      </p:sp>
      <p:sp>
        <p:nvSpPr>
          <p:cNvPr id="4" name="Slide Number Placeholder 3"/>
          <p:cNvSpPr>
            <a:spLocks noGrp="1"/>
          </p:cNvSpPr>
          <p:nvPr>
            <p:ph type="sldNum" sz="quarter" idx="10"/>
          </p:nvPr>
        </p:nvSpPr>
        <p:spPr/>
        <p:txBody>
          <a:bodyPr/>
          <a:lstStyle/>
          <a:p>
            <a:pPr>
              <a:defRPr/>
            </a:pPr>
            <a:fld id="{1711BF69-C5E2-3E4F-843D-FA96B92FB342}" type="slidenum">
              <a:rPr lang="en-US" altLang="ja-JP" smtClean="0"/>
              <a:pPr>
                <a:defRPr/>
              </a:pPr>
              <a:t>10</a:t>
            </a:fld>
            <a:endParaRPr lang="en-US" altLang="ja-JP"/>
          </a:p>
        </p:txBody>
      </p:sp>
    </p:spTree>
    <p:extLst>
      <p:ext uri="{BB962C8B-B14F-4D97-AF65-F5344CB8AC3E}">
        <p14:creationId xmlns:p14="http://schemas.microsoft.com/office/powerpoint/2010/main" val="420849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Included in the Aruba</a:t>
            </a:r>
            <a:r>
              <a:rPr lang="en-US" baseline="0" dirty="0" smtClean="0"/>
              <a:t> Central subscription is the ability to manage </a:t>
            </a:r>
            <a:endParaRPr lang="en-US" dirty="0"/>
          </a:p>
        </p:txBody>
      </p:sp>
      <p:sp>
        <p:nvSpPr>
          <p:cNvPr id="4" name="Slide Number Placeholder 3"/>
          <p:cNvSpPr>
            <a:spLocks noGrp="1"/>
          </p:cNvSpPr>
          <p:nvPr>
            <p:ph type="sldNum" sz="quarter" idx="10"/>
          </p:nvPr>
        </p:nvSpPr>
        <p:spPr/>
        <p:txBody>
          <a:bodyPr/>
          <a:lstStyle/>
          <a:p>
            <a:fld id="{A2FF1F9E-5085-D04C-B2FE-681BD50DDA88}" type="slidenum">
              <a:rPr lang="en-US" smtClean="0"/>
              <a:t>11</a:t>
            </a:fld>
            <a:endParaRPr lang="en-US"/>
          </a:p>
        </p:txBody>
      </p:sp>
    </p:spTree>
    <p:extLst>
      <p:ext uri="{BB962C8B-B14F-4D97-AF65-F5344CB8AC3E}">
        <p14:creationId xmlns:p14="http://schemas.microsoft.com/office/powerpoint/2010/main" val="1116803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lnSpc>
                <a:spcPct val="120000"/>
              </a:lnSpc>
              <a:buFont typeface="Arial"/>
              <a:buNone/>
            </a:pPr>
            <a:r>
              <a:rPr lang="en-US" sz="2800" b="0" u="none" baseline="0" dirty="0" smtClean="0"/>
              <a:t>The AP-110 Series and AP-220 series are our latest generation of Wi-Fi products and both have RF enhancements that include cellular interference mitigation as some of the LTE cellular bands can interfere with 2.4GHz transmissions on the 11n radio.</a:t>
            </a:r>
            <a:endParaRPr lang="en-US" sz="2800" b="0" u="none" dirty="0" smtClean="0"/>
          </a:p>
          <a:p>
            <a:pPr>
              <a:lnSpc>
                <a:spcPct val="120000"/>
              </a:lnSpc>
              <a:buFont typeface="Arial"/>
              <a:buNone/>
            </a:pPr>
            <a:endParaRPr lang="en-US" sz="2800" b="1" u="sng" dirty="0" smtClean="0"/>
          </a:p>
          <a:p>
            <a:pPr>
              <a:lnSpc>
                <a:spcPct val="120000"/>
              </a:lnSpc>
              <a:buFont typeface="Arial"/>
              <a:buNone/>
            </a:pPr>
            <a:r>
              <a:rPr lang="en-US" sz="2800" b="0" u="none" dirty="0" smtClean="0"/>
              <a:t>You should lead with the AP-220 Series for high</a:t>
            </a:r>
            <a:r>
              <a:rPr lang="en-US" sz="2800" b="0" u="none" baseline="0" dirty="0" smtClean="0"/>
              <a:t> performance and density, upselling your customers from the AP-130 to AP-220.</a:t>
            </a:r>
          </a:p>
          <a:p>
            <a:pPr>
              <a:lnSpc>
                <a:spcPct val="120000"/>
              </a:lnSpc>
              <a:buFont typeface="Arial"/>
              <a:buNone/>
            </a:pPr>
            <a:r>
              <a:rPr lang="en-US" sz="2800" b="0" u="none" baseline="0" dirty="0" smtClean="0"/>
              <a:t>For cost-sensitive customers or those who don’t need the best performance and future-proofing, lead with the AP-110 Series.</a:t>
            </a:r>
          </a:p>
          <a:p>
            <a:pPr>
              <a:lnSpc>
                <a:spcPct val="120000"/>
              </a:lnSpc>
              <a:buFont typeface="Arial"/>
              <a:buNone/>
            </a:pPr>
            <a:endParaRPr lang="en-US" sz="2800" b="1" u="sng" dirty="0" smtClean="0"/>
          </a:p>
          <a:p>
            <a:pPr>
              <a:lnSpc>
                <a:spcPct val="120000"/>
              </a:lnSpc>
              <a:buFont typeface="Arial"/>
              <a:buNone/>
            </a:pPr>
            <a:r>
              <a:rPr lang="en-US" sz="2800" b="1" u="sng" dirty="0" smtClean="0"/>
              <a:t>AP-103</a:t>
            </a:r>
          </a:p>
          <a:p>
            <a:pPr>
              <a:lnSpc>
                <a:spcPct val="120000"/>
              </a:lnSpc>
              <a:buFont typeface="Arial"/>
              <a:buChar char="•"/>
            </a:pPr>
            <a:r>
              <a:rPr lang="en-US" sz="2800" dirty="0" smtClean="0"/>
              <a:t> Price TBD, in range 395-495;</a:t>
            </a:r>
            <a:r>
              <a:rPr lang="en-US" sz="2800" baseline="0" dirty="0" smtClean="0"/>
              <a:t> March 2014 target release</a:t>
            </a:r>
            <a:endParaRPr lang="en-US" sz="2800" dirty="0" smtClean="0"/>
          </a:p>
          <a:p>
            <a:pPr>
              <a:lnSpc>
                <a:spcPct val="120000"/>
              </a:lnSpc>
              <a:buFont typeface="Arial"/>
              <a:buNone/>
            </a:pPr>
            <a:endParaRPr lang="en-US" sz="2800" b="0" u="none" baseline="0" dirty="0" smtClean="0"/>
          </a:p>
          <a:p>
            <a:pPr>
              <a:lnSpc>
                <a:spcPct val="120000"/>
              </a:lnSpc>
              <a:buFont typeface="Arial"/>
              <a:buNone/>
            </a:pPr>
            <a:r>
              <a:rPr lang="en-US" sz="2800" b="1" u="sng" dirty="0" smtClean="0"/>
              <a:t>AP-224/225</a:t>
            </a:r>
          </a:p>
          <a:p>
            <a:pPr>
              <a:lnSpc>
                <a:spcPct val="120000"/>
              </a:lnSpc>
              <a:buFont typeface="Arial"/>
              <a:buChar char="•"/>
            </a:pPr>
            <a:r>
              <a:rPr lang="en-US" sz="2800" dirty="0" smtClean="0"/>
              <a:t>3x3:3 Dual Radio</a:t>
            </a:r>
          </a:p>
          <a:p>
            <a:pPr lvl="1">
              <a:lnSpc>
                <a:spcPct val="120000"/>
              </a:lnSpc>
              <a:buFont typeface="Arial"/>
              <a:buChar char="•"/>
            </a:pPr>
            <a:r>
              <a:rPr lang="en-US" sz="2400" dirty="0" smtClean="0">
                <a:latin typeface="Avenir Book"/>
                <a:cs typeface="Avenir Book"/>
              </a:rPr>
              <a:t>5GHz 11ac: up to 1.3Gbps</a:t>
            </a:r>
          </a:p>
          <a:p>
            <a:pPr lvl="1">
              <a:lnSpc>
                <a:spcPct val="120000"/>
              </a:lnSpc>
              <a:buFont typeface="Arial"/>
              <a:buChar char="•"/>
            </a:pPr>
            <a:r>
              <a:rPr lang="en-US" sz="2400" dirty="0" smtClean="0">
                <a:latin typeface="Avenir Book"/>
                <a:cs typeface="Avenir Book"/>
              </a:rPr>
              <a:t>2.4GHz 11n: up to 450Mbps</a:t>
            </a:r>
          </a:p>
          <a:p>
            <a:pPr>
              <a:lnSpc>
                <a:spcPct val="120000"/>
              </a:lnSpc>
              <a:buFont typeface="Arial"/>
              <a:buChar char="•"/>
            </a:pPr>
            <a:r>
              <a:rPr lang="en-US" sz="2800" dirty="0" smtClean="0"/>
              <a:t>2x GE link aggregation</a:t>
            </a:r>
          </a:p>
          <a:p>
            <a:pPr lvl="1">
              <a:lnSpc>
                <a:spcPct val="120000"/>
              </a:lnSpc>
              <a:buFont typeface="Arial"/>
              <a:buChar char="•"/>
            </a:pPr>
            <a:r>
              <a:rPr lang="en-US" sz="2400" dirty="0" smtClean="0">
                <a:latin typeface="Avenir Book"/>
                <a:cs typeface="Avenir Book"/>
              </a:rPr>
              <a:t>Enabling &gt;1Gbps throughput</a:t>
            </a:r>
          </a:p>
          <a:p>
            <a:pPr>
              <a:lnSpc>
                <a:spcPct val="120000"/>
              </a:lnSpc>
              <a:buFont typeface="Arial"/>
              <a:buChar char="•"/>
            </a:pPr>
            <a:r>
              <a:rPr lang="en-US" sz="2800" dirty="0" smtClean="0"/>
              <a:t>Full 802.11ac functionality with standard 802.3af </a:t>
            </a:r>
            <a:r>
              <a:rPr lang="en-US" sz="2800" dirty="0" err="1" smtClean="0"/>
              <a:t>PoE</a:t>
            </a:r>
            <a:endParaRPr lang="en-US" sz="2800" b="0" dirty="0" smtClean="0"/>
          </a:p>
          <a:p>
            <a:pPr>
              <a:lnSpc>
                <a:spcPct val="120000"/>
              </a:lnSpc>
              <a:buFont typeface="Arial"/>
              <a:buChar char="•"/>
            </a:pPr>
            <a:r>
              <a:rPr lang="en-US" sz="2800" dirty="0" smtClean="0"/>
              <a:t>802.11ac </a:t>
            </a:r>
            <a:r>
              <a:rPr lang="en-US" sz="2800" dirty="0" err="1" smtClean="0"/>
              <a:t>Beamforming</a:t>
            </a:r>
            <a:endParaRPr lang="en-US" sz="2800" dirty="0" smtClean="0"/>
          </a:p>
          <a:p>
            <a:pPr>
              <a:lnSpc>
                <a:spcPct val="120000"/>
              </a:lnSpc>
              <a:buFont typeface="Arial"/>
              <a:buChar char="•"/>
            </a:pPr>
            <a:endParaRPr lang="en-US" sz="2800" b="0" dirty="0" smtClean="0"/>
          </a:p>
          <a:p>
            <a:endParaRPr lang="en-US" sz="1600" dirty="0"/>
          </a:p>
        </p:txBody>
      </p:sp>
      <p:sp>
        <p:nvSpPr>
          <p:cNvPr id="4" name="Slide Number Placeholder 3"/>
          <p:cNvSpPr>
            <a:spLocks noGrp="1"/>
          </p:cNvSpPr>
          <p:nvPr>
            <p:ph type="sldNum" sz="quarter" idx="10"/>
          </p:nvPr>
        </p:nvSpPr>
        <p:spPr/>
        <p:txBody>
          <a:bodyPr/>
          <a:lstStyle/>
          <a:p>
            <a:fld id="{E986E9A0-2960-AD48-A9A6-B00F675E31E0}"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524299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14" descr="title-background.jpg                                           0145C963Hi-Ho-Silver                   C2BB242B:"/>
          <p:cNvPicPr>
            <a:picLocks noChangeAspect="1" noChangeArrowheads="1"/>
          </p:cNvPicPr>
          <p:nvPr userDrawn="1"/>
        </p:nvPicPr>
        <p:blipFill>
          <a:blip r:embed="rId2" cstate="print"/>
          <a:srcRect/>
          <a:stretch>
            <a:fillRect/>
          </a:stretch>
        </p:blipFill>
        <p:spPr bwMode="auto">
          <a:xfrm>
            <a:off x="0" y="1270000"/>
            <a:ext cx="9144000" cy="5589588"/>
          </a:xfrm>
          <a:prstGeom prst="rect">
            <a:avLst/>
          </a:prstGeom>
          <a:noFill/>
          <a:ln w="9525">
            <a:noFill/>
            <a:miter lim="800000"/>
            <a:headEnd/>
            <a:tailEnd/>
          </a:ln>
        </p:spPr>
      </p:pic>
      <p:pic>
        <p:nvPicPr>
          <p:cNvPr id="6" name="Picture 6" descr="Aruba_whitelogo.png"/>
          <p:cNvPicPr>
            <a:picLocks noChangeAspect="1"/>
          </p:cNvPicPr>
          <p:nvPr userDrawn="1"/>
        </p:nvPicPr>
        <p:blipFill>
          <a:blip r:embed="rId3" cstate="print"/>
          <a:srcRect/>
          <a:stretch>
            <a:fillRect/>
          </a:stretch>
        </p:blipFill>
        <p:spPr bwMode="auto">
          <a:xfrm>
            <a:off x="7675563" y="6400800"/>
            <a:ext cx="1098550" cy="304800"/>
          </a:xfrm>
          <a:prstGeom prst="rect">
            <a:avLst/>
          </a:prstGeom>
          <a:noFill/>
          <a:ln w="9525">
            <a:noFill/>
            <a:miter lim="800000"/>
            <a:headEnd/>
            <a:tailEnd/>
          </a:ln>
        </p:spPr>
      </p:pic>
      <p:sp>
        <p:nvSpPr>
          <p:cNvPr id="5" name="Rectangle 2"/>
          <p:cNvSpPr>
            <a:spLocks noGrp="1" noChangeArrowheads="1"/>
          </p:cNvSpPr>
          <p:nvPr>
            <p:ph type="title"/>
          </p:nvPr>
        </p:nvSpPr>
        <p:spPr>
          <a:xfrm>
            <a:off x="636466" y="2787650"/>
            <a:ext cx="7871068" cy="1282700"/>
          </a:xfrm>
          <a:prstGeom prst="rect">
            <a:avLst/>
          </a:prstGeom>
        </p:spPr>
        <p:txBody>
          <a:bodyPr anchor="ctr"/>
          <a:lstStyle>
            <a:lvl1pPr algn="ctr">
              <a:defRPr sz="3600" b="1" i="0">
                <a:solidFill>
                  <a:srgbClr val="FFFFFF"/>
                </a:solidFill>
                <a:latin typeface="Arial"/>
                <a:cs typeface="Aria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7536484" y="339698"/>
            <a:ext cx="1381125" cy="1657350"/>
          </a:xfrm>
        </p:spPr>
        <p:txBody>
          <a:bodyPr/>
          <a:lstStyle>
            <a:lvl1pPr marL="0">
              <a:spcBef>
                <a:spcPts val="300"/>
              </a:spcBef>
              <a:defRPr sz="1000" b="1">
                <a:solidFill>
                  <a:srgbClr val="FFFFFF"/>
                </a:solidFill>
              </a:defRPr>
            </a:lvl1pPr>
            <a:lvl2pPr marL="0">
              <a:spcBef>
                <a:spcPts val="300"/>
              </a:spcBef>
              <a:defRPr sz="1000" b="0">
                <a:solidFill>
                  <a:srgbClr val="FFFFFF"/>
                </a:solidFill>
              </a:defRPr>
            </a:lvl2pPr>
            <a:lvl3pPr marL="0">
              <a:spcBef>
                <a:spcPts val="300"/>
              </a:spcBef>
              <a:defRPr sz="1000" b="0">
                <a:solidFill>
                  <a:srgbClr val="FFFFFF"/>
                </a:solidFill>
              </a:defRPr>
            </a:lvl3pPr>
            <a:lvl4pPr marL="0">
              <a:spcBef>
                <a:spcPts val="300"/>
              </a:spcBef>
              <a:defRPr sz="1000" b="0">
                <a:solidFill>
                  <a:srgbClr val="FFFFFF"/>
                </a:solidFill>
              </a:defRPr>
            </a:lvl4pPr>
            <a:lvl5pPr marL="0">
              <a:spcBef>
                <a:spcPts val="300"/>
              </a:spcBef>
              <a:defRPr sz="1000" b="0">
                <a:solidFill>
                  <a:srgbClr val="FFFFFF"/>
                </a:solidFill>
              </a:defRPr>
            </a:lvl5pPr>
          </a:lstStyle>
          <a:p>
            <a:pPr lvl="0"/>
            <a:r>
              <a:rPr lang="en-US" smtClean="0"/>
              <a:t>Click to edit Master text styles</a:t>
            </a:r>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2011.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lumMod val="50000"/>
                    <a:lumOff val="50000"/>
                  </a:schemeClr>
                </a:solidFill>
              </a:defRPr>
            </a:lvl2pPr>
            <a:lvl3pPr>
              <a:defRPr sz="2000">
                <a:solidFill>
                  <a:schemeClr val="tx1">
                    <a:lumMod val="50000"/>
                    <a:lumOff val="50000"/>
                  </a:schemeClr>
                </a:solidFill>
              </a:defRPr>
            </a:lvl3pPr>
            <a:lvl4pPr>
              <a:defRPr sz="1800">
                <a:solidFill>
                  <a:schemeClr val="tx1">
                    <a:lumMod val="50000"/>
                    <a:lumOff val="50000"/>
                  </a:schemeClr>
                </a:solidFill>
              </a:defRPr>
            </a:lvl4pPr>
            <a:lvl5pPr>
              <a:defRPr sz="1800">
                <a:solidFill>
                  <a:schemeClr val="tx1">
                    <a:lumMod val="50000"/>
                    <a:lumOff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solidFill>
                  <a:srgbClr val="7F7F7F"/>
                </a:solidFill>
              </a:defRPr>
            </a:lvl2pPr>
            <a:lvl3pPr>
              <a:defRPr sz="2000">
                <a:solidFill>
                  <a:srgbClr val="7F7F7F"/>
                </a:solidFill>
              </a:defRPr>
            </a:lvl3pPr>
            <a:lvl4pPr>
              <a:defRPr sz="1800">
                <a:solidFill>
                  <a:srgbClr val="7F7F7F"/>
                </a:solidFill>
              </a:defRPr>
            </a:lvl4pPr>
            <a:lvl5pPr>
              <a:defRPr sz="1800">
                <a:solidFill>
                  <a:srgbClr val="7F7F7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99533" y="310092"/>
            <a:ext cx="7366000" cy="4730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799489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_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lumMod val="50000"/>
                    <a:lumOff val="50000"/>
                  </a:schemeClr>
                </a:solidFill>
              </a:defRPr>
            </a:lvl2pPr>
            <a:lvl3pPr>
              <a:defRPr sz="2000">
                <a:solidFill>
                  <a:schemeClr val="tx1">
                    <a:lumMod val="50000"/>
                    <a:lumOff val="50000"/>
                  </a:schemeClr>
                </a:solidFill>
              </a:defRPr>
            </a:lvl3pPr>
            <a:lvl4pPr>
              <a:defRPr sz="1800">
                <a:solidFill>
                  <a:schemeClr val="tx1">
                    <a:lumMod val="50000"/>
                    <a:lumOff val="50000"/>
                  </a:schemeClr>
                </a:solidFill>
              </a:defRPr>
            </a:lvl4pPr>
            <a:lvl5pPr>
              <a:defRPr sz="1800">
                <a:solidFill>
                  <a:schemeClr val="tx1">
                    <a:lumMod val="50000"/>
                    <a:lumOff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sz="2600" b="0" i="0" dirty="0" smtClean="0">
                <a:solidFill>
                  <a:srgbClr val="000000"/>
                </a:solidFill>
                <a:latin typeface="Lucida Grande"/>
                <a:ea typeface="Lucida Grande"/>
                <a:cs typeface="Lucida Grande"/>
              </a:rPr>
              <a:t>2_Two </a:t>
            </a:r>
            <a:r>
              <a:rPr lang="en-US" sz="2600" b="0" i="0" dirty="0" err="1" smtClean="0">
                <a:solidFill>
                  <a:srgbClr val="000000"/>
                </a:solidFill>
                <a:latin typeface="Lucida Grande"/>
                <a:ea typeface="Lucida Grande"/>
                <a:cs typeface="Lucida Grande"/>
              </a:rPr>
              <a:t>Content</a:t>
            </a:r>
            <a:r>
              <a:rPr lang="en-US" dirty="0" err="1" smtClean="0"/>
              <a:t>Third</a:t>
            </a:r>
            <a:r>
              <a:rPr lang="en-US" dirty="0" smtClean="0"/>
              <a:t>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499533" y="310092"/>
            <a:ext cx="7366000" cy="473075"/>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161509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_Right">
    <p:spTree>
      <p:nvGrpSpPr>
        <p:cNvPr id="1" name=""/>
        <p:cNvGrpSpPr/>
        <p:nvPr/>
      </p:nvGrpSpPr>
      <p:grpSpPr>
        <a:xfrm>
          <a:off x="0" y="0"/>
          <a:ext cx="0" cy="0"/>
          <a:chOff x="0" y="0"/>
          <a:chExt cx="0" cy="0"/>
        </a:xfrm>
      </p:grpSpPr>
      <p:sp>
        <p:nvSpPr>
          <p:cNvPr id="2" name="Title 1"/>
          <p:cNvSpPr>
            <a:spLocks noGrp="1"/>
          </p:cNvSpPr>
          <p:nvPr>
            <p:ph type="title"/>
          </p:nvPr>
        </p:nvSpPr>
        <p:spPr>
          <a:xfrm>
            <a:off x="499533" y="310092"/>
            <a:ext cx="7366000" cy="473075"/>
          </a:xfrm>
          <a:prstGeom prst="rect">
            <a:avLst/>
          </a:prstGeom>
          <a:ln>
            <a:noFill/>
          </a:ln>
        </p:spPr>
        <p:txBody>
          <a:bodyPr anchor="ctr"/>
          <a:lstStyle>
            <a:lvl1pPr>
              <a:defRPr>
                <a:solidFill>
                  <a:schemeClr val="bg1"/>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solidFill>
                  <a:srgbClr val="7F7F7F"/>
                </a:solidFill>
              </a:defRPr>
            </a:lvl2pPr>
            <a:lvl3pPr>
              <a:defRPr sz="2000">
                <a:solidFill>
                  <a:srgbClr val="7F7F7F"/>
                </a:solidFill>
              </a:defRPr>
            </a:lvl3pPr>
            <a:lvl4pPr>
              <a:defRPr sz="1800">
                <a:solidFill>
                  <a:srgbClr val="7F7F7F"/>
                </a:solidFill>
              </a:defRPr>
            </a:lvl4pPr>
            <a:lvl5pPr>
              <a:defRPr sz="1800">
                <a:solidFill>
                  <a:srgbClr val="7F7F7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43521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efault Title Slide">
    <p:spTree>
      <p:nvGrpSpPr>
        <p:cNvPr id="1" name=""/>
        <p:cNvGrpSpPr/>
        <p:nvPr/>
      </p:nvGrpSpPr>
      <p:grpSpPr>
        <a:xfrm>
          <a:off x="0" y="0"/>
          <a:ext cx="0" cy="0"/>
          <a:chOff x="0" y="0"/>
          <a:chExt cx="0" cy="0"/>
        </a:xfrm>
      </p:grpSpPr>
      <p:pic>
        <p:nvPicPr>
          <p:cNvPr id="2" name="Picture 1" descr="Title_slide_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noChangeArrowheads="1"/>
          </p:cNvSpPr>
          <p:nvPr>
            <p:ph type="title" hasCustomPrompt="1"/>
          </p:nvPr>
        </p:nvSpPr>
        <p:spPr>
          <a:xfrm>
            <a:off x="346441" y="1281798"/>
            <a:ext cx="8374225" cy="1485465"/>
          </a:xfrm>
          <a:prstGeom prst="rect">
            <a:avLst/>
          </a:prstGeom>
        </p:spPr>
        <p:txBody>
          <a:bodyPr anchor="t"/>
          <a:lstStyle>
            <a:lvl1pPr algn="l">
              <a:lnSpc>
                <a:spcPct val="100000"/>
              </a:lnSpc>
              <a:defRPr sz="3200" b="0" i="0" cap="none" baseline="0">
                <a:solidFill>
                  <a:srgbClr val="FFFFFF"/>
                </a:solidFill>
                <a:latin typeface="Arial"/>
                <a:cs typeface="Arial"/>
              </a:defRPr>
            </a:lvl1pPr>
          </a:lstStyle>
          <a:p>
            <a:r>
              <a:rPr lang="en-US" dirty="0" smtClean="0"/>
              <a:t>HEADLINE</a:t>
            </a:r>
            <a:endParaRPr lang="en-US" dirty="0"/>
          </a:p>
        </p:txBody>
      </p:sp>
      <p:pic>
        <p:nvPicPr>
          <p:cNvPr id="4" name="Picture 3" descr="ARUB_logo_RGB_rev-n_l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4686" y="110931"/>
            <a:ext cx="1804300" cy="924704"/>
          </a:xfrm>
          <a:prstGeom prst="rect">
            <a:avLst/>
          </a:prstGeom>
        </p:spPr>
      </p:pic>
      <p:sp>
        <p:nvSpPr>
          <p:cNvPr id="5" name="Text Box 15"/>
          <p:cNvSpPr txBox="1">
            <a:spLocks noChangeArrowheads="1"/>
          </p:cNvSpPr>
          <p:nvPr/>
        </p:nvSpPr>
        <p:spPr bwMode="auto">
          <a:xfrm>
            <a:off x="120128" y="6414478"/>
            <a:ext cx="2155711" cy="276946"/>
          </a:xfrm>
          <a:prstGeom prst="rect">
            <a:avLst/>
          </a:prstGeom>
          <a:noFill/>
          <a:ln w="9525">
            <a:noFill/>
            <a:miter lim="800000"/>
            <a:headEnd/>
            <a:tailEnd/>
          </a:ln>
        </p:spPr>
        <p:txBody>
          <a:bodyPr wrap="square" lIns="91388" tIns="45694" rIns="91388" bIns="45694">
            <a:spAutoFit/>
          </a:bodyPr>
          <a:lstStyle/>
          <a:p>
            <a:pPr eaLnBrk="0" hangingPunct="0">
              <a:defRPr/>
            </a:pPr>
            <a:r>
              <a:rPr lang="en-US" sz="600" dirty="0">
                <a:solidFill>
                  <a:schemeClr val="bg1"/>
                </a:solidFill>
                <a:cs typeface="Arial" charset="0"/>
              </a:rPr>
              <a:t>CONFIDENTIAL  </a:t>
            </a:r>
            <a:br>
              <a:rPr lang="en-US" sz="600" dirty="0">
                <a:solidFill>
                  <a:schemeClr val="bg1"/>
                </a:solidFill>
                <a:cs typeface="Arial" charset="0"/>
              </a:rPr>
            </a:br>
            <a:r>
              <a:rPr lang="en-US" sz="600" dirty="0">
                <a:solidFill>
                  <a:schemeClr val="bg1"/>
                </a:solidFill>
                <a:cs typeface="Arial" charset="0"/>
              </a:rPr>
              <a:t>© Copyright </a:t>
            </a:r>
            <a:r>
              <a:rPr lang="en-US" sz="600" dirty="0" smtClean="0">
                <a:solidFill>
                  <a:schemeClr val="bg1"/>
                </a:solidFill>
                <a:cs typeface="Arial" charset="0"/>
              </a:rPr>
              <a:t>201</a:t>
            </a:r>
            <a:r>
              <a:rPr lang="en-US" altLang="zh-TW" sz="600" dirty="0" smtClean="0">
                <a:solidFill>
                  <a:schemeClr val="bg1"/>
                </a:solidFill>
                <a:cs typeface="Arial" charset="0"/>
              </a:rPr>
              <a:t>4</a:t>
            </a:r>
            <a:r>
              <a:rPr lang="en-US" sz="600" dirty="0" smtClean="0">
                <a:solidFill>
                  <a:schemeClr val="bg1"/>
                </a:solidFill>
                <a:cs typeface="Arial" charset="0"/>
              </a:rPr>
              <a:t>. </a:t>
            </a:r>
            <a:r>
              <a:rPr lang="en-US" sz="600" dirty="0">
                <a:solidFill>
                  <a:schemeClr val="bg1"/>
                </a:solidFill>
                <a:cs typeface="Arial" charset="0"/>
              </a:rPr>
              <a:t>Aruba Networks, Inc. </a:t>
            </a:r>
            <a:r>
              <a:rPr lang="en-US" sz="600" dirty="0" smtClean="0">
                <a:solidFill>
                  <a:schemeClr val="bg1"/>
                </a:solidFill>
                <a:cs typeface="Arial" charset="0"/>
              </a:rPr>
              <a:t>All </a:t>
            </a:r>
            <a:r>
              <a:rPr lang="en-US" sz="600" dirty="0">
                <a:solidFill>
                  <a:schemeClr val="bg1"/>
                </a:solidFill>
                <a:cs typeface="Arial" charset="0"/>
              </a:rPr>
              <a:t>rights reserved</a:t>
            </a:r>
          </a:p>
        </p:txBody>
      </p:sp>
      <p:sp>
        <p:nvSpPr>
          <p:cNvPr id="7" name="Text Placeholder 10"/>
          <p:cNvSpPr>
            <a:spLocks noGrp="1"/>
          </p:cNvSpPr>
          <p:nvPr>
            <p:ph type="body" sz="quarter" idx="11" hasCustomPrompt="1"/>
          </p:nvPr>
        </p:nvSpPr>
        <p:spPr>
          <a:xfrm>
            <a:off x="356601" y="2051647"/>
            <a:ext cx="8364065" cy="553944"/>
          </a:xfrm>
          <a:prstGeom prst="rect">
            <a:avLst/>
          </a:prstGeom>
        </p:spPr>
        <p:txBody>
          <a:bodyPr anchor="ctr">
            <a:noAutofit/>
          </a:bodyPr>
          <a:lstStyle>
            <a:lvl1pPr marL="0" indent="0">
              <a:buNone/>
              <a:defRPr sz="2400" b="0">
                <a:solidFill>
                  <a:schemeClr val="bg1"/>
                </a:solidFill>
              </a:defRPr>
            </a:lvl1pPr>
          </a:lstStyle>
          <a:p>
            <a:pPr lvl="0"/>
            <a:r>
              <a:rPr lang="en-US" dirty="0" smtClean="0"/>
              <a:t>SUBHEAD</a:t>
            </a:r>
          </a:p>
        </p:txBody>
      </p:sp>
      <p:sp>
        <p:nvSpPr>
          <p:cNvPr id="9" name="TextBox 8"/>
          <p:cNvSpPr txBox="1"/>
          <p:nvPr/>
        </p:nvSpPr>
        <p:spPr>
          <a:xfrm>
            <a:off x="3671864" y="588946"/>
            <a:ext cx="184666" cy="369332"/>
          </a:xfrm>
          <a:prstGeom prst="rect">
            <a:avLst/>
          </a:prstGeom>
          <a:noFill/>
        </p:spPr>
        <p:txBody>
          <a:bodyPr wrap="none" rtlCol="0">
            <a:spAutoFit/>
          </a:bodyPr>
          <a:lstStyle/>
          <a:p>
            <a:endParaRPr lang="en-US" dirty="0"/>
          </a:p>
        </p:txBody>
      </p:sp>
      <p:sp>
        <p:nvSpPr>
          <p:cNvPr id="12" name="Text Placeholder 10"/>
          <p:cNvSpPr>
            <a:spLocks noGrp="1"/>
          </p:cNvSpPr>
          <p:nvPr>
            <p:ph type="body" sz="quarter" idx="12" hasCustomPrompt="1"/>
          </p:nvPr>
        </p:nvSpPr>
        <p:spPr>
          <a:xfrm>
            <a:off x="346442" y="2511545"/>
            <a:ext cx="1929398" cy="553944"/>
          </a:xfrm>
          <a:prstGeom prst="rect">
            <a:avLst/>
          </a:prstGeom>
        </p:spPr>
        <p:txBody>
          <a:bodyPr anchor="ctr">
            <a:noAutofit/>
          </a:bodyPr>
          <a:lstStyle>
            <a:lvl1pPr marL="0" indent="0">
              <a:buNone/>
              <a:defRPr sz="1800" b="0" baseline="0">
                <a:solidFill>
                  <a:schemeClr val="bg1"/>
                </a:solidFill>
              </a:defRPr>
            </a:lvl1pPr>
          </a:lstStyle>
          <a:p>
            <a:pPr lvl="0"/>
            <a:r>
              <a:rPr lang="en-US" dirty="0" smtClean="0"/>
              <a:t>Time and Date</a:t>
            </a:r>
          </a:p>
        </p:txBody>
      </p:sp>
      <p:sp>
        <p:nvSpPr>
          <p:cNvPr id="13" name="Text Placeholder 10"/>
          <p:cNvSpPr>
            <a:spLocks noGrp="1"/>
          </p:cNvSpPr>
          <p:nvPr>
            <p:ph type="body" sz="quarter" idx="13" hasCustomPrompt="1"/>
          </p:nvPr>
        </p:nvSpPr>
        <p:spPr>
          <a:xfrm>
            <a:off x="346442" y="3104213"/>
            <a:ext cx="7624320" cy="553944"/>
          </a:xfrm>
          <a:prstGeom prst="rect">
            <a:avLst/>
          </a:prstGeom>
        </p:spPr>
        <p:txBody>
          <a:bodyPr anchor="ctr">
            <a:noAutofit/>
          </a:bodyPr>
          <a:lstStyle>
            <a:lvl1pPr marL="0" indent="0">
              <a:buNone/>
              <a:defRPr sz="1800" b="0" baseline="0">
                <a:solidFill>
                  <a:schemeClr val="bg1"/>
                </a:solidFill>
              </a:defRPr>
            </a:lvl1pPr>
          </a:lstStyle>
          <a:p>
            <a:pPr lvl="0"/>
            <a:r>
              <a:rPr lang="en-US" dirty="0" smtClean="0"/>
              <a:t>Disclaimer</a:t>
            </a:r>
          </a:p>
        </p:txBody>
      </p:sp>
    </p:spTree>
    <p:extLst>
      <p:ext uri="{BB962C8B-B14F-4D97-AF65-F5344CB8AC3E}">
        <p14:creationId xmlns:p14="http://schemas.microsoft.com/office/powerpoint/2010/main" val="2652379692"/>
      </p:ext>
    </p:extLst>
  </p:cSld>
  <p:clrMapOvr>
    <a:masterClrMapping/>
  </p:clrMapOvr>
  <p:transition spd="med">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fault Title Slide_whitelogo">
    <p:spTree>
      <p:nvGrpSpPr>
        <p:cNvPr id="1" name=""/>
        <p:cNvGrpSpPr/>
        <p:nvPr/>
      </p:nvGrpSpPr>
      <p:grpSpPr>
        <a:xfrm>
          <a:off x="0" y="0"/>
          <a:ext cx="0" cy="0"/>
          <a:chOff x="0" y="0"/>
          <a:chExt cx="0" cy="0"/>
        </a:xfrm>
      </p:grpSpPr>
      <p:pic>
        <p:nvPicPr>
          <p:cNvPr id="2" name="Picture 1" descr="Title_slide_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Box 15"/>
          <p:cNvSpPr txBox="1">
            <a:spLocks noChangeArrowheads="1"/>
          </p:cNvSpPr>
          <p:nvPr/>
        </p:nvSpPr>
        <p:spPr bwMode="auto">
          <a:xfrm>
            <a:off x="120128" y="6414478"/>
            <a:ext cx="2155711" cy="276946"/>
          </a:xfrm>
          <a:prstGeom prst="rect">
            <a:avLst/>
          </a:prstGeom>
          <a:noFill/>
          <a:ln w="9525">
            <a:noFill/>
            <a:miter lim="800000"/>
            <a:headEnd/>
            <a:tailEnd/>
          </a:ln>
        </p:spPr>
        <p:txBody>
          <a:bodyPr wrap="square" lIns="91388" tIns="45694" rIns="91388" bIns="45694">
            <a:spAutoFit/>
          </a:bodyPr>
          <a:lstStyle/>
          <a:p>
            <a:pPr eaLnBrk="0" hangingPunct="0">
              <a:defRPr/>
            </a:pPr>
            <a:r>
              <a:rPr lang="en-US" sz="600" dirty="0">
                <a:solidFill>
                  <a:schemeClr val="bg1"/>
                </a:solidFill>
                <a:cs typeface="Arial" charset="0"/>
              </a:rPr>
              <a:t>CONFIDENTIAL  </a:t>
            </a:r>
            <a:br>
              <a:rPr lang="en-US" sz="600" dirty="0">
                <a:solidFill>
                  <a:schemeClr val="bg1"/>
                </a:solidFill>
                <a:cs typeface="Arial" charset="0"/>
              </a:rPr>
            </a:br>
            <a:r>
              <a:rPr lang="en-US" sz="600" dirty="0">
                <a:solidFill>
                  <a:schemeClr val="bg1"/>
                </a:solidFill>
                <a:cs typeface="Arial" charset="0"/>
              </a:rPr>
              <a:t>© Copyright </a:t>
            </a:r>
            <a:r>
              <a:rPr lang="en-US" sz="600" dirty="0" smtClean="0">
                <a:solidFill>
                  <a:schemeClr val="bg1"/>
                </a:solidFill>
                <a:cs typeface="Arial" charset="0"/>
              </a:rPr>
              <a:t>201</a:t>
            </a:r>
            <a:r>
              <a:rPr lang="en-US" altLang="zh-TW" sz="600" dirty="0" smtClean="0">
                <a:solidFill>
                  <a:schemeClr val="bg1"/>
                </a:solidFill>
                <a:cs typeface="Arial" charset="0"/>
              </a:rPr>
              <a:t>4</a:t>
            </a:r>
            <a:r>
              <a:rPr lang="en-US" sz="600" dirty="0" smtClean="0">
                <a:solidFill>
                  <a:schemeClr val="bg1"/>
                </a:solidFill>
                <a:cs typeface="Arial" charset="0"/>
              </a:rPr>
              <a:t>. </a:t>
            </a:r>
            <a:r>
              <a:rPr lang="en-US" sz="600" dirty="0">
                <a:solidFill>
                  <a:schemeClr val="bg1"/>
                </a:solidFill>
                <a:cs typeface="Arial" charset="0"/>
              </a:rPr>
              <a:t>Aruba Networks, Inc. </a:t>
            </a:r>
            <a:r>
              <a:rPr lang="en-US" sz="600" dirty="0" smtClean="0">
                <a:solidFill>
                  <a:schemeClr val="bg1"/>
                </a:solidFill>
                <a:cs typeface="Arial" charset="0"/>
              </a:rPr>
              <a:t>All </a:t>
            </a:r>
            <a:r>
              <a:rPr lang="en-US" sz="600" dirty="0">
                <a:solidFill>
                  <a:schemeClr val="bg1"/>
                </a:solidFill>
                <a:cs typeface="Arial" charset="0"/>
              </a:rPr>
              <a:t>rights reserved</a:t>
            </a:r>
          </a:p>
        </p:txBody>
      </p:sp>
      <p:sp>
        <p:nvSpPr>
          <p:cNvPr id="9" name="TextBox 8"/>
          <p:cNvSpPr txBox="1"/>
          <p:nvPr/>
        </p:nvSpPr>
        <p:spPr>
          <a:xfrm>
            <a:off x="3671864" y="588946"/>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3"/>
          <a:stretch>
            <a:fillRect/>
          </a:stretch>
        </p:blipFill>
        <p:spPr>
          <a:xfrm>
            <a:off x="7154685" y="116506"/>
            <a:ext cx="1783080" cy="944880"/>
          </a:xfrm>
          <a:prstGeom prst="rect">
            <a:avLst/>
          </a:prstGeom>
        </p:spPr>
      </p:pic>
      <p:sp>
        <p:nvSpPr>
          <p:cNvPr id="14" name="Title 2"/>
          <p:cNvSpPr>
            <a:spLocks noGrp="1" noChangeArrowheads="1"/>
          </p:cNvSpPr>
          <p:nvPr>
            <p:ph type="title" hasCustomPrompt="1"/>
          </p:nvPr>
        </p:nvSpPr>
        <p:spPr>
          <a:xfrm>
            <a:off x="346441" y="1281798"/>
            <a:ext cx="8374225" cy="1485465"/>
          </a:xfrm>
          <a:prstGeom prst="rect">
            <a:avLst/>
          </a:prstGeom>
        </p:spPr>
        <p:txBody>
          <a:bodyPr anchor="t"/>
          <a:lstStyle>
            <a:lvl1pPr algn="l">
              <a:lnSpc>
                <a:spcPct val="100000"/>
              </a:lnSpc>
              <a:defRPr sz="3200" b="0" i="0" cap="none" baseline="0">
                <a:solidFill>
                  <a:srgbClr val="FFFFFF"/>
                </a:solidFill>
                <a:latin typeface="Arial"/>
                <a:cs typeface="Arial"/>
              </a:defRPr>
            </a:lvl1pPr>
          </a:lstStyle>
          <a:p>
            <a:r>
              <a:rPr lang="en-US" dirty="0" smtClean="0"/>
              <a:t>HEADLINE</a:t>
            </a:r>
            <a:endParaRPr lang="en-US" dirty="0"/>
          </a:p>
        </p:txBody>
      </p:sp>
      <p:sp>
        <p:nvSpPr>
          <p:cNvPr id="15" name="Text Placeholder 10"/>
          <p:cNvSpPr>
            <a:spLocks noGrp="1"/>
          </p:cNvSpPr>
          <p:nvPr>
            <p:ph type="body" sz="quarter" idx="11" hasCustomPrompt="1"/>
          </p:nvPr>
        </p:nvSpPr>
        <p:spPr>
          <a:xfrm>
            <a:off x="356601" y="2051647"/>
            <a:ext cx="8364065" cy="553944"/>
          </a:xfrm>
          <a:prstGeom prst="rect">
            <a:avLst/>
          </a:prstGeom>
        </p:spPr>
        <p:txBody>
          <a:bodyPr anchor="ctr">
            <a:noAutofit/>
          </a:bodyPr>
          <a:lstStyle>
            <a:lvl1pPr marL="0" indent="0">
              <a:buNone/>
              <a:defRPr sz="2400" b="0">
                <a:solidFill>
                  <a:schemeClr val="bg1"/>
                </a:solidFill>
              </a:defRPr>
            </a:lvl1pPr>
          </a:lstStyle>
          <a:p>
            <a:pPr lvl="0"/>
            <a:r>
              <a:rPr lang="en-US" dirty="0" smtClean="0"/>
              <a:t>SUBHEAD</a:t>
            </a:r>
          </a:p>
        </p:txBody>
      </p:sp>
      <p:sp>
        <p:nvSpPr>
          <p:cNvPr id="16" name="Text Placeholder 10"/>
          <p:cNvSpPr>
            <a:spLocks noGrp="1"/>
          </p:cNvSpPr>
          <p:nvPr>
            <p:ph type="body" sz="quarter" idx="12" hasCustomPrompt="1"/>
          </p:nvPr>
        </p:nvSpPr>
        <p:spPr>
          <a:xfrm>
            <a:off x="346442" y="2511545"/>
            <a:ext cx="1929398" cy="553944"/>
          </a:xfrm>
          <a:prstGeom prst="rect">
            <a:avLst/>
          </a:prstGeom>
        </p:spPr>
        <p:txBody>
          <a:bodyPr anchor="ctr">
            <a:noAutofit/>
          </a:bodyPr>
          <a:lstStyle>
            <a:lvl1pPr marL="0" indent="0">
              <a:buNone/>
              <a:defRPr sz="1800" b="0" baseline="0">
                <a:solidFill>
                  <a:schemeClr val="bg1"/>
                </a:solidFill>
              </a:defRPr>
            </a:lvl1pPr>
          </a:lstStyle>
          <a:p>
            <a:pPr lvl="0"/>
            <a:r>
              <a:rPr lang="en-US" dirty="0" smtClean="0"/>
              <a:t>Time and Date</a:t>
            </a:r>
          </a:p>
        </p:txBody>
      </p:sp>
      <p:sp>
        <p:nvSpPr>
          <p:cNvPr id="17" name="Text Placeholder 10"/>
          <p:cNvSpPr>
            <a:spLocks noGrp="1"/>
          </p:cNvSpPr>
          <p:nvPr>
            <p:ph type="body" sz="quarter" idx="13" hasCustomPrompt="1"/>
          </p:nvPr>
        </p:nvSpPr>
        <p:spPr>
          <a:xfrm>
            <a:off x="346442" y="3104213"/>
            <a:ext cx="7624320" cy="553944"/>
          </a:xfrm>
          <a:prstGeom prst="rect">
            <a:avLst/>
          </a:prstGeom>
        </p:spPr>
        <p:txBody>
          <a:bodyPr anchor="ctr">
            <a:noAutofit/>
          </a:bodyPr>
          <a:lstStyle>
            <a:lvl1pPr marL="0" indent="0">
              <a:buNone/>
              <a:defRPr sz="1800" b="0" baseline="0">
                <a:solidFill>
                  <a:schemeClr val="bg1"/>
                </a:solidFill>
              </a:defRPr>
            </a:lvl1pPr>
          </a:lstStyle>
          <a:p>
            <a:pPr lvl="0"/>
            <a:r>
              <a:rPr lang="en-US" dirty="0" smtClean="0"/>
              <a:t>Disclaimer</a:t>
            </a:r>
          </a:p>
        </p:txBody>
      </p:sp>
    </p:spTree>
    <p:extLst>
      <p:ext uri="{BB962C8B-B14F-4D97-AF65-F5344CB8AC3E}">
        <p14:creationId xmlns:p14="http://schemas.microsoft.com/office/powerpoint/2010/main" val="3661629497"/>
      </p:ext>
    </p:extLst>
  </p:cSld>
  <p:clrMapOvr>
    <a:masterClrMapping/>
  </p:clrMapOvr>
  <p:transition spd="med">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 Title Slide_option2">
    <p:spTree>
      <p:nvGrpSpPr>
        <p:cNvPr id="1" name=""/>
        <p:cNvGrpSpPr/>
        <p:nvPr/>
      </p:nvGrpSpPr>
      <p:grpSpPr>
        <a:xfrm>
          <a:off x="0" y="0"/>
          <a:ext cx="0" cy="0"/>
          <a:chOff x="0" y="0"/>
          <a:chExt cx="0" cy="0"/>
        </a:xfrm>
      </p:grpSpPr>
      <p:pic>
        <p:nvPicPr>
          <p:cNvPr id="2" name="Picture 1" descr="Title_slide_option2_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Box 15"/>
          <p:cNvSpPr txBox="1">
            <a:spLocks noChangeArrowheads="1"/>
          </p:cNvSpPr>
          <p:nvPr/>
        </p:nvSpPr>
        <p:spPr bwMode="auto">
          <a:xfrm>
            <a:off x="4978400" y="6424638"/>
            <a:ext cx="4226560" cy="230780"/>
          </a:xfrm>
          <a:prstGeom prst="rect">
            <a:avLst/>
          </a:prstGeom>
          <a:noFill/>
          <a:ln w="9525">
            <a:noFill/>
            <a:miter lim="800000"/>
            <a:headEnd/>
            <a:tailEnd/>
          </a:ln>
        </p:spPr>
        <p:txBody>
          <a:bodyPr wrap="square" lIns="91388" tIns="45694" rIns="91388" bIns="45694">
            <a:spAutoFit/>
          </a:bodyPr>
          <a:lstStyle/>
          <a:p>
            <a:pPr eaLnBrk="0" hangingPunct="0">
              <a:defRPr/>
            </a:pPr>
            <a:r>
              <a:rPr lang="en-US" sz="900" dirty="0">
                <a:solidFill>
                  <a:schemeClr val="bg1"/>
                </a:solidFill>
                <a:cs typeface="Arial" charset="0"/>
              </a:rPr>
              <a:t>CONFIDENTIAL  </a:t>
            </a:r>
            <a:r>
              <a:rPr lang="en-US" sz="900" dirty="0" smtClean="0">
                <a:solidFill>
                  <a:schemeClr val="bg1"/>
                </a:solidFill>
                <a:cs typeface="Arial" charset="0"/>
              </a:rPr>
              <a:t>© </a:t>
            </a:r>
            <a:r>
              <a:rPr lang="en-US" sz="900" dirty="0">
                <a:solidFill>
                  <a:schemeClr val="bg1"/>
                </a:solidFill>
                <a:cs typeface="Arial" charset="0"/>
              </a:rPr>
              <a:t>Copyright </a:t>
            </a:r>
            <a:r>
              <a:rPr lang="en-US" sz="900" dirty="0" smtClean="0">
                <a:solidFill>
                  <a:schemeClr val="bg1"/>
                </a:solidFill>
                <a:cs typeface="Arial" charset="0"/>
              </a:rPr>
              <a:t>201</a:t>
            </a:r>
            <a:r>
              <a:rPr lang="en-US" altLang="zh-TW" sz="900" dirty="0" smtClean="0">
                <a:solidFill>
                  <a:schemeClr val="bg1"/>
                </a:solidFill>
                <a:cs typeface="Arial" charset="0"/>
              </a:rPr>
              <a:t>4</a:t>
            </a:r>
            <a:r>
              <a:rPr lang="en-US" sz="900" dirty="0" smtClean="0">
                <a:solidFill>
                  <a:schemeClr val="bg1"/>
                </a:solidFill>
                <a:cs typeface="Arial" charset="0"/>
              </a:rPr>
              <a:t>. </a:t>
            </a:r>
            <a:r>
              <a:rPr lang="en-US" sz="900" dirty="0">
                <a:solidFill>
                  <a:schemeClr val="bg1"/>
                </a:solidFill>
                <a:cs typeface="Arial" charset="0"/>
              </a:rPr>
              <a:t>Aruba Networks, Inc. </a:t>
            </a:r>
            <a:r>
              <a:rPr lang="en-US" sz="900" dirty="0" smtClean="0">
                <a:solidFill>
                  <a:schemeClr val="bg1"/>
                </a:solidFill>
                <a:cs typeface="Arial" charset="0"/>
              </a:rPr>
              <a:t>All </a:t>
            </a:r>
            <a:r>
              <a:rPr lang="en-US" sz="900" dirty="0">
                <a:solidFill>
                  <a:schemeClr val="bg1"/>
                </a:solidFill>
                <a:cs typeface="Arial" charset="0"/>
              </a:rPr>
              <a:t>rights reserved</a:t>
            </a:r>
          </a:p>
        </p:txBody>
      </p:sp>
      <p:pic>
        <p:nvPicPr>
          <p:cNvPr id="7" name="Picture 6"/>
          <p:cNvPicPr>
            <a:picLocks noChangeAspect="1"/>
          </p:cNvPicPr>
          <p:nvPr/>
        </p:nvPicPr>
        <p:blipFill>
          <a:blip r:embed="rId3"/>
          <a:stretch>
            <a:fillRect/>
          </a:stretch>
        </p:blipFill>
        <p:spPr>
          <a:xfrm>
            <a:off x="7205038" y="132889"/>
            <a:ext cx="1751332" cy="928738"/>
          </a:xfrm>
          <a:prstGeom prst="rect">
            <a:avLst/>
          </a:prstGeom>
        </p:spPr>
      </p:pic>
      <p:sp>
        <p:nvSpPr>
          <p:cNvPr id="12" name="TextBox 11"/>
          <p:cNvSpPr txBox="1"/>
          <p:nvPr/>
        </p:nvSpPr>
        <p:spPr>
          <a:xfrm>
            <a:off x="9732211" y="8261684"/>
            <a:ext cx="184666" cy="369332"/>
          </a:xfrm>
          <a:prstGeom prst="rect">
            <a:avLst/>
          </a:prstGeom>
          <a:noFill/>
        </p:spPr>
        <p:txBody>
          <a:bodyPr wrap="none" rtlCol="0">
            <a:spAutoFit/>
          </a:bodyPr>
          <a:lstStyle/>
          <a:p>
            <a:endParaRPr lang="en-US" dirty="0"/>
          </a:p>
        </p:txBody>
      </p:sp>
      <p:cxnSp>
        <p:nvCxnSpPr>
          <p:cNvPr id="13" name="Straight Connector 12"/>
          <p:cNvCxnSpPr/>
          <p:nvPr/>
        </p:nvCxnSpPr>
        <p:spPr>
          <a:xfrm>
            <a:off x="458202" y="1088777"/>
            <a:ext cx="4601478"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2"/>
          <p:cNvSpPr>
            <a:spLocks noGrp="1" noChangeArrowheads="1"/>
          </p:cNvSpPr>
          <p:nvPr>
            <p:ph type="title" hasCustomPrompt="1"/>
          </p:nvPr>
        </p:nvSpPr>
        <p:spPr>
          <a:xfrm>
            <a:off x="346441" y="1281798"/>
            <a:ext cx="8374225" cy="1485465"/>
          </a:xfrm>
          <a:prstGeom prst="rect">
            <a:avLst/>
          </a:prstGeom>
        </p:spPr>
        <p:txBody>
          <a:bodyPr anchor="t"/>
          <a:lstStyle>
            <a:lvl1pPr algn="l">
              <a:lnSpc>
                <a:spcPct val="100000"/>
              </a:lnSpc>
              <a:defRPr sz="3200" b="0" i="0" cap="none" baseline="0">
                <a:solidFill>
                  <a:srgbClr val="DF6A26"/>
                </a:solidFill>
                <a:latin typeface="Arial"/>
                <a:cs typeface="Arial"/>
              </a:defRPr>
            </a:lvl1pPr>
          </a:lstStyle>
          <a:p>
            <a:r>
              <a:rPr lang="en-US" dirty="0" smtClean="0"/>
              <a:t>HEADLINE</a:t>
            </a:r>
            <a:endParaRPr lang="en-US" dirty="0"/>
          </a:p>
        </p:txBody>
      </p:sp>
      <p:sp>
        <p:nvSpPr>
          <p:cNvPr id="11" name="Text Placeholder 10"/>
          <p:cNvSpPr>
            <a:spLocks noGrp="1"/>
          </p:cNvSpPr>
          <p:nvPr>
            <p:ph type="body" sz="quarter" idx="11" hasCustomPrompt="1"/>
          </p:nvPr>
        </p:nvSpPr>
        <p:spPr>
          <a:xfrm>
            <a:off x="356601" y="2051647"/>
            <a:ext cx="8364065" cy="553944"/>
          </a:xfrm>
          <a:prstGeom prst="rect">
            <a:avLst/>
          </a:prstGeom>
        </p:spPr>
        <p:txBody>
          <a:bodyPr anchor="ctr">
            <a:noAutofit/>
          </a:bodyPr>
          <a:lstStyle>
            <a:lvl1pPr marL="0" indent="0">
              <a:buNone/>
              <a:defRPr sz="2400" b="0">
                <a:solidFill>
                  <a:schemeClr val="tx1">
                    <a:lumMod val="75000"/>
                    <a:lumOff val="25000"/>
                  </a:schemeClr>
                </a:solidFill>
              </a:defRPr>
            </a:lvl1pPr>
          </a:lstStyle>
          <a:p>
            <a:pPr lvl="0"/>
            <a:r>
              <a:rPr lang="en-US" dirty="0" smtClean="0"/>
              <a:t>SUBHEAD</a:t>
            </a:r>
          </a:p>
        </p:txBody>
      </p:sp>
      <p:sp>
        <p:nvSpPr>
          <p:cNvPr id="14" name="Text Placeholder 10"/>
          <p:cNvSpPr>
            <a:spLocks noGrp="1"/>
          </p:cNvSpPr>
          <p:nvPr>
            <p:ph type="body" sz="quarter" idx="12" hasCustomPrompt="1"/>
          </p:nvPr>
        </p:nvSpPr>
        <p:spPr>
          <a:xfrm>
            <a:off x="346442" y="2511545"/>
            <a:ext cx="1929398" cy="553944"/>
          </a:xfrm>
          <a:prstGeom prst="rect">
            <a:avLst/>
          </a:prstGeom>
        </p:spPr>
        <p:txBody>
          <a:bodyPr anchor="ctr">
            <a:noAutofit/>
          </a:bodyPr>
          <a:lstStyle>
            <a:lvl1pPr marL="0" indent="0">
              <a:buNone/>
              <a:defRPr sz="1800" b="0" baseline="0">
                <a:solidFill>
                  <a:srgbClr val="404040"/>
                </a:solidFill>
              </a:defRPr>
            </a:lvl1pPr>
          </a:lstStyle>
          <a:p>
            <a:pPr lvl="0"/>
            <a:r>
              <a:rPr lang="en-US" dirty="0" smtClean="0"/>
              <a:t>Time and Date</a:t>
            </a:r>
          </a:p>
        </p:txBody>
      </p:sp>
      <p:sp>
        <p:nvSpPr>
          <p:cNvPr id="15" name="Text Placeholder 10"/>
          <p:cNvSpPr>
            <a:spLocks noGrp="1"/>
          </p:cNvSpPr>
          <p:nvPr>
            <p:ph type="body" sz="quarter" idx="13" hasCustomPrompt="1"/>
          </p:nvPr>
        </p:nvSpPr>
        <p:spPr>
          <a:xfrm>
            <a:off x="346442" y="3104213"/>
            <a:ext cx="7624320" cy="553944"/>
          </a:xfrm>
          <a:prstGeom prst="rect">
            <a:avLst/>
          </a:prstGeom>
        </p:spPr>
        <p:txBody>
          <a:bodyPr anchor="ctr">
            <a:noAutofit/>
          </a:bodyPr>
          <a:lstStyle>
            <a:lvl1pPr marL="0" indent="0">
              <a:buNone/>
              <a:defRPr sz="1800" b="0" baseline="0">
                <a:solidFill>
                  <a:srgbClr val="404040"/>
                </a:solidFill>
              </a:defRPr>
            </a:lvl1pPr>
          </a:lstStyle>
          <a:p>
            <a:pPr lvl="0"/>
            <a:r>
              <a:rPr lang="en-US" dirty="0" smtClean="0"/>
              <a:t>Disclaimer</a:t>
            </a:r>
          </a:p>
        </p:txBody>
      </p:sp>
    </p:spTree>
    <p:extLst>
      <p:ext uri="{BB962C8B-B14F-4D97-AF65-F5344CB8AC3E}">
        <p14:creationId xmlns:p14="http://schemas.microsoft.com/office/powerpoint/2010/main" val="766704077"/>
      </p:ext>
    </p:extLst>
  </p:cSld>
  <p:clrMapOvr>
    <a:masterClrMapping/>
  </p:clrMapOvr>
  <p:transition spd="med">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_option3">
    <p:spTree>
      <p:nvGrpSpPr>
        <p:cNvPr id="1" name=""/>
        <p:cNvGrpSpPr/>
        <p:nvPr/>
      </p:nvGrpSpPr>
      <p:grpSpPr>
        <a:xfrm>
          <a:off x="0" y="0"/>
          <a:ext cx="0" cy="0"/>
          <a:chOff x="0" y="0"/>
          <a:chExt cx="0" cy="0"/>
        </a:xfrm>
      </p:grpSpPr>
      <p:pic>
        <p:nvPicPr>
          <p:cNvPr id="2" name="Picture 1" descr="Title_slide_option3_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Box 15"/>
          <p:cNvSpPr txBox="1">
            <a:spLocks noChangeArrowheads="1"/>
          </p:cNvSpPr>
          <p:nvPr/>
        </p:nvSpPr>
        <p:spPr bwMode="auto">
          <a:xfrm>
            <a:off x="4978400" y="6424638"/>
            <a:ext cx="4226560" cy="230780"/>
          </a:xfrm>
          <a:prstGeom prst="rect">
            <a:avLst/>
          </a:prstGeom>
          <a:noFill/>
          <a:ln w="9525">
            <a:noFill/>
            <a:miter lim="800000"/>
            <a:headEnd/>
            <a:tailEnd/>
          </a:ln>
        </p:spPr>
        <p:txBody>
          <a:bodyPr wrap="square" lIns="91388" tIns="45694" rIns="91388" bIns="45694">
            <a:spAutoFit/>
          </a:bodyPr>
          <a:lstStyle/>
          <a:p>
            <a:pPr eaLnBrk="0" hangingPunct="0">
              <a:defRPr/>
            </a:pPr>
            <a:r>
              <a:rPr lang="en-US" sz="900" dirty="0">
                <a:solidFill>
                  <a:schemeClr val="bg1"/>
                </a:solidFill>
                <a:cs typeface="Arial" charset="0"/>
              </a:rPr>
              <a:t>CONFIDENTIAL  </a:t>
            </a:r>
            <a:r>
              <a:rPr lang="en-US" sz="900" dirty="0" smtClean="0">
                <a:solidFill>
                  <a:schemeClr val="bg1"/>
                </a:solidFill>
                <a:cs typeface="Arial" charset="0"/>
              </a:rPr>
              <a:t>© </a:t>
            </a:r>
            <a:r>
              <a:rPr lang="en-US" sz="900" dirty="0">
                <a:solidFill>
                  <a:schemeClr val="bg1"/>
                </a:solidFill>
                <a:cs typeface="Arial" charset="0"/>
              </a:rPr>
              <a:t>Copyright </a:t>
            </a:r>
            <a:r>
              <a:rPr lang="en-US" sz="900" dirty="0" smtClean="0">
                <a:solidFill>
                  <a:schemeClr val="bg1"/>
                </a:solidFill>
                <a:cs typeface="Arial" charset="0"/>
              </a:rPr>
              <a:t>201</a:t>
            </a:r>
            <a:r>
              <a:rPr lang="en-US" altLang="zh-TW" sz="900" dirty="0" smtClean="0">
                <a:solidFill>
                  <a:schemeClr val="bg1"/>
                </a:solidFill>
                <a:cs typeface="Arial" charset="0"/>
              </a:rPr>
              <a:t>4</a:t>
            </a:r>
            <a:r>
              <a:rPr lang="en-US" sz="900" dirty="0" smtClean="0">
                <a:solidFill>
                  <a:schemeClr val="bg1"/>
                </a:solidFill>
                <a:cs typeface="Arial" charset="0"/>
              </a:rPr>
              <a:t>. </a:t>
            </a:r>
            <a:r>
              <a:rPr lang="en-US" sz="900" dirty="0">
                <a:solidFill>
                  <a:schemeClr val="bg1"/>
                </a:solidFill>
                <a:cs typeface="Arial" charset="0"/>
              </a:rPr>
              <a:t>Aruba Networks, Inc. </a:t>
            </a:r>
            <a:r>
              <a:rPr lang="en-US" sz="900" dirty="0" smtClean="0">
                <a:solidFill>
                  <a:schemeClr val="bg1"/>
                </a:solidFill>
                <a:cs typeface="Arial" charset="0"/>
              </a:rPr>
              <a:t>All </a:t>
            </a:r>
            <a:r>
              <a:rPr lang="en-US" sz="900" dirty="0">
                <a:solidFill>
                  <a:schemeClr val="bg1"/>
                </a:solidFill>
                <a:cs typeface="Arial" charset="0"/>
              </a:rPr>
              <a:t>rights reserved</a:t>
            </a:r>
          </a:p>
        </p:txBody>
      </p:sp>
      <p:sp>
        <p:nvSpPr>
          <p:cNvPr id="12" name="TextBox 11"/>
          <p:cNvSpPr txBox="1"/>
          <p:nvPr/>
        </p:nvSpPr>
        <p:spPr>
          <a:xfrm>
            <a:off x="9732211" y="8261684"/>
            <a:ext cx="184666" cy="369332"/>
          </a:xfrm>
          <a:prstGeom prst="rect">
            <a:avLst/>
          </a:prstGeom>
          <a:noFill/>
        </p:spPr>
        <p:txBody>
          <a:bodyPr wrap="none" rtlCol="0">
            <a:spAutoFit/>
          </a:bodyPr>
          <a:lstStyle/>
          <a:p>
            <a:endParaRPr lang="en-US" dirty="0"/>
          </a:p>
        </p:txBody>
      </p:sp>
      <p:cxnSp>
        <p:nvCxnSpPr>
          <p:cNvPr id="13" name="Straight Connector 12"/>
          <p:cNvCxnSpPr/>
          <p:nvPr/>
        </p:nvCxnSpPr>
        <p:spPr>
          <a:xfrm>
            <a:off x="458202" y="1088777"/>
            <a:ext cx="460147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RUB_logo_RGB_rev-n_l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7099" y="139135"/>
            <a:ext cx="1804300" cy="924704"/>
          </a:xfrm>
          <a:prstGeom prst="rect">
            <a:avLst/>
          </a:prstGeom>
        </p:spPr>
      </p:pic>
      <p:sp>
        <p:nvSpPr>
          <p:cNvPr id="10" name="Title 2"/>
          <p:cNvSpPr>
            <a:spLocks noGrp="1" noChangeArrowheads="1"/>
          </p:cNvSpPr>
          <p:nvPr>
            <p:ph type="title" hasCustomPrompt="1"/>
          </p:nvPr>
        </p:nvSpPr>
        <p:spPr>
          <a:xfrm>
            <a:off x="346441" y="1281798"/>
            <a:ext cx="8374225" cy="1485465"/>
          </a:xfrm>
          <a:prstGeom prst="rect">
            <a:avLst/>
          </a:prstGeom>
        </p:spPr>
        <p:txBody>
          <a:bodyPr anchor="t"/>
          <a:lstStyle>
            <a:lvl1pPr algn="l">
              <a:lnSpc>
                <a:spcPct val="100000"/>
              </a:lnSpc>
              <a:defRPr sz="3200" b="0" i="0" cap="none" baseline="0">
                <a:solidFill>
                  <a:srgbClr val="FFFFFF"/>
                </a:solidFill>
                <a:latin typeface="Arial"/>
                <a:cs typeface="Arial"/>
              </a:defRPr>
            </a:lvl1pPr>
          </a:lstStyle>
          <a:p>
            <a:r>
              <a:rPr lang="en-US" dirty="0" smtClean="0"/>
              <a:t>HEADLINE</a:t>
            </a:r>
            <a:endParaRPr lang="en-US" dirty="0"/>
          </a:p>
        </p:txBody>
      </p:sp>
      <p:sp>
        <p:nvSpPr>
          <p:cNvPr id="11" name="Text Placeholder 10"/>
          <p:cNvSpPr>
            <a:spLocks noGrp="1"/>
          </p:cNvSpPr>
          <p:nvPr>
            <p:ph type="body" sz="quarter" idx="11" hasCustomPrompt="1"/>
          </p:nvPr>
        </p:nvSpPr>
        <p:spPr>
          <a:xfrm>
            <a:off x="356601" y="2051647"/>
            <a:ext cx="8364065" cy="553944"/>
          </a:xfrm>
          <a:prstGeom prst="rect">
            <a:avLst/>
          </a:prstGeom>
        </p:spPr>
        <p:txBody>
          <a:bodyPr anchor="ctr">
            <a:noAutofit/>
          </a:bodyPr>
          <a:lstStyle>
            <a:lvl1pPr marL="0" indent="0">
              <a:buNone/>
              <a:defRPr sz="2400" b="0">
                <a:solidFill>
                  <a:schemeClr val="bg1"/>
                </a:solidFill>
              </a:defRPr>
            </a:lvl1pPr>
          </a:lstStyle>
          <a:p>
            <a:pPr lvl="0"/>
            <a:r>
              <a:rPr lang="en-US" dirty="0" smtClean="0"/>
              <a:t>SUBHEAD</a:t>
            </a:r>
          </a:p>
        </p:txBody>
      </p:sp>
      <p:sp>
        <p:nvSpPr>
          <p:cNvPr id="14" name="Text Placeholder 10"/>
          <p:cNvSpPr>
            <a:spLocks noGrp="1"/>
          </p:cNvSpPr>
          <p:nvPr>
            <p:ph type="body" sz="quarter" idx="12" hasCustomPrompt="1"/>
          </p:nvPr>
        </p:nvSpPr>
        <p:spPr>
          <a:xfrm>
            <a:off x="346442" y="2511545"/>
            <a:ext cx="1929398" cy="553944"/>
          </a:xfrm>
          <a:prstGeom prst="rect">
            <a:avLst/>
          </a:prstGeom>
        </p:spPr>
        <p:txBody>
          <a:bodyPr anchor="ctr">
            <a:noAutofit/>
          </a:bodyPr>
          <a:lstStyle>
            <a:lvl1pPr marL="0" indent="0">
              <a:buNone/>
              <a:defRPr sz="1800" b="0" baseline="0">
                <a:solidFill>
                  <a:schemeClr val="bg1"/>
                </a:solidFill>
              </a:defRPr>
            </a:lvl1pPr>
          </a:lstStyle>
          <a:p>
            <a:pPr lvl="0"/>
            <a:r>
              <a:rPr lang="en-US" dirty="0" smtClean="0"/>
              <a:t>Time and Date</a:t>
            </a:r>
          </a:p>
        </p:txBody>
      </p:sp>
      <p:sp>
        <p:nvSpPr>
          <p:cNvPr id="15" name="Text Placeholder 10"/>
          <p:cNvSpPr>
            <a:spLocks noGrp="1"/>
          </p:cNvSpPr>
          <p:nvPr>
            <p:ph type="body" sz="quarter" idx="13" hasCustomPrompt="1"/>
          </p:nvPr>
        </p:nvSpPr>
        <p:spPr>
          <a:xfrm>
            <a:off x="346442" y="3104213"/>
            <a:ext cx="7624320" cy="553944"/>
          </a:xfrm>
          <a:prstGeom prst="rect">
            <a:avLst/>
          </a:prstGeom>
        </p:spPr>
        <p:txBody>
          <a:bodyPr anchor="ctr">
            <a:noAutofit/>
          </a:bodyPr>
          <a:lstStyle>
            <a:lvl1pPr marL="0" indent="0">
              <a:buNone/>
              <a:defRPr sz="1800" b="0" baseline="0">
                <a:solidFill>
                  <a:schemeClr val="bg1"/>
                </a:solidFill>
              </a:defRPr>
            </a:lvl1pPr>
          </a:lstStyle>
          <a:p>
            <a:pPr lvl="0"/>
            <a:r>
              <a:rPr lang="en-US" dirty="0" smtClean="0"/>
              <a:t>Disclaimer</a:t>
            </a:r>
          </a:p>
        </p:txBody>
      </p:sp>
    </p:spTree>
    <p:extLst>
      <p:ext uri="{BB962C8B-B14F-4D97-AF65-F5344CB8AC3E}">
        <p14:creationId xmlns:p14="http://schemas.microsoft.com/office/powerpoint/2010/main" val="3062346354"/>
      </p:ext>
    </p:extLst>
  </p:cSld>
  <p:clrMapOvr>
    <a:masterClrMapping/>
  </p:clrMapOvr>
  <p:transition spd="med">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_option3_whitelogo">
    <p:spTree>
      <p:nvGrpSpPr>
        <p:cNvPr id="1" name=""/>
        <p:cNvGrpSpPr/>
        <p:nvPr/>
      </p:nvGrpSpPr>
      <p:grpSpPr>
        <a:xfrm>
          <a:off x="0" y="0"/>
          <a:ext cx="0" cy="0"/>
          <a:chOff x="0" y="0"/>
          <a:chExt cx="0" cy="0"/>
        </a:xfrm>
      </p:grpSpPr>
      <p:pic>
        <p:nvPicPr>
          <p:cNvPr id="2" name="Picture 1" descr="Title_slide_option3_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Box 15"/>
          <p:cNvSpPr txBox="1">
            <a:spLocks noChangeArrowheads="1"/>
          </p:cNvSpPr>
          <p:nvPr/>
        </p:nvSpPr>
        <p:spPr bwMode="auto">
          <a:xfrm>
            <a:off x="4978400" y="6424638"/>
            <a:ext cx="4226560" cy="230780"/>
          </a:xfrm>
          <a:prstGeom prst="rect">
            <a:avLst/>
          </a:prstGeom>
          <a:noFill/>
          <a:ln w="9525">
            <a:noFill/>
            <a:miter lim="800000"/>
            <a:headEnd/>
            <a:tailEnd/>
          </a:ln>
        </p:spPr>
        <p:txBody>
          <a:bodyPr wrap="square" lIns="91388" tIns="45694" rIns="91388" bIns="45694">
            <a:spAutoFit/>
          </a:bodyPr>
          <a:lstStyle/>
          <a:p>
            <a:pPr eaLnBrk="0" hangingPunct="0">
              <a:defRPr/>
            </a:pPr>
            <a:r>
              <a:rPr lang="en-US" sz="900" dirty="0">
                <a:solidFill>
                  <a:schemeClr val="bg1"/>
                </a:solidFill>
                <a:cs typeface="Arial" charset="0"/>
              </a:rPr>
              <a:t>CONFIDENTIAL  </a:t>
            </a:r>
            <a:r>
              <a:rPr lang="en-US" sz="900" dirty="0" smtClean="0">
                <a:solidFill>
                  <a:schemeClr val="bg1"/>
                </a:solidFill>
                <a:cs typeface="Arial" charset="0"/>
              </a:rPr>
              <a:t>© </a:t>
            </a:r>
            <a:r>
              <a:rPr lang="en-US" sz="900" dirty="0">
                <a:solidFill>
                  <a:schemeClr val="bg1"/>
                </a:solidFill>
                <a:cs typeface="Arial" charset="0"/>
              </a:rPr>
              <a:t>Copyright </a:t>
            </a:r>
            <a:r>
              <a:rPr lang="en-US" sz="900" dirty="0" smtClean="0">
                <a:solidFill>
                  <a:schemeClr val="bg1"/>
                </a:solidFill>
                <a:cs typeface="Arial" charset="0"/>
              </a:rPr>
              <a:t>201</a:t>
            </a:r>
            <a:r>
              <a:rPr lang="en-US" altLang="zh-TW" sz="900" dirty="0" smtClean="0">
                <a:solidFill>
                  <a:schemeClr val="bg1"/>
                </a:solidFill>
                <a:cs typeface="Arial" charset="0"/>
              </a:rPr>
              <a:t>4</a:t>
            </a:r>
            <a:r>
              <a:rPr lang="en-US" sz="900" dirty="0" smtClean="0">
                <a:solidFill>
                  <a:schemeClr val="bg1"/>
                </a:solidFill>
                <a:cs typeface="Arial" charset="0"/>
              </a:rPr>
              <a:t>. </a:t>
            </a:r>
            <a:r>
              <a:rPr lang="en-US" sz="900" dirty="0">
                <a:solidFill>
                  <a:schemeClr val="bg1"/>
                </a:solidFill>
                <a:cs typeface="Arial" charset="0"/>
              </a:rPr>
              <a:t>Aruba Networks, Inc. </a:t>
            </a:r>
            <a:r>
              <a:rPr lang="en-US" sz="900" dirty="0" smtClean="0">
                <a:solidFill>
                  <a:schemeClr val="bg1"/>
                </a:solidFill>
                <a:cs typeface="Arial" charset="0"/>
              </a:rPr>
              <a:t>All </a:t>
            </a:r>
            <a:r>
              <a:rPr lang="en-US" sz="900" dirty="0">
                <a:solidFill>
                  <a:schemeClr val="bg1"/>
                </a:solidFill>
                <a:cs typeface="Arial" charset="0"/>
              </a:rPr>
              <a:t>rights reserved</a:t>
            </a:r>
          </a:p>
        </p:txBody>
      </p:sp>
      <p:sp>
        <p:nvSpPr>
          <p:cNvPr id="12" name="TextBox 11"/>
          <p:cNvSpPr txBox="1"/>
          <p:nvPr/>
        </p:nvSpPr>
        <p:spPr>
          <a:xfrm>
            <a:off x="9732211" y="8261684"/>
            <a:ext cx="184666" cy="369332"/>
          </a:xfrm>
          <a:prstGeom prst="rect">
            <a:avLst/>
          </a:prstGeom>
          <a:noFill/>
        </p:spPr>
        <p:txBody>
          <a:bodyPr wrap="none" rtlCol="0">
            <a:spAutoFit/>
          </a:bodyPr>
          <a:lstStyle/>
          <a:p>
            <a:endParaRPr lang="en-US" dirty="0"/>
          </a:p>
        </p:txBody>
      </p:sp>
      <p:cxnSp>
        <p:nvCxnSpPr>
          <p:cNvPr id="13" name="Straight Connector 12"/>
          <p:cNvCxnSpPr/>
          <p:nvPr/>
        </p:nvCxnSpPr>
        <p:spPr>
          <a:xfrm>
            <a:off x="458202" y="1088777"/>
            <a:ext cx="460147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7182907" y="144728"/>
            <a:ext cx="1783080" cy="944880"/>
          </a:xfrm>
          <a:prstGeom prst="rect">
            <a:avLst/>
          </a:prstGeom>
        </p:spPr>
      </p:pic>
      <p:sp>
        <p:nvSpPr>
          <p:cNvPr id="11" name="Title 2"/>
          <p:cNvSpPr>
            <a:spLocks noGrp="1" noChangeArrowheads="1"/>
          </p:cNvSpPr>
          <p:nvPr>
            <p:ph type="title" hasCustomPrompt="1"/>
          </p:nvPr>
        </p:nvSpPr>
        <p:spPr>
          <a:xfrm>
            <a:off x="346441" y="1281798"/>
            <a:ext cx="8374225" cy="1485465"/>
          </a:xfrm>
          <a:prstGeom prst="rect">
            <a:avLst/>
          </a:prstGeom>
        </p:spPr>
        <p:txBody>
          <a:bodyPr anchor="t"/>
          <a:lstStyle>
            <a:lvl1pPr algn="l">
              <a:lnSpc>
                <a:spcPct val="100000"/>
              </a:lnSpc>
              <a:defRPr sz="3200" b="0" i="0" cap="none" baseline="0">
                <a:solidFill>
                  <a:srgbClr val="FFFFFF"/>
                </a:solidFill>
                <a:latin typeface="Arial"/>
                <a:cs typeface="Arial"/>
              </a:defRPr>
            </a:lvl1pPr>
          </a:lstStyle>
          <a:p>
            <a:r>
              <a:rPr lang="en-US" dirty="0" smtClean="0"/>
              <a:t>HEADLINE</a:t>
            </a:r>
            <a:endParaRPr lang="en-US" dirty="0"/>
          </a:p>
        </p:txBody>
      </p:sp>
      <p:sp>
        <p:nvSpPr>
          <p:cNvPr id="14" name="Text Placeholder 10"/>
          <p:cNvSpPr>
            <a:spLocks noGrp="1"/>
          </p:cNvSpPr>
          <p:nvPr>
            <p:ph type="body" sz="quarter" idx="11" hasCustomPrompt="1"/>
          </p:nvPr>
        </p:nvSpPr>
        <p:spPr>
          <a:xfrm>
            <a:off x="356601" y="2051647"/>
            <a:ext cx="8364065" cy="553944"/>
          </a:xfrm>
          <a:prstGeom prst="rect">
            <a:avLst/>
          </a:prstGeom>
        </p:spPr>
        <p:txBody>
          <a:bodyPr anchor="ctr">
            <a:noAutofit/>
          </a:bodyPr>
          <a:lstStyle>
            <a:lvl1pPr marL="0" indent="0">
              <a:buNone/>
              <a:defRPr sz="2400" b="0">
                <a:solidFill>
                  <a:schemeClr val="bg1"/>
                </a:solidFill>
              </a:defRPr>
            </a:lvl1pPr>
          </a:lstStyle>
          <a:p>
            <a:pPr lvl="0"/>
            <a:r>
              <a:rPr lang="en-US" dirty="0" smtClean="0"/>
              <a:t>SUBHEAD</a:t>
            </a:r>
          </a:p>
        </p:txBody>
      </p:sp>
      <p:sp>
        <p:nvSpPr>
          <p:cNvPr id="15" name="Text Placeholder 10"/>
          <p:cNvSpPr>
            <a:spLocks noGrp="1"/>
          </p:cNvSpPr>
          <p:nvPr>
            <p:ph type="body" sz="quarter" idx="12" hasCustomPrompt="1"/>
          </p:nvPr>
        </p:nvSpPr>
        <p:spPr>
          <a:xfrm>
            <a:off x="346442" y="2511545"/>
            <a:ext cx="1929398" cy="553944"/>
          </a:xfrm>
          <a:prstGeom prst="rect">
            <a:avLst/>
          </a:prstGeom>
        </p:spPr>
        <p:txBody>
          <a:bodyPr anchor="ctr">
            <a:noAutofit/>
          </a:bodyPr>
          <a:lstStyle>
            <a:lvl1pPr marL="0" indent="0">
              <a:buNone/>
              <a:defRPr sz="1800" b="0" baseline="0">
                <a:solidFill>
                  <a:schemeClr val="bg1"/>
                </a:solidFill>
              </a:defRPr>
            </a:lvl1pPr>
          </a:lstStyle>
          <a:p>
            <a:pPr lvl="0"/>
            <a:r>
              <a:rPr lang="en-US" dirty="0" smtClean="0"/>
              <a:t>Time and Date</a:t>
            </a:r>
          </a:p>
        </p:txBody>
      </p:sp>
      <p:sp>
        <p:nvSpPr>
          <p:cNvPr id="16" name="Text Placeholder 10"/>
          <p:cNvSpPr>
            <a:spLocks noGrp="1"/>
          </p:cNvSpPr>
          <p:nvPr>
            <p:ph type="body" sz="quarter" idx="13" hasCustomPrompt="1"/>
          </p:nvPr>
        </p:nvSpPr>
        <p:spPr>
          <a:xfrm>
            <a:off x="346442" y="3104213"/>
            <a:ext cx="7624320" cy="553944"/>
          </a:xfrm>
          <a:prstGeom prst="rect">
            <a:avLst/>
          </a:prstGeom>
        </p:spPr>
        <p:txBody>
          <a:bodyPr anchor="ctr">
            <a:noAutofit/>
          </a:bodyPr>
          <a:lstStyle>
            <a:lvl1pPr marL="0" indent="0">
              <a:buNone/>
              <a:defRPr sz="1800" b="0" baseline="0">
                <a:solidFill>
                  <a:schemeClr val="bg1"/>
                </a:solidFill>
              </a:defRPr>
            </a:lvl1pPr>
          </a:lstStyle>
          <a:p>
            <a:pPr lvl="0"/>
            <a:r>
              <a:rPr lang="en-US" dirty="0" smtClean="0"/>
              <a:t>Disclaimer</a:t>
            </a:r>
          </a:p>
        </p:txBody>
      </p:sp>
    </p:spTree>
    <p:extLst>
      <p:ext uri="{BB962C8B-B14F-4D97-AF65-F5344CB8AC3E}">
        <p14:creationId xmlns:p14="http://schemas.microsoft.com/office/powerpoint/2010/main" val="2047885160"/>
      </p:ext>
    </p:extLst>
  </p:cSld>
  <p:clrMapOvr>
    <a:masterClrMapping/>
  </p:clrMapOvr>
  <p:transition spd="med">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Agenda Page ( No placeholder)">
    <p:spTree>
      <p:nvGrpSpPr>
        <p:cNvPr id="1" name=""/>
        <p:cNvGrpSpPr/>
        <p:nvPr/>
      </p:nvGrpSpPr>
      <p:grpSpPr>
        <a:xfrm>
          <a:off x="0" y="0"/>
          <a:ext cx="0" cy="0"/>
          <a:chOff x="0" y="0"/>
          <a:chExt cx="0" cy="0"/>
        </a:xfrm>
      </p:grpSpPr>
      <p:sp>
        <p:nvSpPr>
          <p:cNvPr id="2" name="Rectangle 1"/>
          <p:cNvSpPr/>
          <p:nvPr/>
        </p:nvSpPr>
        <p:spPr bwMode="auto">
          <a:xfrm>
            <a:off x="0" y="0"/>
            <a:ext cx="9144000" cy="1044422"/>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cxnSp>
        <p:nvCxnSpPr>
          <p:cNvPr id="27" name="Straight Connector 26"/>
          <p:cNvCxnSpPr/>
          <p:nvPr/>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499533" y="310093"/>
            <a:ext cx="8420100" cy="472228"/>
          </a:xfrm>
          <a:noFill/>
          <a:ln w="9525">
            <a:noFill/>
            <a:miter lim="800000"/>
            <a:headEnd/>
            <a:tailEnd/>
          </a:ln>
        </p:spPr>
        <p:txBody>
          <a:bodyPr/>
          <a:lstStyle>
            <a:lvl1pPr>
              <a:defRPr lang="en-US" altLang="ja-JP" sz="2800" b="0"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cxnSp>
        <p:nvCxnSpPr>
          <p:cNvPr id="9" name="Straight Connector 8"/>
          <p:cNvCxnSpPr/>
          <p:nvPr/>
        </p:nvCxnSpPr>
        <p:spPr>
          <a:xfrm>
            <a:off x="394789" y="6390890"/>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8125344" y="6415694"/>
            <a:ext cx="802386" cy="425196"/>
          </a:xfrm>
          <a:prstGeom prst="rect">
            <a:avLst/>
          </a:prstGeom>
        </p:spPr>
      </p:pic>
      <p:sp>
        <p:nvSpPr>
          <p:cNvPr id="17" name="TextBox 16"/>
          <p:cNvSpPr txBox="1"/>
          <p:nvPr/>
        </p:nvSpPr>
        <p:spPr>
          <a:xfrm>
            <a:off x="300719" y="6464074"/>
            <a:ext cx="4562912" cy="523220"/>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tx1">
                    <a:lumMod val="65000"/>
                    <a:lumOff val="35000"/>
                  </a:schemeClr>
                </a:solidFill>
              </a:rPr>
              <a:t>CONFIDENTIAL © Copyright 2014. Aruba Networks, Inc. All rights reserved</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1337501602"/>
      </p:ext>
    </p:extLst>
  </p:cSld>
  <p:clrMapOvr>
    <a:masterClrMapping/>
  </p:clrMapOvr>
  <p:transition spd="med">
    <p:fad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Content Page_one column">
    <p:spTree>
      <p:nvGrpSpPr>
        <p:cNvPr id="1" name=""/>
        <p:cNvGrpSpPr/>
        <p:nvPr/>
      </p:nvGrpSpPr>
      <p:grpSpPr>
        <a:xfrm>
          <a:off x="0" y="0"/>
          <a:ext cx="0" cy="0"/>
          <a:chOff x="0" y="0"/>
          <a:chExt cx="0" cy="0"/>
        </a:xfrm>
      </p:grpSpPr>
      <p:sp>
        <p:nvSpPr>
          <p:cNvPr id="2" name="Rectangle 1"/>
          <p:cNvSpPr/>
          <p:nvPr/>
        </p:nvSpPr>
        <p:spPr bwMode="auto">
          <a:xfrm>
            <a:off x="0" y="0"/>
            <a:ext cx="9144000" cy="1044422"/>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3"/>
            <a:ext cx="8420100" cy="472228"/>
          </a:xfrm>
          <a:noFill/>
          <a:ln w="9525">
            <a:noFill/>
            <a:miter lim="800000"/>
            <a:headEnd/>
            <a:tailEnd/>
          </a:ln>
        </p:spPr>
        <p:txBody>
          <a:bodyPr/>
          <a:lstStyle>
            <a:lvl1pPr>
              <a:defRPr lang="en-US" altLang="ja-JP" sz="2800" b="0"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cxnSp>
        <p:nvCxnSpPr>
          <p:cNvPr id="17" name="Straight Connector 16"/>
          <p:cNvCxnSpPr/>
          <p:nvPr/>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94789" y="6390890"/>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stretch>
            <a:fillRect/>
          </a:stretch>
        </p:blipFill>
        <p:spPr>
          <a:xfrm>
            <a:off x="8125344" y="6415694"/>
            <a:ext cx="802386" cy="425196"/>
          </a:xfrm>
          <a:prstGeom prst="rect">
            <a:avLst/>
          </a:prstGeom>
        </p:spPr>
      </p:pic>
      <p:sp>
        <p:nvSpPr>
          <p:cNvPr id="16" name="TextBox 15"/>
          <p:cNvSpPr txBox="1"/>
          <p:nvPr/>
        </p:nvSpPr>
        <p:spPr>
          <a:xfrm>
            <a:off x="300719" y="6464074"/>
            <a:ext cx="4562912" cy="523220"/>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tx1">
                    <a:lumMod val="65000"/>
                    <a:lumOff val="35000"/>
                  </a:schemeClr>
                </a:solidFill>
              </a:rPr>
              <a:t>CONFIDENTIAL © Copyright 2014. Aruba Networks, Inc. All rights reserved</a:t>
            </a:r>
          </a:p>
          <a:p>
            <a:endParaRPr lang="en-US" dirty="0">
              <a:solidFill>
                <a:schemeClr val="tx1">
                  <a:lumMod val="65000"/>
                  <a:lumOff val="35000"/>
                </a:schemeClr>
              </a:solidFill>
            </a:endParaRPr>
          </a:p>
        </p:txBody>
      </p:sp>
      <p:sp>
        <p:nvSpPr>
          <p:cNvPr id="18" name="Text Placeholder 15"/>
          <p:cNvSpPr>
            <a:spLocks noGrp="1"/>
          </p:cNvSpPr>
          <p:nvPr>
            <p:ph type="body" sz="quarter" idx="10" hasCustomPrompt="1"/>
          </p:nvPr>
        </p:nvSpPr>
        <p:spPr>
          <a:xfrm>
            <a:off x="445180" y="1521264"/>
            <a:ext cx="7543800" cy="4224580"/>
          </a:xfrm>
          <a:prstGeom prst="rect">
            <a:avLst/>
          </a:prstGeom>
        </p:spPr>
        <p:txBody>
          <a:bodyPr/>
          <a:lstStyle>
            <a:lvl1pPr marL="233363" marR="0" indent="-233363" algn="l" defTabSz="914400" rtl="0" eaLnBrk="0" fontAlgn="base" latinLnBrk="0" hangingPunct="0">
              <a:lnSpc>
                <a:spcPct val="100000"/>
              </a:lnSpc>
              <a:spcBef>
                <a:spcPts val="0"/>
              </a:spcBef>
              <a:spcAft>
                <a:spcPts val="600"/>
              </a:spcAft>
              <a:buClr>
                <a:srgbClr val="FF9933"/>
              </a:buClr>
              <a:buSzTx/>
              <a:buFontTx/>
              <a:buChar char="•"/>
              <a:tabLst/>
              <a:defRPr sz="2400" baseline="0">
                <a:solidFill>
                  <a:schemeClr val="tx1"/>
                </a:solidFill>
              </a:defRPr>
            </a:lvl1pPr>
            <a:lvl2pPr>
              <a:lnSpc>
                <a:spcPct val="100000"/>
              </a:lnSpc>
              <a:spcBef>
                <a:spcPts val="0"/>
              </a:spcBef>
              <a:spcAft>
                <a:spcPts val="600"/>
              </a:spcAft>
              <a:defRPr>
                <a:solidFill>
                  <a:schemeClr val="bg2">
                    <a:lumMod val="75000"/>
                  </a:schemeClr>
                </a:solidFill>
              </a:defRPr>
            </a:lvl2pPr>
            <a:lvl3pPr indent="-246063">
              <a:lnSpc>
                <a:spcPct val="100000"/>
              </a:lnSpc>
              <a:spcBef>
                <a:spcPts val="0"/>
              </a:spcBef>
              <a:spcAft>
                <a:spcPts val="600"/>
              </a:spcAft>
              <a:defRPr>
                <a:solidFill>
                  <a:schemeClr val="bg2">
                    <a:lumMod val="75000"/>
                  </a:schemeClr>
                </a:solidFill>
              </a:defRPr>
            </a:lvl3p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endParaRPr lang="en-US" dirty="0" smtClean="0"/>
          </a:p>
        </p:txBody>
      </p:sp>
    </p:spTree>
    <p:extLst>
      <p:ext uri="{BB962C8B-B14F-4D97-AF65-F5344CB8AC3E}">
        <p14:creationId xmlns:p14="http://schemas.microsoft.com/office/powerpoint/2010/main" val="472324724"/>
      </p:ext>
    </p:extLst>
  </p:cSld>
  <p:clrMapOvr>
    <a:masterClrMapping/>
  </p:clrMapOvr>
  <p:transition spd="med">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wo content layout">
    <p:spTree>
      <p:nvGrpSpPr>
        <p:cNvPr id="1" name=""/>
        <p:cNvGrpSpPr/>
        <p:nvPr/>
      </p:nvGrpSpPr>
      <p:grpSpPr>
        <a:xfrm>
          <a:off x="0" y="0"/>
          <a:ext cx="0" cy="0"/>
          <a:chOff x="0" y="0"/>
          <a:chExt cx="0" cy="0"/>
        </a:xfrm>
      </p:grpSpPr>
      <p:pic>
        <p:nvPicPr>
          <p:cNvPr id="4" name="Picture 6" descr="contentslide_graphic4_gray.png"/>
          <p:cNvPicPr>
            <a:picLocks noChangeAspect="1"/>
          </p:cNvPicPr>
          <p:nvPr/>
        </p:nvPicPr>
        <p:blipFill>
          <a:blip r:embed="rId2" cstate="print"/>
          <a:srcRect/>
          <a:stretch>
            <a:fillRect/>
          </a:stretch>
        </p:blipFill>
        <p:spPr bwMode="auto">
          <a:xfrm>
            <a:off x="0" y="0"/>
            <a:ext cx="9144000" cy="938213"/>
          </a:xfrm>
          <a:prstGeom prst="rect">
            <a:avLst/>
          </a:prstGeom>
          <a:noFill/>
          <a:ln w="9525">
            <a:noFill/>
            <a:miter lim="800000"/>
            <a:headEnd/>
            <a:tailEnd/>
          </a:ln>
        </p:spPr>
      </p:pic>
      <p:sp>
        <p:nvSpPr>
          <p:cNvPr id="5"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eaLnBrk="0" hangingPunct="0">
              <a:defRPr/>
            </a:pPr>
            <a:endParaRPr lang="en-US">
              <a:ea typeface="+mn-ea"/>
            </a:endParaRPr>
          </a:p>
        </p:txBody>
      </p:sp>
      <p:pic>
        <p:nvPicPr>
          <p:cNvPr id="6" name="Picture 14" descr="logo.jpg"/>
          <p:cNvPicPr>
            <a:picLocks noChangeAspect="1"/>
          </p:cNvPicPr>
          <p:nvPr/>
        </p:nvPicPr>
        <p:blipFill>
          <a:blip r:embed="rId3" cstate="print">
            <a:clrChange>
              <a:clrFrom>
                <a:srgbClr val="FFFFFF"/>
              </a:clrFrom>
              <a:clrTo>
                <a:srgbClr val="FFFFFF">
                  <a:alpha val="0"/>
                </a:srgbClr>
              </a:clrTo>
            </a:clrChange>
            <a:lum bright="100000" contrast="100000"/>
          </a:blip>
          <a:srcRect/>
          <a:stretch>
            <a:fillRect/>
          </a:stretch>
        </p:blipFill>
        <p:spPr bwMode="auto">
          <a:xfrm>
            <a:off x="8281988" y="6659563"/>
            <a:ext cx="600075" cy="168275"/>
          </a:xfrm>
          <a:prstGeom prst="rect">
            <a:avLst/>
          </a:prstGeom>
          <a:noFill/>
          <a:ln w="9525">
            <a:noFill/>
            <a:miter lim="800000"/>
            <a:headEnd/>
            <a:tailEnd/>
          </a:ln>
        </p:spPr>
      </p:pic>
      <p:sp>
        <p:nvSpPr>
          <p:cNvPr id="7"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2011.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
        <p:nvSpPr>
          <p:cNvPr id="8" name="Rectangle 7"/>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eaLnBrk="0" hangingPunct="0">
              <a:defRPr/>
            </a:pPr>
            <a:fld id="{55C7198D-B6EA-41F7-9757-00711726115F}" type="slidenum">
              <a:rPr lang="en-US" altLang="ja-JP" sz="900">
                <a:solidFill>
                  <a:schemeClr val="bg1"/>
                </a:solidFill>
                <a:cs typeface="Arial" charset="0"/>
              </a:rPr>
              <a:pPr eaLnBrk="0" hangingPunct="0">
                <a:defRPr/>
              </a:pPr>
              <a:t>‹#›</a:t>
            </a:fld>
            <a:endParaRPr lang="en-US" altLang="ja-JP" sz="900">
              <a:solidFill>
                <a:schemeClr val="bg1"/>
              </a:solidFill>
              <a:cs typeface="Arial" charset="0"/>
            </a:endParaRPr>
          </a:p>
        </p:txBody>
      </p:sp>
      <p:cxnSp>
        <p:nvCxnSpPr>
          <p:cNvPr id="9" name="Straight Connector 24"/>
          <p:cNvCxnSpPr>
            <a:cxnSpLocks noChangeShapeType="1"/>
          </p:cNvCxnSpPr>
          <p:nvPr/>
        </p:nvCxnSpPr>
        <p:spPr bwMode="auto">
          <a:xfrm>
            <a:off x="808038" y="6356350"/>
            <a:ext cx="7543800" cy="1588"/>
          </a:xfrm>
          <a:prstGeom prst="line">
            <a:avLst/>
          </a:prstGeom>
          <a:noFill/>
          <a:ln w="38100">
            <a:solidFill>
              <a:schemeClr val="bg2"/>
            </a:solidFill>
            <a:round/>
            <a:headEnd/>
            <a:tailEnd/>
          </a:ln>
        </p:spPr>
      </p:cxnSp>
      <p:pic>
        <p:nvPicPr>
          <p:cNvPr id="10" name="Picture 53" descr="Aruba_colorlogo.png"/>
          <p:cNvPicPr>
            <a:picLocks noChangeAspect="1"/>
          </p:cNvPicPr>
          <p:nvPr/>
        </p:nvPicPr>
        <p:blipFill>
          <a:blip r:embed="rId4" cstate="print"/>
          <a:srcRect/>
          <a:stretch>
            <a:fillRect/>
          </a:stretch>
        </p:blipFill>
        <p:spPr bwMode="auto">
          <a:xfrm>
            <a:off x="7448550" y="6521450"/>
            <a:ext cx="898525" cy="249238"/>
          </a:xfrm>
          <a:prstGeom prst="rect">
            <a:avLst/>
          </a:prstGeom>
          <a:noFill/>
          <a:ln w="9525">
            <a:noFill/>
            <a:miter lim="800000"/>
            <a:headEnd/>
            <a:tailEnd/>
          </a:ln>
        </p:spPr>
      </p:pic>
      <p:pic>
        <p:nvPicPr>
          <p:cNvPr id="11" name="Picture 6" descr="contentslide_graphic4_gray.png"/>
          <p:cNvPicPr>
            <a:picLocks noChangeAspect="1"/>
          </p:cNvPicPr>
          <p:nvPr userDrawn="1"/>
        </p:nvPicPr>
        <p:blipFill>
          <a:blip r:embed="rId2" cstate="print"/>
          <a:srcRect/>
          <a:stretch>
            <a:fillRect/>
          </a:stretch>
        </p:blipFill>
        <p:spPr bwMode="auto">
          <a:xfrm>
            <a:off x="0" y="0"/>
            <a:ext cx="9144000" cy="938213"/>
          </a:xfrm>
          <a:prstGeom prst="rect">
            <a:avLst/>
          </a:prstGeom>
          <a:noFill/>
          <a:ln w="9525">
            <a:noFill/>
            <a:miter lim="800000"/>
            <a:headEnd/>
            <a:tailEnd/>
          </a:ln>
        </p:spPr>
      </p:pic>
      <p:cxnSp>
        <p:nvCxnSpPr>
          <p:cNvPr id="12"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pic>
        <p:nvPicPr>
          <p:cNvPr id="14" name="Picture 53" descr="Aruba_colorlogo.png"/>
          <p:cNvPicPr>
            <a:picLocks noChangeAspect="1"/>
          </p:cNvPicPr>
          <p:nvPr userDrawn="1"/>
        </p:nvPicPr>
        <p:blipFill>
          <a:blip r:embed="rId4" cstate="print"/>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6" name="Text Placeholder 15"/>
          <p:cNvSpPr>
            <a:spLocks noGrp="1"/>
          </p:cNvSpPr>
          <p:nvPr>
            <p:ph type="body" sz="quarter" idx="10" hasCustomPrompt="1"/>
          </p:nvPr>
        </p:nvSpPr>
        <p:spPr>
          <a:xfrm>
            <a:off x="817825" y="1630120"/>
            <a:ext cx="3676943" cy="4224580"/>
          </a:xfrm>
        </p:spPr>
        <p:txBody>
          <a:bodyPr/>
          <a:lstStyle>
            <a:lvl1pPr marL="233363" marR="0" indent="-233363" algn="l" defTabSz="914400" rtl="0" eaLnBrk="0" fontAlgn="base" latinLnBrk="0" hangingPunct="0">
              <a:lnSpc>
                <a:spcPct val="100000"/>
              </a:lnSpc>
              <a:spcBef>
                <a:spcPts val="0"/>
              </a:spcBef>
              <a:spcAft>
                <a:spcPts val="600"/>
              </a:spcAft>
              <a:buClr>
                <a:srgbClr val="FF9933"/>
              </a:buClr>
              <a:buSzTx/>
              <a:buFontTx/>
              <a:buChar char="•"/>
              <a:tabLst/>
              <a:defRPr sz="2400" baseline="0">
                <a:solidFill>
                  <a:schemeClr val="tx1"/>
                </a:solidFill>
              </a:defRPr>
            </a:lvl1pPr>
            <a:lvl2pPr>
              <a:lnSpc>
                <a:spcPct val="100000"/>
              </a:lnSpc>
              <a:spcBef>
                <a:spcPts val="0"/>
              </a:spcBef>
              <a:spcAft>
                <a:spcPts val="600"/>
              </a:spcAft>
              <a:defRPr>
                <a:solidFill>
                  <a:schemeClr val="bg2">
                    <a:lumMod val="75000"/>
                  </a:schemeClr>
                </a:solidFill>
              </a:defRPr>
            </a:lvl2pPr>
            <a:lvl3pPr indent="-246063">
              <a:lnSpc>
                <a:spcPct val="100000"/>
              </a:lnSpc>
              <a:spcBef>
                <a:spcPts val="0"/>
              </a:spcBef>
              <a:spcAft>
                <a:spcPts val="600"/>
              </a:spcAft>
              <a:defRPr>
                <a:solidFill>
                  <a:schemeClr val="bg2">
                    <a:lumMod val="75000"/>
                  </a:schemeClr>
                </a:solidFill>
              </a:defRPr>
            </a:lvl3p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endParaRPr lang="en-US" dirty="0" smtClean="0"/>
          </a:p>
        </p:txBody>
      </p:sp>
      <p:sp>
        <p:nvSpPr>
          <p:cNvPr id="15" name="Text Placeholder 15"/>
          <p:cNvSpPr>
            <a:spLocks noGrp="1"/>
          </p:cNvSpPr>
          <p:nvPr>
            <p:ph type="body" sz="quarter" idx="11" hasCustomPrompt="1"/>
          </p:nvPr>
        </p:nvSpPr>
        <p:spPr>
          <a:xfrm>
            <a:off x="4655244" y="1628570"/>
            <a:ext cx="3676943" cy="4224580"/>
          </a:xfrm>
        </p:spPr>
        <p:txBody>
          <a:bodyPr/>
          <a:lstStyle>
            <a:lvl1pPr marL="233363" marR="0" indent="-233363" algn="l" defTabSz="914400" rtl="0" eaLnBrk="0" fontAlgn="base" latinLnBrk="0" hangingPunct="0">
              <a:lnSpc>
                <a:spcPct val="100000"/>
              </a:lnSpc>
              <a:spcBef>
                <a:spcPts val="0"/>
              </a:spcBef>
              <a:spcAft>
                <a:spcPts val="600"/>
              </a:spcAft>
              <a:buClr>
                <a:srgbClr val="FF9933"/>
              </a:buClr>
              <a:buSzTx/>
              <a:buFontTx/>
              <a:buChar char="•"/>
              <a:tabLst/>
              <a:defRPr sz="2400" baseline="0">
                <a:solidFill>
                  <a:schemeClr val="tx1"/>
                </a:solidFill>
              </a:defRPr>
            </a:lvl1pPr>
            <a:lvl2pPr>
              <a:lnSpc>
                <a:spcPct val="100000"/>
              </a:lnSpc>
              <a:spcBef>
                <a:spcPts val="0"/>
              </a:spcBef>
              <a:spcAft>
                <a:spcPts val="600"/>
              </a:spcAft>
              <a:defRPr>
                <a:solidFill>
                  <a:schemeClr val="bg2">
                    <a:lumMod val="75000"/>
                  </a:schemeClr>
                </a:solidFill>
              </a:defRPr>
            </a:lvl2pPr>
            <a:lvl3pPr indent="-246063">
              <a:lnSpc>
                <a:spcPct val="100000"/>
              </a:lnSpc>
              <a:spcBef>
                <a:spcPts val="0"/>
              </a:spcBef>
              <a:spcAft>
                <a:spcPts val="600"/>
              </a:spcAft>
              <a:defRPr>
                <a:solidFill>
                  <a:schemeClr val="bg2">
                    <a:lumMod val="75000"/>
                  </a:schemeClr>
                </a:solidFill>
              </a:defRPr>
            </a:lvl3p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p:txBody>
      </p:sp>
    </p:spTree>
    <p:extLst>
      <p:ext uri="{BB962C8B-B14F-4D97-AF65-F5344CB8AC3E}">
        <p14:creationId xmlns:p14="http://schemas.microsoft.com/office/powerpoint/2010/main" val="72527568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 Page_two column">
    <p:spTree>
      <p:nvGrpSpPr>
        <p:cNvPr id="1" name=""/>
        <p:cNvGrpSpPr/>
        <p:nvPr/>
      </p:nvGrpSpPr>
      <p:grpSpPr>
        <a:xfrm>
          <a:off x="0" y="0"/>
          <a:ext cx="0" cy="0"/>
          <a:chOff x="0" y="0"/>
          <a:chExt cx="0" cy="0"/>
        </a:xfrm>
      </p:grpSpPr>
      <p:sp>
        <p:nvSpPr>
          <p:cNvPr id="2" name="Rectangle 1"/>
          <p:cNvSpPr/>
          <p:nvPr/>
        </p:nvSpPr>
        <p:spPr bwMode="auto">
          <a:xfrm>
            <a:off x="0" y="0"/>
            <a:ext cx="9144000" cy="1044422"/>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3"/>
            <a:ext cx="8420100" cy="472228"/>
          </a:xfrm>
          <a:noFill/>
          <a:ln w="9525">
            <a:noFill/>
            <a:miter lim="800000"/>
            <a:headEnd/>
            <a:tailEnd/>
          </a:ln>
        </p:spPr>
        <p:txBody>
          <a:bodyPr/>
          <a:lstStyle>
            <a:lvl1pPr>
              <a:defRPr lang="en-US" altLang="ja-JP" sz="2800" b="0"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cxnSp>
        <p:nvCxnSpPr>
          <p:cNvPr id="18" name="Straight Connector 17"/>
          <p:cNvCxnSpPr/>
          <p:nvPr/>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2"/>
          <p:cNvSpPr>
            <a:spLocks noGrp="1"/>
          </p:cNvSpPr>
          <p:nvPr>
            <p:ph sz="half" idx="15"/>
          </p:nvPr>
        </p:nvSpPr>
        <p:spPr>
          <a:xfrm>
            <a:off x="439182" y="1258705"/>
            <a:ext cx="4019929" cy="4258742"/>
          </a:xfrm>
          <a:prstGeom prst="rect">
            <a:avLst/>
          </a:prstGeom>
        </p:spPr>
        <p:txBody>
          <a:bodyPr/>
          <a:lstStyle>
            <a:lvl1pPr>
              <a:defRPr sz="2800">
                <a:solidFill>
                  <a:schemeClr val="tx1"/>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sz="half" idx="16"/>
          </p:nvPr>
        </p:nvSpPr>
        <p:spPr>
          <a:xfrm>
            <a:off x="4699001" y="1258697"/>
            <a:ext cx="4047072" cy="4258742"/>
          </a:xfrm>
          <a:prstGeom prst="rect">
            <a:avLst/>
          </a:prstGeom>
        </p:spPr>
        <p:txBody>
          <a:bodyPr/>
          <a:lstStyle>
            <a:lvl1pPr>
              <a:defRPr sz="2800">
                <a:solidFill>
                  <a:schemeClr val="tx1"/>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a:off x="394789" y="6390890"/>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stretch>
            <a:fillRect/>
          </a:stretch>
        </p:blipFill>
        <p:spPr>
          <a:xfrm>
            <a:off x="8125344" y="6415694"/>
            <a:ext cx="802386" cy="425196"/>
          </a:xfrm>
          <a:prstGeom prst="rect">
            <a:avLst/>
          </a:prstGeom>
        </p:spPr>
      </p:pic>
      <p:sp>
        <p:nvSpPr>
          <p:cNvPr id="14" name="TextBox 13"/>
          <p:cNvSpPr txBox="1"/>
          <p:nvPr/>
        </p:nvSpPr>
        <p:spPr>
          <a:xfrm>
            <a:off x="300719" y="6464074"/>
            <a:ext cx="4562912" cy="523220"/>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tx1">
                    <a:lumMod val="65000"/>
                    <a:lumOff val="35000"/>
                  </a:schemeClr>
                </a:solidFill>
              </a:rPr>
              <a:t>CONFIDENTIAL © Copyright 2014. Aruba Networks, Inc. All rights reserved</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1673210572"/>
      </p:ext>
    </p:extLst>
  </p:cSld>
  <p:clrMapOvr>
    <a:masterClrMapping/>
  </p:clrMapOvr>
  <p:transition spd="med">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Page_left column">
    <p:spTree>
      <p:nvGrpSpPr>
        <p:cNvPr id="1" name=""/>
        <p:cNvGrpSpPr/>
        <p:nvPr/>
      </p:nvGrpSpPr>
      <p:grpSpPr>
        <a:xfrm>
          <a:off x="0" y="0"/>
          <a:ext cx="0" cy="0"/>
          <a:chOff x="0" y="0"/>
          <a:chExt cx="0" cy="0"/>
        </a:xfrm>
      </p:grpSpPr>
      <p:sp>
        <p:nvSpPr>
          <p:cNvPr id="2" name="Rectangle 1"/>
          <p:cNvSpPr/>
          <p:nvPr/>
        </p:nvSpPr>
        <p:spPr bwMode="auto">
          <a:xfrm>
            <a:off x="0" y="0"/>
            <a:ext cx="9144000" cy="1044422"/>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3"/>
            <a:ext cx="8420100" cy="472228"/>
          </a:xfrm>
          <a:noFill/>
          <a:ln w="9525">
            <a:noFill/>
            <a:miter lim="800000"/>
            <a:headEnd/>
            <a:tailEnd/>
          </a:ln>
        </p:spPr>
        <p:txBody>
          <a:bodyPr/>
          <a:lstStyle>
            <a:lvl1pPr>
              <a:defRPr lang="en-US" altLang="ja-JP" sz="2800" b="0"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cxnSp>
        <p:nvCxnSpPr>
          <p:cNvPr id="14" name="Straight Connector 13"/>
          <p:cNvCxnSpPr/>
          <p:nvPr/>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sz="half" idx="15"/>
          </p:nvPr>
        </p:nvSpPr>
        <p:spPr>
          <a:xfrm>
            <a:off x="439182" y="1258705"/>
            <a:ext cx="4019929" cy="4258742"/>
          </a:xfrm>
          <a:prstGeom prst="rect">
            <a:avLst/>
          </a:prstGeom>
        </p:spPr>
        <p:txBody>
          <a:bodyPr/>
          <a:lstStyle>
            <a:lvl1pPr>
              <a:defRPr sz="2800">
                <a:solidFill>
                  <a:schemeClr val="tx1"/>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394789" y="6390890"/>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8125344" y="6415694"/>
            <a:ext cx="802386" cy="425196"/>
          </a:xfrm>
          <a:prstGeom prst="rect">
            <a:avLst/>
          </a:prstGeom>
        </p:spPr>
      </p:pic>
      <p:sp>
        <p:nvSpPr>
          <p:cNvPr id="12" name="TextBox 11"/>
          <p:cNvSpPr txBox="1"/>
          <p:nvPr/>
        </p:nvSpPr>
        <p:spPr>
          <a:xfrm>
            <a:off x="300719" y="6464074"/>
            <a:ext cx="4562912" cy="523220"/>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tx1">
                    <a:lumMod val="65000"/>
                    <a:lumOff val="35000"/>
                  </a:schemeClr>
                </a:solidFill>
              </a:rPr>
              <a:t>CONFIDENTIAL © Copyright 2014. Aruba Networks, Inc. All rights reserved</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3788004388"/>
      </p:ext>
    </p:extLst>
  </p:cSld>
  <p:clrMapOvr>
    <a:masterClrMapping/>
  </p:clrMapOvr>
  <p:transition spd="med">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Page_right column">
    <p:spTree>
      <p:nvGrpSpPr>
        <p:cNvPr id="1" name=""/>
        <p:cNvGrpSpPr/>
        <p:nvPr/>
      </p:nvGrpSpPr>
      <p:grpSpPr>
        <a:xfrm>
          <a:off x="0" y="0"/>
          <a:ext cx="0" cy="0"/>
          <a:chOff x="0" y="0"/>
          <a:chExt cx="0" cy="0"/>
        </a:xfrm>
      </p:grpSpPr>
      <p:sp>
        <p:nvSpPr>
          <p:cNvPr id="2" name="Rectangle 1"/>
          <p:cNvSpPr/>
          <p:nvPr/>
        </p:nvSpPr>
        <p:spPr bwMode="auto">
          <a:xfrm>
            <a:off x="0" y="0"/>
            <a:ext cx="9144000" cy="1044422"/>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3"/>
            <a:ext cx="8420100" cy="472228"/>
          </a:xfrm>
          <a:noFill/>
          <a:ln w="9525">
            <a:noFill/>
            <a:miter lim="800000"/>
            <a:headEnd/>
            <a:tailEnd/>
          </a:ln>
        </p:spPr>
        <p:txBody>
          <a:bodyPr/>
          <a:lstStyle>
            <a:lvl1pPr>
              <a:defRPr lang="en-US" altLang="ja-JP" sz="2800" b="0"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cxnSp>
        <p:nvCxnSpPr>
          <p:cNvPr id="14" name="Straight Connector 13"/>
          <p:cNvCxnSpPr/>
          <p:nvPr/>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2"/>
          <p:cNvSpPr>
            <a:spLocks noGrp="1"/>
          </p:cNvSpPr>
          <p:nvPr>
            <p:ph sz="half" idx="16"/>
          </p:nvPr>
        </p:nvSpPr>
        <p:spPr>
          <a:xfrm>
            <a:off x="4699001" y="1258697"/>
            <a:ext cx="4047072" cy="4258742"/>
          </a:xfrm>
          <a:prstGeom prst="rect">
            <a:avLst/>
          </a:prstGeom>
        </p:spPr>
        <p:txBody>
          <a:bodyPr/>
          <a:lstStyle>
            <a:lvl1pPr>
              <a:defRPr sz="2800">
                <a:solidFill>
                  <a:schemeClr val="tx1"/>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394789" y="6390890"/>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8125344" y="6415694"/>
            <a:ext cx="802386" cy="425196"/>
          </a:xfrm>
          <a:prstGeom prst="rect">
            <a:avLst/>
          </a:prstGeom>
        </p:spPr>
      </p:pic>
      <p:sp>
        <p:nvSpPr>
          <p:cNvPr id="12" name="TextBox 11"/>
          <p:cNvSpPr txBox="1"/>
          <p:nvPr/>
        </p:nvSpPr>
        <p:spPr>
          <a:xfrm>
            <a:off x="300719" y="6464074"/>
            <a:ext cx="4562912" cy="523220"/>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tx1">
                    <a:lumMod val="65000"/>
                    <a:lumOff val="35000"/>
                  </a:schemeClr>
                </a:solidFill>
              </a:rPr>
              <a:t>CONFIDENTIAL © Copyright 2014. Aruba Networks, Inc. All rights reserved</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4066343338"/>
      </p:ext>
    </p:extLst>
  </p:cSld>
  <p:clrMapOvr>
    <a:masterClrMapping/>
  </p:clrMapOvr>
  <p:transition spd="med">
    <p:fade/>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Agenda Page">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3"/>
            <a:ext cx="8420100" cy="472228"/>
          </a:xfrm>
          <a:prstGeom prst="rect">
            <a:avLst/>
          </a:prstGeom>
          <a:noFill/>
          <a:ln w="9525">
            <a:noFill/>
            <a:miter lim="800000"/>
            <a:headEnd/>
            <a:tailEnd/>
          </a:ln>
        </p:spPr>
        <p:txBody>
          <a:bodyPr/>
          <a:lstStyle>
            <a:lvl1pPr>
              <a:defRPr lang="en-US" altLang="ja-JP" sz="2800" b="0"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pic>
        <p:nvPicPr>
          <p:cNvPr id="12" name="Picture 11"/>
          <p:cNvPicPr>
            <a:picLocks noChangeAspect="1"/>
          </p:cNvPicPr>
          <p:nvPr/>
        </p:nvPicPr>
        <p:blipFill>
          <a:blip r:embed="rId2"/>
          <a:stretch>
            <a:fillRect/>
          </a:stretch>
        </p:blipFill>
        <p:spPr>
          <a:xfrm>
            <a:off x="8116492" y="6415694"/>
            <a:ext cx="802386" cy="425196"/>
          </a:xfrm>
          <a:prstGeom prst="rect">
            <a:avLst/>
          </a:prstGeom>
        </p:spPr>
      </p:pic>
      <p:cxnSp>
        <p:nvCxnSpPr>
          <p:cNvPr id="8" name="Straight Connector 7"/>
          <p:cNvCxnSpPr/>
          <p:nvPr/>
        </p:nvCxnSpPr>
        <p:spPr>
          <a:xfrm>
            <a:off x="394789" y="6390890"/>
            <a:ext cx="84201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0719" y="6464074"/>
            <a:ext cx="4562912" cy="523220"/>
          </a:xfrm>
          <a:prstGeom prst="rect">
            <a:avLst/>
          </a:prstGeom>
          <a:noFill/>
          <a:ln>
            <a:noFill/>
          </a:ln>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rPr>
              <a:t>CONFIDENTIAL © Copyright 2014. Aruba Networks, Inc. All rights reserved</a:t>
            </a:r>
          </a:p>
          <a:p>
            <a:endParaRPr lang="en-US" dirty="0">
              <a:solidFill>
                <a:schemeClr val="bg1"/>
              </a:solidFill>
            </a:endParaRPr>
          </a:p>
        </p:txBody>
      </p:sp>
      <p:cxnSp>
        <p:nvCxnSpPr>
          <p:cNvPr id="11" name="Straight Connector 10"/>
          <p:cNvCxnSpPr/>
          <p:nvPr/>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6861302"/>
      </p:ext>
    </p:extLst>
  </p:cSld>
  <p:clrMapOvr>
    <a:masterClrMapping/>
  </p:clrMapOvr>
  <p:transition spd="med">
    <p:fade/>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ark Content Page_one column">
    <p:spTree>
      <p:nvGrpSpPr>
        <p:cNvPr id="1" name=""/>
        <p:cNvGrpSpPr/>
        <p:nvPr/>
      </p:nvGrpSpPr>
      <p:grpSpPr>
        <a:xfrm>
          <a:off x="0" y="0"/>
          <a:ext cx="0" cy="0"/>
          <a:chOff x="0" y="0"/>
          <a:chExt cx="0" cy="0"/>
        </a:xfrm>
      </p:grpSpPr>
      <p:sp>
        <p:nvSpPr>
          <p:cNvPr id="12" name="Rectangle 11"/>
          <p:cNvSpPr/>
          <p:nvPr/>
        </p:nvSpPr>
        <p:spPr bwMode="auto">
          <a:xfrm>
            <a:off x="0" y="0"/>
            <a:ext cx="9144000" cy="6858000"/>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6" name="Title 1"/>
          <p:cNvSpPr>
            <a:spLocks noGrp="1"/>
          </p:cNvSpPr>
          <p:nvPr>
            <p:ph type="title"/>
          </p:nvPr>
        </p:nvSpPr>
        <p:spPr>
          <a:xfrm>
            <a:off x="499533" y="310093"/>
            <a:ext cx="8420100" cy="472228"/>
          </a:xfrm>
          <a:prstGeom prst="rect">
            <a:avLst/>
          </a:prstGeom>
          <a:noFill/>
          <a:ln w="9525">
            <a:noFill/>
            <a:miter lim="800000"/>
            <a:headEnd/>
            <a:tailEnd/>
          </a:ln>
        </p:spPr>
        <p:txBody>
          <a:bodyPr/>
          <a:lstStyle>
            <a:lvl1pPr>
              <a:defRPr lang="en-US" altLang="ja-JP" sz="2800" b="0"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22" name="Content Placeholder 3"/>
          <p:cNvSpPr>
            <a:spLocks noGrp="1"/>
          </p:cNvSpPr>
          <p:nvPr>
            <p:ph sz="half" idx="2" hasCustomPrompt="1"/>
          </p:nvPr>
        </p:nvSpPr>
        <p:spPr>
          <a:xfrm>
            <a:off x="529674" y="1397019"/>
            <a:ext cx="7757977" cy="3131859"/>
          </a:xfrm>
          <a:prstGeom prst="rect">
            <a:avLst/>
          </a:prstGeom>
        </p:spPr>
        <p:txBody>
          <a:bodyPr/>
          <a:lstStyle>
            <a:lvl1pPr marL="457200" indent="-457200">
              <a:buSzPct val="96000"/>
              <a:buFont typeface="Arial"/>
              <a:buChar char="•"/>
              <a:defRPr sz="2400" baseline="0">
                <a:solidFill>
                  <a:schemeClr val="bg1"/>
                </a:solidFill>
              </a:defRPr>
            </a:lvl1pPr>
            <a:lvl2pPr>
              <a:lnSpc>
                <a:spcPct val="150000"/>
              </a:lnSpc>
              <a:defRPr sz="2400" baseline="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Sub headline 24 </a:t>
            </a:r>
            <a:r>
              <a:rPr lang="en-US" dirty="0" err="1" smtClean="0"/>
              <a:t>pt</a:t>
            </a:r>
            <a:r>
              <a:rPr lang="en-US" dirty="0" smtClean="0"/>
              <a:t>, Arial bold, Text 1</a:t>
            </a:r>
          </a:p>
          <a:p>
            <a:pPr lvl="0"/>
            <a:endParaRPr lang="en-US" dirty="0" smtClean="0"/>
          </a:p>
        </p:txBody>
      </p:sp>
      <p:pic>
        <p:nvPicPr>
          <p:cNvPr id="17" name="Picture 16"/>
          <p:cNvPicPr>
            <a:picLocks noChangeAspect="1"/>
          </p:cNvPicPr>
          <p:nvPr/>
        </p:nvPicPr>
        <p:blipFill>
          <a:blip r:embed="rId2"/>
          <a:stretch>
            <a:fillRect/>
          </a:stretch>
        </p:blipFill>
        <p:spPr>
          <a:xfrm>
            <a:off x="8116492" y="6415694"/>
            <a:ext cx="802386" cy="425196"/>
          </a:xfrm>
          <a:prstGeom prst="rect">
            <a:avLst/>
          </a:prstGeom>
        </p:spPr>
      </p:pic>
      <p:cxnSp>
        <p:nvCxnSpPr>
          <p:cNvPr id="18" name="Straight Connector 17"/>
          <p:cNvCxnSpPr/>
          <p:nvPr/>
        </p:nvCxnSpPr>
        <p:spPr>
          <a:xfrm>
            <a:off x="394789" y="6390890"/>
            <a:ext cx="84201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0719" y="6464074"/>
            <a:ext cx="4513186" cy="523220"/>
          </a:xfrm>
          <a:prstGeom prst="rect">
            <a:avLst/>
          </a:prstGeom>
          <a:noFill/>
          <a:ln>
            <a:noFill/>
          </a:ln>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rPr>
              <a:t>CONFIDENTIAL © Copyright 2014. Aruba Networks, Inc. All rights reserved</a:t>
            </a:r>
          </a:p>
          <a:p>
            <a:endParaRPr lang="en-US" dirty="0">
              <a:solidFill>
                <a:schemeClr val="bg1"/>
              </a:solidFill>
            </a:endParaRPr>
          </a:p>
        </p:txBody>
      </p:sp>
      <p:cxnSp>
        <p:nvCxnSpPr>
          <p:cNvPr id="20" name="Straight Connector 19"/>
          <p:cNvCxnSpPr/>
          <p:nvPr/>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095064"/>
      </p:ext>
    </p:extLst>
  </p:cSld>
  <p:clrMapOvr>
    <a:masterClrMapping/>
  </p:clrMapOvr>
  <p:transition spd="med">
    <p:fade/>
  </p:transition>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Dark Content Page_two column">
    <p:spTree>
      <p:nvGrpSpPr>
        <p:cNvPr id="1" name=""/>
        <p:cNvGrpSpPr/>
        <p:nvPr/>
      </p:nvGrpSpPr>
      <p:grpSpPr>
        <a:xfrm>
          <a:off x="0" y="0"/>
          <a:ext cx="0" cy="0"/>
          <a:chOff x="0" y="0"/>
          <a:chExt cx="0" cy="0"/>
        </a:xfrm>
      </p:grpSpPr>
      <p:sp>
        <p:nvSpPr>
          <p:cNvPr id="3" name="Rectangle 2"/>
          <p:cNvSpPr/>
          <p:nvPr/>
        </p:nvSpPr>
        <p:spPr bwMode="auto">
          <a:xfrm>
            <a:off x="0" y="1"/>
            <a:ext cx="9144000" cy="6858000"/>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3"/>
            <a:ext cx="8420100" cy="472228"/>
          </a:xfrm>
          <a:prstGeom prst="rect">
            <a:avLst/>
          </a:prstGeom>
          <a:noFill/>
          <a:ln w="9525">
            <a:noFill/>
            <a:miter lim="800000"/>
            <a:headEnd/>
            <a:tailEnd/>
          </a:ln>
        </p:spPr>
        <p:txBody>
          <a:bodyPr/>
          <a:lstStyle>
            <a:lvl1pPr>
              <a:defRPr lang="en-US" altLang="ja-JP" sz="2800" b="0" i="0" dirty="0">
                <a:solidFill>
                  <a:srgbClr val="FFFFFF"/>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0" name="Content Placeholder 2"/>
          <p:cNvSpPr>
            <a:spLocks noGrp="1"/>
          </p:cNvSpPr>
          <p:nvPr>
            <p:ph sz="half" idx="15"/>
          </p:nvPr>
        </p:nvSpPr>
        <p:spPr>
          <a:xfrm>
            <a:off x="439182" y="1258705"/>
            <a:ext cx="4019929" cy="425874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6"/>
          </p:nvPr>
        </p:nvSpPr>
        <p:spPr>
          <a:xfrm>
            <a:off x="4699001" y="1258697"/>
            <a:ext cx="4047072" cy="425874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p:cNvPicPr>
            <a:picLocks noChangeAspect="1"/>
          </p:cNvPicPr>
          <p:nvPr/>
        </p:nvPicPr>
        <p:blipFill>
          <a:blip r:embed="rId2"/>
          <a:stretch>
            <a:fillRect/>
          </a:stretch>
        </p:blipFill>
        <p:spPr>
          <a:xfrm>
            <a:off x="8116492" y="6415694"/>
            <a:ext cx="802386" cy="425196"/>
          </a:xfrm>
          <a:prstGeom prst="rect">
            <a:avLst/>
          </a:prstGeom>
        </p:spPr>
      </p:pic>
      <p:cxnSp>
        <p:nvCxnSpPr>
          <p:cNvPr id="16" name="Straight Connector 15"/>
          <p:cNvCxnSpPr/>
          <p:nvPr/>
        </p:nvCxnSpPr>
        <p:spPr>
          <a:xfrm>
            <a:off x="394789" y="6390890"/>
            <a:ext cx="84201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0719" y="6464074"/>
            <a:ext cx="4562912" cy="523220"/>
          </a:xfrm>
          <a:prstGeom prst="rect">
            <a:avLst/>
          </a:prstGeom>
          <a:noFill/>
          <a:ln>
            <a:noFill/>
          </a:ln>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rPr>
              <a:t>CONFIDENTIAL © Copyright 2014. Aruba Networks, Inc. All rights reserved</a:t>
            </a:r>
          </a:p>
          <a:p>
            <a:endParaRPr lang="en-US" dirty="0">
              <a:solidFill>
                <a:schemeClr val="bg1"/>
              </a:solidFill>
            </a:endParaRPr>
          </a:p>
        </p:txBody>
      </p:sp>
      <p:cxnSp>
        <p:nvCxnSpPr>
          <p:cNvPr id="18" name="Straight Connector 17"/>
          <p:cNvCxnSpPr/>
          <p:nvPr/>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055369"/>
      </p:ext>
    </p:extLst>
  </p:cSld>
  <p:clrMapOvr>
    <a:masterClrMapping/>
  </p:clrMapOvr>
  <p:transition spd="med">
    <p:fade/>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Dark Content Page_Left column">
    <p:spTree>
      <p:nvGrpSpPr>
        <p:cNvPr id="1" name=""/>
        <p:cNvGrpSpPr/>
        <p:nvPr/>
      </p:nvGrpSpPr>
      <p:grpSpPr>
        <a:xfrm>
          <a:off x="0" y="0"/>
          <a:ext cx="0" cy="0"/>
          <a:chOff x="0" y="0"/>
          <a:chExt cx="0" cy="0"/>
        </a:xfrm>
      </p:grpSpPr>
      <p:sp>
        <p:nvSpPr>
          <p:cNvPr id="3" name="Rectangle 2"/>
          <p:cNvSpPr/>
          <p:nvPr/>
        </p:nvSpPr>
        <p:spPr bwMode="auto">
          <a:xfrm>
            <a:off x="0" y="-120952"/>
            <a:ext cx="9144000" cy="6978952"/>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3"/>
            <a:ext cx="8420100" cy="472228"/>
          </a:xfrm>
          <a:prstGeom prst="rect">
            <a:avLst/>
          </a:prstGeom>
          <a:noFill/>
          <a:ln w="9525">
            <a:noFill/>
            <a:miter lim="800000"/>
            <a:headEnd/>
            <a:tailEnd/>
          </a:ln>
        </p:spPr>
        <p:txBody>
          <a:bodyPr/>
          <a:lstStyle>
            <a:lvl1pPr>
              <a:defRPr lang="en-US" altLang="ja-JP" sz="2800" b="0" i="0" dirty="0">
                <a:solidFill>
                  <a:srgbClr val="FFFFFF"/>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0" name="Content Placeholder 2"/>
          <p:cNvSpPr>
            <a:spLocks noGrp="1"/>
          </p:cNvSpPr>
          <p:nvPr>
            <p:ph sz="half" idx="15"/>
          </p:nvPr>
        </p:nvSpPr>
        <p:spPr>
          <a:xfrm>
            <a:off x="439182" y="1258705"/>
            <a:ext cx="4019929" cy="425874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a:blip r:embed="rId2"/>
          <a:stretch>
            <a:fillRect/>
          </a:stretch>
        </p:blipFill>
        <p:spPr>
          <a:xfrm>
            <a:off x="8116492" y="6415694"/>
            <a:ext cx="802386" cy="425196"/>
          </a:xfrm>
          <a:prstGeom prst="rect">
            <a:avLst/>
          </a:prstGeom>
        </p:spPr>
      </p:pic>
      <p:cxnSp>
        <p:nvCxnSpPr>
          <p:cNvPr id="15" name="Straight Connector 14"/>
          <p:cNvCxnSpPr/>
          <p:nvPr/>
        </p:nvCxnSpPr>
        <p:spPr>
          <a:xfrm>
            <a:off x="394789" y="6390890"/>
            <a:ext cx="84201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0719" y="6464074"/>
            <a:ext cx="4562912" cy="523220"/>
          </a:xfrm>
          <a:prstGeom prst="rect">
            <a:avLst/>
          </a:prstGeom>
          <a:noFill/>
          <a:ln>
            <a:noFill/>
          </a:ln>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rPr>
              <a:t>CONFIDENTIAL © Copyright 2014. Aruba Networks, Inc. All rights reserved</a:t>
            </a:r>
          </a:p>
          <a:p>
            <a:endParaRPr lang="en-US" dirty="0">
              <a:solidFill>
                <a:schemeClr val="bg1"/>
              </a:solidFill>
            </a:endParaRPr>
          </a:p>
        </p:txBody>
      </p:sp>
      <p:cxnSp>
        <p:nvCxnSpPr>
          <p:cNvPr id="17" name="Straight Connector 16"/>
          <p:cNvCxnSpPr/>
          <p:nvPr/>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404520"/>
      </p:ext>
    </p:extLst>
  </p:cSld>
  <p:clrMapOvr>
    <a:masterClrMapping/>
  </p:clrMapOvr>
  <p:transition spd="med">
    <p:fade/>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Dark Content Page_right column">
    <p:spTree>
      <p:nvGrpSpPr>
        <p:cNvPr id="1" name=""/>
        <p:cNvGrpSpPr/>
        <p:nvPr/>
      </p:nvGrpSpPr>
      <p:grpSpPr>
        <a:xfrm>
          <a:off x="0" y="0"/>
          <a:ext cx="0" cy="0"/>
          <a:chOff x="0" y="0"/>
          <a:chExt cx="0" cy="0"/>
        </a:xfrm>
      </p:grpSpPr>
      <p:sp>
        <p:nvSpPr>
          <p:cNvPr id="3" name="Rectangle 2"/>
          <p:cNvSpPr/>
          <p:nvPr/>
        </p:nvSpPr>
        <p:spPr bwMode="auto">
          <a:xfrm>
            <a:off x="0" y="-254000"/>
            <a:ext cx="9144000" cy="7112000"/>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3"/>
            <a:ext cx="8420100" cy="472228"/>
          </a:xfrm>
          <a:prstGeom prst="rect">
            <a:avLst/>
          </a:prstGeom>
          <a:noFill/>
          <a:ln w="9525">
            <a:noFill/>
            <a:miter lim="800000"/>
            <a:headEnd/>
            <a:tailEnd/>
          </a:ln>
        </p:spPr>
        <p:txBody>
          <a:bodyPr/>
          <a:lstStyle>
            <a:lvl1pPr>
              <a:defRPr lang="en-US" altLang="ja-JP" sz="2800" b="0" i="0" dirty="0">
                <a:solidFill>
                  <a:srgbClr val="FFFFFF"/>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0" name="Content Placeholder 2"/>
          <p:cNvSpPr>
            <a:spLocks noGrp="1"/>
          </p:cNvSpPr>
          <p:nvPr>
            <p:ph sz="half" idx="16"/>
          </p:nvPr>
        </p:nvSpPr>
        <p:spPr>
          <a:xfrm>
            <a:off x="4699001" y="1258697"/>
            <a:ext cx="4047072" cy="425874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2"/>
          <a:stretch>
            <a:fillRect/>
          </a:stretch>
        </p:blipFill>
        <p:spPr>
          <a:xfrm>
            <a:off x="8116492" y="6415694"/>
            <a:ext cx="802386" cy="425196"/>
          </a:xfrm>
          <a:prstGeom prst="rect">
            <a:avLst/>
          </a:prstGeom>
        </p:spPr>
      </p:pic>
      <p:cxnSp>
        <p:nvCxnSpPr>
          <p:cNvPr id="14" name="Straight Connector 13"/>
          <p:cNvCxnSpPr/>
          <p:nvPr/>
        </p:nvCxnSpPr>
        <p:spPr>
          <a:xfrm>
            <a:off x="394789" y="6390890"/>
            <a:ext cx="84201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0719" y="6464074"/>
            <a:ext cx="4562912" cy="523220"/>
          </a:xfrm>
          <a:prstGeom prst="rect">
            <a:avLst/>
          </a:prstGeom>
          <a:noFill/>
          <a:ln>
            <a:noFill/>
          </a:ln>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rPr>
              <a:t>CONFIDENTIAL © Copyright 2014. Aruba Networks, Inc. All rights reserved</a:t>
            </a:r>
          </a:p>
          <a:p>
            <a:endParaRPr lang="en-US" dirty="0">
              <a:solidFill>
                <a:schemeClr val="bg1"/>
              </a:solidFill>
            </a:endParaRPr>
          </a:p>
        </p:txBody>
      </p:sp>
      <p:cxnSp>
        <p:nvCxnSpPr>
          <p:cNvPr id="16" name="Straight Connector 15"/>
          <p:cNvCxnSpPr/>
          <p:nvPr/>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2453535"/>
      </p:ext>
    </p:extLst>
  </p:cSld>
  <p:clrMapOvr>
    <a:masterClrMapping/>
  </p:clrMapOvr>
  <p:transition spd="med">
    <p:fade/>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ansition Slide_orang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020179"/>
      </p:ext>
    </p:extLst>
  </p:cSld>
  <p:clrMapOvr>
    <a:masterClrMapping/>
  </p:clrMapOvr>
  <p:transition spd="med">
    <p:fade/>
  </p:transition>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ransition Slide_navyblu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336495"/>
      </p:ext>
    </p:extLst>
  </p:cSld>
  <p:clrMapOvr>
    <a:masterClrMapping/>
  </p:clrMapOvr>
  <p:transition spd="med">
    <p:fade/>
  </p:transition>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3" name="Picture 6" descr="contentslide_graphic4_gray.png"/>
          <p:cNvPicPr>
            <a:picLocks noChangeAspect="1"/>
          </p:cNvPicPr>
          <p:nvPr userDrawn="1"/>
        </p:nvPicPr>
        <p:blipFill>
          <a:blip r:embed="rId2" cstate="print"/>
          <a:srcRect/>
          <a:stretch>
            <a:fillRect/>
          </a:stretch>
        </p:blipFill>
        <p:spPr bwMode="auto">
          <a:xfrm>
            <a:off x="0" y="0"/>
            <a:ext cx="9144000" cy="938213"/>
          </a:xfrm>
          <a:prstGeom prst="rect">
            <a:avLst/>
          </a:prstGeom>
          <a:noFill/>
          <a:ln w="9525">
            <a:noFill/>
            <a:miter lim="800000"/>
            <a:headEnd/>
            <a:tailEnd/>
          </a:ln>
        </p:spPr>
      </p:pic>
      <p:sp>
        <p:nvSpPr>
          <p:cNvPr id="4"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eaLnBrk="0" hangingPunct="0">
              <a:defRPr/>
            </a:pPr>
            <a:endParaRPr lang="en-US">
              <a:ea typeface="+mn-ea"/>
            </a:endParaRPr>
          </a:p>
        </p:txBody>
      </p:sp>
      <p:pic>
        <p:nvPicPr>
          <p:cNvPr id="5" name="Picture 14" descr="logo.jpg"/>
          <p:cNvPicPr>
            <a:picLocks noChangeAspect="1"/>
          </p:cNvPicPr>
          <p:nvPr/>
        </p:nvPicPr>
        <p:blipFill>
          <a:blip r:embed="rId3" cstate="print">
            <a:clrChange>
              <a:clrFrom>
                <a:srgbClr val="FFFFFF"/>
              </a:clrFrom>
              <a:clrTo>
                <a:srgbClr val="FFFFFF">
                  <a:alpha val="0"/>
                </a:srgbClr>
              </a:clrTo>
            </a:clrChange>
            <a:lum bright="100000" contrast="100000"/>
          </a:blip>
          <a:srcRect/>
          <a:stretch>
            <a:fillRect/>
          </a:stretch>
        </p:blipFill>
        <p:spPr bwMode="auto">
          <a:xfrm>
            <a:off x="8281988" y="6659563"/>
            <a:ext cx="600075" cy="168275"/>
          </a:xfrm>
          <a:prstGeom prst="rect">
            <a:avLst/>
          </a:prstGeom>
          <a:noFill/>
          <a:ln w="9525">
            <a:noFill/>
            <a:miter lim="800000"/>
            <a:headEnd/>
            <a:tailEnd/>
          </a:ln>
        </p:spPr>
      </p:pic>
      <p:sp>
        <p:nvSpPr>
          <p:cNvPr id="6"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2011.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
        <p:nvSpPr>
          <p:cNvPr id="7" name="Rectangle 6"/>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eaLnBrk="0" hangingPunct="0">
              <a:defRPr/>
            </a:pPr>
            <a:fld id="{D8DEC122-9140-4DDC-8779-D6C1096D1494}" type="slidenum">
              <a:rPr lang="en-US" altLang="ja-JP" sz="900">
                <a:solidFill>
                  <a:schemeClr val="bg1"/>
                </a:solidFill>
                <a:cs typeface="Arial" charset="0"/>
              </a:rPr>
              <a:pPr eaLnBrk="0" hangingPunct="0">
                <a:defRPr/>
              </a:pPr>
              <a:t>‹#›</a:t>
            </a:fld>
            <a:endParaRPr lang="en-US" altLang="ja-JP" sz="900">
              <a:solidFill>
                <a:schemeClr val="bg1"/>
              </a:solidFill>
              <a:cs typeface="Arial" charset="0"/>
            </a:endParaRPr>
          </a:p>
        </p:txBody>
      </p:sp>
      <p:cxnSp>
        <p:nvCxnSpPr>
          <p:cNvPr id="8"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pic>
        <p:nvPicPr>
          <p:cNvPr id="9" name="Picture 53" descr="Aruba_colorlogo.png"/>
          <p:cNvPicPr>
            <a:picLocks noChangeAspect="1"/>
          </p:cNvPicPr>
          <p:nvPr userDrawn="1"/>
        </p:nvPicPr>
        <p:blipFill>
          <a:blip r:embed="rId4" cstate="print"/>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Slide_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330250" y="2572321"/>
            <a:ext cx="3843290" cy="799421"/>
          </a:xfrm>
          <a:prstGeom prst="rect">
            <a:avLst/>
          </a:prstGeom>
        </p:spPr>
        <p:txBody>
          <a:bodyPr/>
          <a:lstStyle>
            <a:lvl1pPr algn="l" rtl="0" eaLnBrk="1" fontAlgn="base" hangingPunct="1">
              <a:lnSpc>
                <a:spcPct val="90000"/>
              </a:lnSpc>
              <a:spcBef>
                <a:spcPct val="0"/>
              </a:spcBef>
              <a:spcAft>
                <a:spcPts val="300"/>
              </a:spcAft>
              <a:defRPr sz="2800" b="1">
                <a:solidFill>
                  <a:schemeClr val="bg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a:lstStyle>
          <a:p>
            <a:r>
              <a:rPr lang="en-US" sz="4500" b="0" dirty="0" smtClean="0"/>
              <a:t>THANK YOU</a:t>
            </a:r>
            <a:endParaRPr lang="en-US" sz="4500" b="0" dirty="0"/>
          </a:p>
        </p:txBody>
      </p:sp>
    </p:spTree>
    <p:extLst>
      <p:ext uri="{BB962C8B-B14F-4D97-AF65-F5344CB8AC3E}">
        <p14:creationId xmlns:p14="http://schemas.microsoft.com/office/powerpoint/2010/main" val="3784100390"/>
      </p:ext>
    </p:extLst>
  </p:cSld>
  <p:clrMapOvr>
    <a:masterClrMapping/>
  </p:clrMapOvr>
  <p:transition spd="med">
    <p:fade/>
  </p:transition>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hank You_navy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330250" y="2572321"/>
            <a:ext cx="3843290" cy="799421"/>
          </a:xfrm>
          <a:prstGeom prst="rect">
            <a:avLst/>
          </a:prstGeom>
        </p:spPr>
        <p:txBody>
          <a:bodyPr/>
          <a:lstStyle>
            <a:lvl1pPr algn="l" rtl="0" eaLnBrk="1" fontAlgn="base" hangingPunct="1">
              <a:lnSpc>
                <a:spcPct val="90000"/>
              </a:lnSpc>
              <a:spcBef>
                <a:spcPct val="0"/>
              </a:spcBef>
              <a:spcAft>
                <a:spcPts val="300"/>
              </a:spcAft>
              <a:defRPr sz="2800" b="1">
                <a:solidFill>
                  <a:schemeClr val="bg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a:lstStyle>
          <a:p>
            <a:r>
              <a:rPr lang="en-US" sz="4500" b="0" dirty="0" smtClean="0"/>
              <a:t>THANK YOU</a:t>
            </a:r>
            <a:endParaRPr lang="en-US" sz="4500" b="0" dirty="0"/>
          </a:p>
        </p:txBody>
      </p:sp>
    </p:spTree>
    <p:extLst>
      <p:ext uri="{BB962C8B-B14F-4D97-AF65-F5344CB8AC3E}">
        <p14:creationId xmlns:p14="http://schemas.microsoft.com/office/powerpoint/2010/main" val="3274557523"/>
      </p:ext>
    </p:extLst>
  </p:cSld>
  <p:clrMapOvr>
    <a:masterClrMapping/>
  </p:clrMapOvr>
  <p:transition spd="med">
    <p:fade/>
  </p:transition>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4" name="Picture 14" descr="title-background.jpg                                           0145C963Hi-Ho-Silver                   C2BB242B:"/>
          <p:cNvPicPr>
            <a:picLocks noChangeAspect="1" noChangeArrowheads="1"/>
          </p:cNvPicPr>
          <p:nvPr userDrawn="1"/>
        </p:nvPicPr>
        <p:blipFill>
          <a:blip r:embed="rId2" cstate="print"/>
          <a:srcRect/>
          <a:stretch>
            <a:fillRect/>
          </a:stretch>
        </p:blipFill>
        <p:spPr bwMode="auto">
          <a:xfrm>
            <a:off x="0" y="1270000"/>
            <a:ext cx="9144000" cy="5589588"/>
          </a:xfrm>
          <a:prstGeom prst="rect">
            <a:avLst/>
          </a:prstGeom>
          <a:noFill/>
          <a:ln w="9525">
            <a:noFill/>
            <a:miter lim="800000"/>
            <a:headEnd/>
            <a:tailEnd/>
          </a:ln>
        </p:spPr>
      </p:pic>
      <p:pic>
        <p:nvPicPr>
          <p:cNvPr id="6" name="Picture 6" descr="Aruba_whitelogo.png"/>
          <p:cNvPicPr>
            <a:picLocks noChangeAspect="1"/>
          </p:cNvPicPr>
          <p:nvPr userDrawn="1"/>
        </p:nvPicPr>
        <p:blipFill>
          <a:blip r:embed="rId3" cstate="print"/>
          <a:srcRect/>
          <a:stretch>
            <a:fillRect/>
          </a:stretch>
        </p:blipFill>
        <p:spPr bwMode="auto">
          <a:xfrm>
            <a:off x="7675563" y="6400800"/>
            <a:ext cx="1098550" cy="304800"/>
          </a:xfrm>
          <a:prstGeom prst="rect">
            <a:avLst/>
          </a:prstGeom>
          <a:noFill/>
          <a:ln w="9525">
            <a:noFill/>
            <a:miter lim="800000"/>
            <a:headEnd/>
            <a:tailEnd/>
          </a:ln>
        </p:spPr>
      </p:pic>
      <p:sp>
        <p:nvSpPr>
          <p:cNvPr id="5" name="Rectangle 2"/>
          <p:cNvSpPr>
            <a:spLocks noGrp="1" noChangeArrowheads="1"/>
          </p:cNvSpPr>
          <p:nvPr>
            <p:ph type="title"/>
          </p:nvPr>
        </p:nvSpPr>
        <p:spPr>
          <a:xfrm>
            <a:off x="636466" y="2787650"/>
            <a:ext cx="7871068" cy="1282700"/>
          </a:xfrm>
          <a:prstGeom prst="rect">
            <a:avLst/>
          </a:prstGeom>
        </p:spPr>
        <p:txBody>
          <a:bodyPr anchor="ctr"/>
          <a:lstStyle>
            <a:lvl1pPr algn="ctr">
              <a:defRPr sz="3600" b="1" i="0">
                <a:solidFill>
                  <a:srgbClr val="FFFFFF"/>
                </a:solidFill>
                <a:latin typeface="Arial"/>
                <a:cs typeface="Aria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7536484" y="339698"/>
            <a:ext cx="1381125" cy="1657350"/>
          </a:xfrm>
          <a:prstGeom prst="rect">
            <a:avLst/>
          </a:prstGeom>
        </p:spPr>
        <p:txBody>
          <a:bodyPr/>
          <a:lstStyle>
            <a:lvl1pPr marL="0">
              <a:spcBef>
                <a:spcPts val="300"/>
              </a:spcBef>
              <a:defRPr sz="1000" b="1">
                <a:solidFill>
                  <a:srgbClr val="FFFFFF"/>
                </a:solidFill>
              </a:defRPr>
            </a:lvl1pPr>
            <a:lvl2pPr marL="0">
              <a:spcBef>
                <a:spcPts val="300"/>
              </a:spcBef>
              <a:defRPr sz="1000" b="0">
                <a:solidFill>
                  <a:srgbClr val="FFFFFF"/>
                </a:solidFill>
              </a:defRPr>
            </a:lvl2pPr>
            <a:lvl3pPr marL="0">
              <a:spcBef>
                <a:spcPts val="300"/>
              </a:spcBef>
              <a:defRPr sz="1000" b="0">
                <a:solidFill>
                  <a:srgbClr val="FFFFFF"/>
                </a:solidFill>
              </a:defRPr>
            </a:lvl3pPr>
            <a:lvl4pPr marL="0">
              <a:spcBef>
                <a:spcPts val="300"/>
              </a:spcBef>
              <a:defRPr sz="1000" b="0">
                <a:solidFill>
                  <a:srgbClr val="FFFFFF"/>
                </a:solidFill>
              </a:defRPr>
            </a:lvl4pPr>
            <a:lvl5pPr marL="0">
              <a:spcBef>
                <a:spcPts val="300"/>
              </a:spcBef>
              <a:defRPr sz="1000" b="0">
                <a:solidFill>
                  <a:srgbClr val="FFFFFF"/>
                </a:solidFill>
              </a:defRPr>
            </a:lvl5pPr>
          </a:lstStyle>
          <a:p>
            <a:pPr lvl="0"/>
            <a:r>
              <a:rPr lang="en-US" smtClean="0"/>
              <a:t>Click to edit Master text styles</a:t>
            </a:r>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2011.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extLst>
      <p:ext uri="{BB962C8B-B14F-4D97-AF65-F5344CB8AC3E}">
        <p14:creationId xmlns:p14="http://schemas.microsoft.com/office/powerpoint/2010/main" val="4206484466"/>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1_Title Only">
    <p:spTree>
      <p:nvGrpSpPr>
        <p:cNvPr id="1" name=""/>
        <p:cNvGrpSpPr/>
        <p:nvPr/>
      </p:nvGrpSpPr>
      <p:grpSpPr>
        <a:xfrm>
          <a:off x="0" y="0"/>
          <a:ext cx="0" cy="0"/>
          <a:chOff x="0" y="0"/>
          <a:chExt cx="0" cy="0"/>
        </a:xfrm>
      </p:grpSpPr>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6" name="Text Placeholder 15"/>
          <p:cNvSpPr>
            <a:spLocks noGrp="1"/>
          </p:cNvSpPr>
          <p:nvPr>
            <p:ph type="body" sz="quarter" idx="10" hasCustomPrompt="1"/>
          </p:nvPr>
        </p:nvSpPr>
        <p:spPr>
          <a:xfrm>
            <a:off x="808038" y="1630120"/>
            <a:ext cx="7543800" cy="4224580"/>
          </a:xfrm>
          <a:prstGeom prst="rect">
            <a:avLst/>
          </a:prstGeom>
        </p:spPr>
        <p:txBody>
          <a:bodyPr/>
          <a:lstStyle>
            <a:lvl1pPr marL="233363" marR="0" indent="-233363" algn="l" defTabSz="914400" rtl="0" eaLnBrk="0" fontAlgn="base" latinLnBrk="0" hangingPunct="0">
              <a:lnSpc>
                <a:spcPct val="100000"/>
              </a:lnSpc>
              <a:spcBef>
                <a:spcPts val="0"/>
              </a:spcBef>
              <a:spcAft>
                <a:spcPts val="600"/>
              </a:spcAft>
              <a:buClr>
                <a:srgbClr val="FF9933"/>
              </a:buClr>
              <a:buSzTx/>
              <a:buFontTx/>
              <a:buChar char="•"/>
              <a:tabLst/>
              <a:defRPr sz="2400" baseline="0">
                <a:solidFill>
                  <a:schemeClr val="tx1"/>
                </a:solidFill>
              </a:defRPr>
            </a:lvl1pPr>
            <a:lvl2pPr>
              <a:lnSpc>
                <a:spcPct val="100000"/>
              </a:lnSpc>
              <a:spcBef>
                <a:spcPts val="0"/>
              </a:spcBef>
              <a:spcAft>
                <a:spcPts val="600"/>
              </a:spcAft>
              <a:defRPr>
                <a:solidFill>
                  <a:schemeClr val="bg2">
                    <a:lumMod val="75000"/>
                  </a:schemeClr>
                </a:solidFill>
              </a:defRPr>
            </a:lvl2pPr>
            <a:lvl3pPr indent="-246063">
              <a:lnSpc>
                <a:spcPct val="100000"/>
              </a:lnSpc>
              <a:spcBef>
                <a:spcPts val="0"/>
              </a:spcBef>
              <a:spcAft>
                <a:spcPts val="600"/>
              </a:spcAft>
              <a:defRPr>
                <a:solidFill>
                  <a:schemeClr val="bg2">
                    <a:lumMod val="75000"/>
                  </a:schemeClr>
                </a:solidFill>
              </a:defRPr>
            </a:lvl3p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endParaRPr lang="en-US" dirty="0" smtClean="0"/>
          </a:p>
        </p:txBody>
      </p:sp>
    </p:spTree>
    <p:extLst>
      <p:ext uri="{BB962C8B-B14F-4D97-AF65-F5344CB8AC3E}">
        <p14:creationId xmlns:p14="http://schemas.microsoft.com/office/powerpoint/2010/main" val="2558000486"/>
      </p:ext>
    </p:extLst>
  </p:cSld>
  <p:clrMapOvr>
    <a:masterClrMapping/>
  </p:clrMapOvr>
  <p:transition spd="med">
    <p:fade/>
  </p:transition>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eaLnBrk="0" hangingPunct="0">
              <a:defRPr/>
            </a:pPr>
            <a:endParaRPr lang="en-US">
              <a:ea typeface="ＭＳ Ｐゴシック" pitchFamily="34" charset="-128"/>
              <a:cs typeface="ＭＳ Ｐゴシック" charset="-128"/>
            </a:endParaRPr>
          </a:p>
        </p:txBody>
      </p:sp>
      <p:pic>
        <p:nvPicPr>
          <p:cNvPr id="4" name="Picture 3" descr="segueslide_b.png"/>
          <p:cNvPicPr>
            <a:picLocks noChangeAspect="1"/>
          </p:cNvPicPr>
          <p:nvPr userDrawn="1"/>
        </p:nvPicPr>
        <p:blipFill>
          <a:blip r:embed="rId2" cstate="print"/>
          <a:srcRect/>
          <a:stretch>
            <a:fillRect/>
          </a:stretch>
        </p:blipFill>
        <p:spPr bwMode="auto">
          <a:xfrm>
            <a:off x="0" y="2679700"/>
            <a:ext cx="9144000" cy="41783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print"/>
          <a:srcRect/>
          <a:stretch>
            <a:fillRect/>
          </a:stretch>
        </p:blipFill>
        <p:spPr bwMode="auto">
          <a:xfrm>
            <a:off x="0" y="0"/>
            <a:ext cx="9144000" cy="4179888"/>
          </a:xfrm>
          <a:prstGeom prst="rect">
            <a:avLst/>
          </a:prstGeom>
          <a:noFill/>
          <a:ln w="9525">
            <a:noFill/>
            <a:miter lim="800000"/>
            <a:headEnd/>
            <a:tailEnd/>
          </a:ln>
        </p:spPr>
      </p:pic>
      <p:pic>
        <p:nvPicPr>
          <p:cNvPr id="6" name="Picture 5" descr="Aruba_colorlogo_white.png"/>
          <p:cNvPicPr>
            <a:picLocks noChangeAspect="1"/>
          </p:cNvPicPr>
          <p:nvPr userDrawn="1"/>
        </p:nvPicPr>
        <p:blipFill>
          <a:blip r:embed="rId4" cstate="print"/>
          <a:srcRect/>
          <a:stretch>
            <a:fillRect/>
          </a:stretch>
        </p:blipFill>
        <p:spPr bwMode="auto">
          <a:xfrm>
            <a:off x="7443788" y="6521450"/>
            <a:ext cx="912812" cy="254000"/>
          </a:xfrm>
          <a:prstGeom prst="rect">
            <a:avLst/>
          </a:prstGeom>
          <a:noFill/>
          <a:ln w="9525">
            <a:noFill/>
            <a:miter lim="800000"/>
            <a:headEnd/>
            <a:tailEnd/>
          </a:ln>
        </p:spPr>
      </p:pic>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2011.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extLst>
      <p:ext uri="{BB962C8B-B14F-4D97-AF65-F5344CB8AC3E}">
        <p14:creationId xmlns:p14="http://schemas.microsoft.com/office/powerpoint/2010/main" val="2203614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0"/>
            <a:ext cx="9153525"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eaLnBrk="0" hangingPunct="0">
              <a:defRPr/>
            </a:pPr>
            <a:endParaRPr lang="en-US">
              <a:ea typeface="ＭＳ Ｐゴシック" pitchFamily="34" charset="-128"/>
              <a:cs typeface="ＭＳ Ｐゴシック" charset="-128"/>
            </a:endParaRPr>
          </a:p>
        </p:txBody>
      </p:sp>
      <p:pic>
        <p:nvPicPr>
          <p:cNvPr id="4" name="Picture 7" descr="Aruba_colorlogo_white_lg.png"/>
          <p:cNvPicPr>
            <a:picLocks noChangeAspect="1"/>
          </p:cNvPicPr>
          <p:nvPr userDrawn="1"/>
        </p:nvPicPr>
        <p:blipFill>
          <a:blip r:embed="rId2" cstate="print"/>
          <a:srcRect/>
          <a:stretch>
            <a:fillRect/>
          </a:stretch>
        </p:blipFill>
        <p:spPr bwMode="auto">
          <a:xfrm>
            <a:off x="3724275" y="3208338"/>
            <a:ext cx="1716088" cy="481012"/>
          </a:xfrm>
          <a:prstGeom prst="rect">
            <a:avLst/>
          </a:prstGeom>
          <a:noFill/>
          <a:ln w="9525">
            <a:noFill/>
            <a:miter lim="800000"/>
            <a:headEnd/>
            <a:tailEnd/>
          </a:ln>
        </p:spPr>
      </p:pic>
      <p:sp>
        <p:nvSpPr>
          <p:cNvPr id="5" name="Text Placeholder 4"/>
          <p:cNvSpPr>
            <a:spLocks noGrp="1"/>
          </p:cNvSpPr>
          <p:nvPr>
            <p:ph type="body" sz="quarter" idx="10"/>
          </p:nvPr>
        </p:nvSpPr>
        <p:spPr>
          <a:xfrm>
            <a:off x="1815681" y="4282382"/>
            <a:ext cx="5531005" cy="850900"/>
          </a:xfrm>
          <a:prstGeom prst="rect">
            <a:avLst/>
          </a:prstGeom>
        </p:spPr>
        <p:txBody>
          <a:bodyPr/>
          <a:lstStyle>
            <a:lvl1pPr marL="0" indent="0" algn="ctr">
              <a:spcBef>
                <a:spcPts val="0"/>
              </a:spcBef>
              <a:defRPr b="0">
                <a:solidFill>
                  <a:srgbClr val="FFFFFF"/>
                </a:solidFill>
              </a:defRPr>
            </a:lvl1pPr>
          </a:lstStyle>
          <a:p>
            <a:pPr lvl="0"/>
            <a:r>
              <a:rPr lang="en-US" smtClean="0"/>
              <a:t>Click to edit Master text styles</a:t>
            </a:r>
          </a:p>
        </p:txBody>
      </p:sp>
      <p:sp>
        <p:nvSpPr>
          <p:cNvPr id="6"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2011.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extLst>
      <p:ext uri="{BB962C8B-B14F-4D97-AF65-F5344CB8AC3E}">
        <p14:creationId xmlns:p14="http://schemas.microsoft.com/office/powerpoint/2010/main" val="3508199442"/>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 Column">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3269" y="212263"/>
            <a:ext cx="8517467" cy="1082199"/>
          </a:xfrm>
        </p:spPr>
        <p:txBody>
          <a:bodyPr anchor="t">
            <a:noAutofit/>
          </a:bodyPr>
          <a:lstStyle>
            <a:lvl1pPr>
              <a:defRPr sz="2800">
                <a:solidFill>
                  <a:schemeClr val="bg1"/>
                </a:solidFill>
              </a:defRPr>
            </a:lvl1pPr>
          </a:lstStyle>
          <a:p>
            <a:r>
              <a:rPr lang="en-US" smtClean="0"/>
              <a:t>Click to edit Master title style</a:t>
            </a:r>
            <a:endParaRPr lang="en-US"/>
          </a:p>
        </p:txBody>
      </p:sp>
      <p:sp>
        <p:nvSpPr>
          <p:cNvPr id="4" name="Footer Placeholder 3"/>
          <p:cNvSpPr>
            <a:spLocks noGrp="1"/>
          </p:cNvSpPr>
          <p:nvPr>
            <p:ph type="ftr" sz="quarter" idx="11"/>
          </p:nvPr>
        </p:nvSpPr>
        <p:spPr>
          <a:xfrm>
            <a:off x="179920" y="6397036"/>
            <a:ext cx="4018605" cy="204024"/>
          </a:xfrm>
          <a:prstGeom prst="rect">
            <a:avLst/>
          </a:prstGeom>
        </p:spPr>
        <p:txBody>
          <a:bodyPr/>
          <a:lstStyle/>
          <a:p>
            <a:pPr algn="l"/>
            <a:r>
              <a:rPr lang="en-US" smtClean="0"/>
              <a:t>CONFIDENTIAL © Copyright 2014. Aruba Networks, Inc. All rights reserved</a:t>
            </a:r>
            <a:endParaRPr lang="en-US" dirty="0" smtClean="0"/>
          </a:p>
        </p:txBody>
      </p:sp>
      <p:cxnSp>
        <p:nvCxnSpPr>
          <p:cNvPr id="5" name="Straight Connector 4"/>
          <p:cNvCxnSpPr/>
          <p:nvPr/>
        </p:nvCxnSpPr>
        <p:spPr>
          <a:xfrm>
            <a:off x="313269" y="6315919"/>
            <a:ext cx="85174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2"/>
          </p:nvPr>
        </p:nvSpPr>
        <p:spPr>
          <a:xfrm>
            <a:off x="313269" y="2232433"/>
            <a:ext cx="8517467" cy="3811317"/>
          </a:xfrm>
          <a:prstGeom prst="rect">
            <a:avLst/>
          </a:prstGeo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3"/>
          </p:nvPr>
        </p:nvSpPr>
        <p:spPr>
          <a:xfrm>
            <a:off x="313269" y="1404572"/>
            <a:ext cx="8517467" cy="717749"/>
          </a:xfrm>
          <a:prstGeom prst="rect">
            <a:avLst/>
          </a:prstGeom>
        </p:spPr>
        <p:txBody>
          <a:bodyPr anchor="ctr">
            <a:noAutofit/>
          </a:bodyPr>
          <a:lstStyle>
            <a:lvl1pPr marL="0" indent="0">
              <a:buNone/>
              <a:defRPr sz="2400">
                <a:solidFill>
                  <a:schemeClr val="accent1"/>
                </a:solidFill>
              </a:defRPr>
            </a:lvl1pPr>
          </a:lstStyle>
          <a:p>
            <a:pPr lvl="0"/>
            <a:r>
              <a:rPr lang="en-US" smtClean="0"/>
              <a:t>Click to edit Master text styles</a:t>
            </a:r>
          </a:p>
        </p:txBody>
      </p:sp>
      <p:pic>
        <p:nvPicPr>
          <p:cNvPr id="18" name="Picture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16821" y="6356349"/>
            <a:ext cx="832104" cy="440944"/>
          </a:xfrm>
          <a:prstGeom prst="rect">
            <a:avLst/>
          </a:prstGeom>
        </p:spPr>
      </p:pic>
    </p:spTree>
    <p:extLst>
      <p:ext uri="{BB962C8B-B14F-4D97-AF65-F5344CB8AC3E}">
        <p14:creationId xmlns:p14="http://schemas.microsoft.com/office/powerpoint/2010/main" val="259178280"/>
      </p:ext>
    </p:extLst>
  </p:cSld>
  <p:clrMapOvr>
    <a:masterClrMapping/>
  </p:clrMapOvr>
  <p:transition>
    <p:fade/>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 Column">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313269" y="2224893"/>
            <a:ext cx="4154232" cy="3818859"/>
          </a:xfrm>
          <a:prstGeom prst="rect">
            <a:avLst/>
          </a:prstGeo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3"/>
          </p:nvPr>
        </p:nvSpPr>
        <p:spPr>
          <a:xfrm>
            <a:off x="313269" y="1400800"/>
            <a:ext cx="8517464" cy="717749"/>
          </a:xfrm>
          <a:prstGeom prst="rect">
            <a:avLst/>
          </a:prstGeom>
        </p:spPr>
        <p:txBody>
          <a:bodyPr anchor="ctr">
            <a:noAutofit/>
          </a:bodyPr>
          <a:lstStyle>
            <a:lvl1pPr marL="0" indent="0">
              <a:buNone/>
              <a:defRPr sz="2400">
                <a:solidFill>
                  <a:schemeClr val="accent1"/>
                </a:solidFill>
              </a:defRPr>
            </a:lvl1pPr>
          </a:lstStyle>
          <a:p>
            <a:pPr lvl="0"/>
            <a:r>
              <a:rPr lang="en-US" smtClean="0"/>
              <a:t>Click to edit Master text styles</a:t>
            </a:r>
          </a:p>
        </p:txBody>
      </p:sp>
      <p:sp>
        <p:nvSpPr>
          <p:cNvPr id="9" name="Text Placeholder 9"/>
          <p:cNvSpPr>
            <a:spLocks noGrp="1"/>
          </p:cNvSpPr>
          <p:nvPr>
            <p:ph type="body" sz="quarter" idx="14"/>
          </p:nvPr>
        </p:nvSpPr>
        <p:spPr>
          <a:xfrm>
            <a:off x="4702629" y="2224893"/>
            <a:ext cx="4128104" cy="3818859"/>
          </a:xfrm>
          <a:prstGeom prst="rect">
            <a:avLst/>
          </a:prstGeo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313269" y="212263"/>
            <a:ext cx="8517464" cy="1082199"/>
          </a:xfrm>
        </p:spPr>
        <p:txBody>
          <a:bodyPr anchor="t">
            <a:noAutofit/>
          </a:bodyPr>
          <a:lstStyle>
            <a:lvl1pPr>
              <a:defRPr sz="2800">
                <a:solidFill>
                  <a:schemeClr val="bg1"/>
                </a:solidFill>
              </a:defRPr>
            </a:lvl1pPr>
          </a:lstStyle>
          <a:p>
            <a:r>
              <a:rPr lang="en-US" smtClean="0"/>
              <a:t>Click to edit Master title style</a:t>
            </a:r>
            <a:endParaRPr lang="en-US"/>
          </a:p>
        </p:txBody>
      </p:sp>
      <p:sp>
        <p:nvSpPr>
          <p:cNvPr id="11" name="Footer Placeholder 3"/>
          <p:cNvSpPr>
            <a:spLocks noGrp="1"/>
          </p:cNvSpPr>
          <p:nvPr>
            <p:ph type="ftr" sz="quarter" idx="11"/>
          </p:nvPr>
        </p:nvSpPr>
        <p:spPr>
          <a:xfrm>
            <a:off x="179920" y="6397036"/>
            <a:ext cx="4018605" cy="204024"/>
          </a:xfrm>
          <a:prstGeom prst="rect">
            <a:avLst/>
          </a:prstGeom>
        </p:spPr>
        <p:txBody>
          <a:bodyPr/>
          <a:lstStyle/>
          <a:p>
            <a:pPr algn="l"/>
            <a:r>
              <a:rPr lang="en-US" dirty="0" smtClean="0"/>
              <a:t>CONFIDENTIAL © Copyright 2014. Aruba Networks, Inc. All rights reserved</a:t>
            </a:r>
          </a:p>
        </p:txBody>
      </p:sp>
      <p:cxnSp>
        <p:nvCxnSpPr>
          <p:cNvPr id="12" name="Straight Connector 11"/>
          <p:cNvCxnSpPr/>
          <p:nvPr/>
        </p:nvCxnSpPr>
        <p:spPr>
          <a:xfrm>
            <a:off x="313269" y="6315919"/>
            <a:ext cx="85174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16821" y="6356349"/>
            <a:ext cx="832104" cy="440944"/>
          </a:xfrm>
          <a:prstGeom prst="rect">
            <a:avLst/>
          </a:prstGeom>
        </p:spPr>
      </p:pic>
    </p:spTree>
    <p:extLst>
      <p:ext uri="{BB962C8B-B14F-4D97-AF65-F5344CB8AC3E}">
        <p14:creationId xmlns:p14="http://schemas.microsoft.com/office/powerpoint/2010/main" val="1184955544"/>
      </p:ext>
    </p:extLst>
  </p:cSld>
  <p:clrMapOvr>
    <a:masterClrMapping/>
  </p:clrMapOvr>
  <p:transition>
    <p:fade/>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with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313269" y="1460031"/>
            <a:ext cx="8517464" cy="468042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p:nvPr>
        </p:nvSpPr>
        <p:spPr>
          <a:xfrm>
            <a:off x="313269" y="212263"/>
            <a:ext cx="8517464" cy="1082199"/>
          </a:xfrm>
        </p:spPr>
        <p:txBody>
          <a:bodyPr anchor="t">
            <a:noAutofit/>
          </a:bodyPr>
          <a:lstStyle>
            <a:lvl1pPr>
              <a:defRPr sz="2800">
                <a:solidFill>
                  <a:schemeClr val="bg1"/>
                </a:solidFill>
              </a:defRPr>
            </a:lvl1pPr>
          </a:lstStyle>
          <a:p>
            <a:r>
              <a:rPr lang="en-US" smtClean="0"/>
              <a:t>Click to edit Master title style</a:t>
            </a:r>
            <a:endParaRPr lang="en-US"/>
          </a:p>
        </p:txBody>
      </p:sp>
      <p:sp>
        <p:nvSpPr>
          <p:cNvPr id="7" name="Footer Placeholder 3"/>
          <p:cNvSpPr>
            <a:spLocks noGrp="1"/>
          </p:cNvSpPr>
          <p:nvPr>
            <p:ph type="ftr" sz="quarter" idx="11"/>
          </p:nvPr>
        </p:nvSpPr>
        <p:spPr>
          <a:xfrm>
            <a:off x="179920" y="6397036"/>
            <a:ext cx="4018605" cy="204024"/>
          </a:xfrm>
          <a:prstGeom prst="rect">
            <a:avLst/>
          </a:prstGeom>
        </p:spPr>
        <p:txBody>
          <a:bodyPr/>
          <a:lstStyle/>
          <a:p>
            <a:pPr algn="l"/>
            <a:r>
              <a:rPr lang="en-US" smtClean="0"/>
              <a:t>CONFIDENTIAL © Copyright 2014. Aruba Networks, Inc. All rights reserved</a:t>
            </a:r>
            <a:endParaRPr lang="en-US" dirty="0" smtClean="0"/>
          </a:p>
        </p:txBody>
      </p:sp>
      <p:cxnSp>
        <p:nvCxnSpPr>
          <p:cNvPr id="8" name="Straight Connector 7"/>
          <p:cNvCxnSpPr/>
          <p:nvPr/>
        </p:nvCxnSpPr>
        <p:spPr>
          <a:xfrm>
            <a:off x="313269" y="6315919"/>
            <a:ext cx="85174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16821" y="6356349"/>
            <a:ext cx="832104" cy="440944"/>
          </a:xfrm>
          <a:prstGeom prst="rect">
            <a:avLst/>
          </a:prstGeom>
        </p:spPr>
      </p:pic>
    </p:spTree>
    <p:extLst>
      <p:ext uri="{BB962C8B-B14F-4D97-AF65-F5344CB8AC3E}">
        <p14:creationId xmlns:p14="http://schemas.microsoft.com/office/powerpoint/2010/main" val="457385817"/>
      </p:ext>
    </p:extLst>
  </p:cSld>
  <p:clrMapOvr>
    <a:masterClrMapping/>
  </p:clrMapOvr>
  <p:transition>
    <p:fade/>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Right Column">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313269" y="1408696"/>
            <a:ext cx="8517464" cy="717749"/>
          </a:xfrm>
          <a:prstGeom prst="rect">
            <a:avLst/>
          </a:prstGeom>
        </p:spPr>
        <p:txBody>
          <a:bodyPr anchor="ctr">
            <a:noAutofit/>
          </a:bodyPr>
          <a:lstStyle>
            <a:lvl1pPr marL="0" indent="0">
              <a:buNone/>
              <a:defRPr sz="2400">
                <a:solidFill>
                  <a:schemeClr val="accent1"/>
                </a:solidFill>
              </a:defRPr>
            </a:lvl1pPr>
          </a:lstStyle>
          <a:p>
            <a:pPr lvl="0"/>
            <a:r>
              <a:rPr lang="en-US" smtClean="0"/>
              <a:t>Click to edit Master text styles</a:t>
            </a:r>
          </a:p>
        </p:txBody>
      </p:sp>
      <p:sp>
        <p:nvSpPr>
          <p:cNvPr id="9" name="Text Placeholder 9"/>
          <p:cNvSpPr>
            <a:spLocks noGrp="1"/>
          </p:cNvSpPr>
          <p:nvPr>
            <p:ph type="body" sz="quarter" idx="14"/>
          </p:nvPr>
        </p:nvSpPr>
        <p:spPr>
          <a:xfrm>
            <a:off x="4702629" y="2226668"/>
            <a:ext cx="4128104" cy="3831096"/>
          </a:xfrm>
          <a:prstGeom prst="rect">
            <a:avLst/>
          </a:prstGeo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313269" y="212263"/>
            <a:ext cx="8517464" cy="1082199"/>
          </a:xfrm>
        </p:spPr>
        <p:txBody>
          <a:bodyPr anchor="t">
            <a:noAutofit/>
          </a:bodyPr>
          <a:lstStyle>
            <a:lvl1pPr>
              <a:defRPr sz="2800">
                <a:solidFill>
                  <a:schemeClr val="bg1"/>
                </a:solidFill>
              </a:defRPr>
            </a:lvl1pPr>
          </a:lstStyle>
          <a:p>
            <a:r>
              <a:rPr lang="en-US" smtClean="0"/>
              <a:t>Click to edit Master title style</a:t>
            </a:r>
            <a:endParaRPr lang="en-US"/>
          </a:p>
        </p:txBody>
      </p:sp>
      <p:sp>
        <p:nvSpPr>
          <p:cNvPr id="8" name="Footer Placeholder 3"/>
          <p:cNvSpPr>
            <a:spLocks noGrp="1"/>
          </p:cNvSpPr>
          <p:nvPr>
            <p:ph type="ftr" sz="quarter" idx="11"/>
          </p:nvPr>
        </p:nvSpPr>
        <p:spPr>
          <a:xfrm>
            <a:off x="179920" y="6397036"/>
            <a:ext cx="4018605" cy="204024"/>
          </a:xfrm>
          <a:prstGeom prst="rect">
            <a:avLst/>
          </a:prstGeom>
        </p:spPr>
        <p:txBody>
          <a:bodyPr/>
          <a:lstStyle/>
          <a:p>
            <a:pPr algn="l"/>
            <a:r>
              <a:rPr lang="en-US" smtClean="0"/>
              <a:t>CONFIDENTIAL © Copyright 2014. Aruba Networks, Inc. All rights reserved</a:t>
            </a:r>
            <a:endParaRPr lang="en-US" dirty="0" smtClean="0"/>
          </a:p>
        </p:txBody>
      </p:sp>
      <p:cxnSp>
        <p:nvCxnSpPr>
          <p:cNvPr id="10" name="Straight Connector 9"/>
          <p:cNvCxnSpPr/>
          <p:nvPr/>
        </p:nvCxnSpPr>
        <p:spPr>
          <a:xfrm>
            <a:off x="313269" y="6315919"/>
            <a:ext cx="85174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16821" y="6356349"/>
            <a:ext cx="832104" cy="440944"/>
          </a:xfrm>
          <a:prstGeom prst="rect">
            <a:avLst/>
          </a:prstGeom>
        </p:spPr>
      </p:pic>
    </p:spTree>
    <p:extLst>
      <p:ext uri="{BB962C8B-B14F-4D97-AF65-F5344CB8AC3E}">
        <p14:creationId xmlns:p14="http://schemas.microsoft.com/office/powerpoint/2010/main" val="4153521200"/>
      </p:ext>
    </p:extLst>
  </p:cSld>
  <p:clrMapOvr>
    <a:masterClrMapping/>
  </p:clrMapOvr>
  <p:transitio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eaLnBrk="0" hangingPunct="0">
              <a:defRPr/>
            </a:pPr>
            <a:endParaRPr lang="en-US">
              <a:ea typeface="ＭＳ Ｐゴシック" pitchFamily="34" charset="-128"/>
              <a:cs typeface="ＭＳ Ｐゴシック" charset="-128"/>
            </a:endParaRPr>
          </a:p>
        </p:txBody>
      </p:sp>
      <p:pic>
        <p:nvPicPr>
          <p:cNvPr id="4" name="Picture 3" descr="segueslide_b.png"/>
          <p:cNvPicPr>
            <a:picLocks noChangeAspect="1"/>
          </p:cNvPicPr>
          <p:nvPr userDrawn="1"/>
        </p:nvPicPr>
        <p:blipFill>
          <a:blip r:embed="rId2" cstate="print"/>
          <a:srcRect/>
          <a:stretch>
            <a:fillRect/>
          </a:stretch>
        </p:blipFill>
        <p:spPr bwMode="auto">
          <a:xfrm>
            <a:off x="0" y="2679700"/>
            <a:ext cx="9144000" cy="41783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print"/>
          <a:srcRect/>
          <a:stretch>
            <a:fillRect/>
          </a:stretch>
        </p:blipFill>
        <p:spPr bwMode="auto">
          <a:xfrm>
            <a:off x="0" y="0"/>
            <a:ext cx="9144000" cy="4179888"/>
          </a:xfrm>
          <a:prstGeom prst="rect">
            <a:avLst/>
          </a:prstGeom>
          <a:noFill/>
          <a:ln w="9525">
            <a:noFill/>
            <a:miter lim="800000"/>
            <a:headEnd/>
            <a:tailEnd/>
          </a:ln>
        </p:spPr>
      </p:pic>
      <p:pic>
        <p:nvPicPr>
          <p:cNvPr id="6" name="Picture 5" descr="Aruba_colorlogo_white.png"/>
          <p:cNvPicPr>
            <a:picLocks noChangeAspect="1"/>
          </p:cNvPicPr>
          <p:nvPr userDrawn="1"/>
        </p:nvPicPr>
        <p:blipFill>
          <a:blip r:embed="rId4" cstate="print"/>
          <a:srcRect/>
          <a:stretch>
            <a:fillRect/>
          </a:stretch>
        </p:blipFill>
        <p:spPr bwMode="auto">
          <a:xfrm>
            <a:off x="7443788" y="6521450"/>
            <a:ext cx="912812" cy="254000"/>
          </a:xfrm>
          <a:prstGeom prst="rect">
            <a:avLst/>
          </a:prstGeom>
          <a:noFill/>
          <a:ln w="9525">
            <a:noFill/>
            <a:miter lim="800000"/>
            <a:headEnd/>
            <a:tailEnd/>
          </a:ln>
        </p:spPr>
      </p:pic>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2011.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0"/>
            <a:ext cx="9153525"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eaLnBrk="0" hangingPunct="0">
              <a:defRPr/>
            </a:pPr>
            <a:endParaRPr lang="en-US">
              <a:ea typeface="ＭＳ Ｐゴシック" pitchFamily="34" charset="-128"/>
              <a:cs typeface="ＭＳ Ｐゴシック" charset="-128"/>
            </a:endParaRPr>
          </a:p>
        </p:txBody>
      </p:sp>
      <p:pic>
        <p:nvPicPr>
          <p:cNvPr id="4" name="Picture 7" descr="Aruba_colorlogo_white_lg.png"/>
          <p:cNvPicPr>
            <a:picLocks noChangeAspect="1"/>
          </p:cNvPicPr>
          <p:nvPr userDrawn="1"/>
        </p:nvPicPr>
        <p:blipFill>
          <a:blip r:embed="rId2" cstate="print"/>
          <a:srcRect/>
          <a:stretch>
            <a:fillRect/>
          </a:stretch>
        </p:blipFill>
        <p:spPr bwMode="auto">
          <a:xfrm>
            <a:off x="3724275" y="3208338"/>
            <a:ext cx="1716088" cy="481012"/>
          </a:xfrm>
          <a:prstGeom prst="rect">
            <a:avLst/>
          </a:prstGeom>
          <a:noFill/>
          <a:ln w="9525">
            <a:noFill/>
            <a:miter lim="800000"/>
            <a:headEnd/>
            <a:tailEnd/>
          </a:ln>
        </p:spPr>
      </p:pic>
      <p:sp>
        <p:nvSpPr>
          <p:cNvPr id="5" name="Text Placeholder 4"/>
          <p:cNvSpPr>
            <a:spLocks noGrp="1"/>
          </p:cNvSpPr>
          <p:nvPr>
            <p:ph type="body" sz="quarter" idx="10"/>
          </p:nvPr>
        </p:nvSpPr>
        <p:spPr>
          <a:xfrm>
            <a:off x="1815681" y="4282382"/>
            <a:ext cx="5531005" cy="850900"/>
          </a:xfrm>
        </p:spPr>
        <p:txBody>
          <a:bodyPr/>
          <a:lstStyle>
            <a:lvl1pPr marL="0" indent="0" algn="ctr">
              <a:spcBef>
                <a:spcPts val="0"/>
              </a:spcBef>
              <a:defRPr b="0">
                <a:solidFill>
                  <a:srgbClr val="FFFFFF"/>
                </a:solidFill>
              </a:defRPr>
            </a:lvl1pPr>
          </a:lstStyle>
          <a:p>
            <a:pPr lvl="0"/>
            <a:r>
              <a:rPr lang="en-US" smtClean="0"/>
              <a:t>Click to edit Master text styles</a:t>
            </a:r>
          </a:p>
        </p:txBody>
      </p:sp>
      <p:sp>
        <p:nvSpPr>
          <p:cNvPr id="6"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2011.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1_Title Only">
    <p:spTree>
      <p:nvGrpSpPr>
        <p:cNvPr id="1" name=""/>
        <p:cNvGrpSpPr/>
        <p:nvPr/>
      </p:nvGrpSpPr>
      <p:grpSpPr>
        <a:xfrm>
          <a:off x="0" y="0"/>
          <a:ext cx="0" cy="0"/>
          <a:chOff x="0" y="0"/>
          <a:chExt cx="0" cy="0"/>
        </a:xfrm>
      </p:grpSpPr>
      <p:pic>
        <p:nvPicPr>
          <p:cNvPr id="4" name="Picture 6" descr="contentslide_graphic4_gray.png"/>
          <p:cNvPicPr>
            <a:picLocks noChangeAspect="1"/>
          </p:cNvPicPr>
          <p:nvPr/>
        </p:nvPicPr>
        <p:blipFill>
          <a:blip r:embed="rId2" cstate="print"/>
          <a:srcRect/>
          <a:stretch>
            <a:fillRect/>
          </a:stretch>
        </p:blipFill>
        <p:spPr bwMode="auto">
          <a:xfrm>
            <a:off x="0" y="0"/>
            <a:ext cx="9144000" cy="938213"/>
          </a:xfrm>
          <a:prstGeom prst="rect">
            <a:avLst/>
          </a:prstGeom>
          <a:noFill/>
          <a:ln w="9525">
            <a:noFill/>
            <a:miter lim="800000"/>
            <a:headEnd/>
            <a:tailEnd/>
          </a:ln>
        </p:spPr>
      </p:pic>
      <p:sp>
        <p:nvSpPr>
          <p:cNvPr id="5"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eaLnBrk="0" hangingPunct="0">
              <a:defRPr/>
            </a:pPr>
            <a:endParaRPr lang="en-US">
              <a:ea typeface="+mn-ea"/>
            </a:endParaRPr>
          </a:p>
        </p:txBody>
      </p:sp>
      <p:pic>
        <p:nvPicPr>
          <p:cNvPr id="6" name="Picture 14" descr="logo.jpg"/>
          <p:cNvPicPr>
            <a:picLocks noChangeAspect="1"/>
          </p:cNvPicPr>
          <p:nvPr/>
        </p:nvPicPr>
        <p:blipFill>
          <a:blip r:embed="rId3" cstate="print">
            <a:clrChange>
              <a:clrFrom>
                <a:srgbClr val="FFFFFF"/>
              </a:clrFrom>
              <a:clrTo>
                <a:srgbClr val="FFFFFF">
                  <a:alpha val="0"/>
                </a:srgbClr>
              </a:clrTo>
            </a:clrChange>
            <a:lum bright="100000" contrast="100000"/>
          </a:blip>
          <a:srcRect/>
          <a:stretch>
            <a:fillRect/>
          </a:stretch>
        </p:blipFill>
        <p:spPr bwMode="auto">
          <a:xfrm>
            <a:off x="8281988" y="6659563"/>
            <a:ext cx="600075" cy="168275"/>
          </a:xfrm>
          <a:prstGeom prst="rect">
            <a:avLst/>
          </a:prstGeom>
          <a:noFill/>
          <a:ln w="9525">
            <a:noFill/>
            <a:miter lim="800000"/>
            <a:headEnd/>
            <a:tailEnd/>
          </a:ln>
        </p:spPr>
      </p:pic>
      <p:sp>
        <p:nvSpPr>
          <p:cNvPr id="7"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2011.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
        <p:nvSpPr>
          <p:cNvPr id="8" name="Rectangle 7"/>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eaLnBrk="0" hangingPunct="0">
              <a:defRPr/>
            </a:pPr>
            <a:fld id="{55C7198D-B6EA-41F7-9757-00711726115F}" type="slidenum">
              <a:rPr lang="en-US" altLang="ja-JP" sz="900">
                <a:solidFill>
                  <a:schemeClr val="bg1"/>
                </a:solidFill>
                <a:cs typeface="Arial" charset="0"/>
              </a:rPr>
              <a:pPr eaLnBrk="0" hangingPunct="0">
                <a:defRPr/>
              </a:pPr>
              <a:t>‹#›</a:t>
            </a:fld>
            <a:endParaRPr lang="en-US" altLang="ja-JP" sz="900">
              <a:solidFill>
                <a:schemeClr val="bg1"/>
              </a:solidFill>
              <a:cs typeface="Arial" charset="0"/>
            </a:endParaRPr>
          </a:p>
        </p:txBody>
      </p:sp>
      <p:cxnSp>
        <p:nvCxnSpPr>
          <p:cNvPr id="9" name="Straight Connector 24"/>
          <p:cNvCxnSpPr>
            <a:cxnSpLocks noChangeShapeType="1"/>
          </p:cNvCxnSpPr>
          <p:nvPr/>
        </p:nvCxnSpPr>
        <p:spPr bwMode="auto">
          <a:xfrm>
            <a:off x="808038" y="6356350"/>
            <a:ext cx="7543800" cy="1588"/>
          </a:xfrm>
          <a:prstGeom prst="line">
            <a:avLst/>
          </a:prstGeom>
          <a:noFill/>
          <a:ln w="38100">
            <a:solidFill>
              <a:schemeClr val="bg2"/>
            </a:solidFill>
            <a:round/>
            <a:headEnd/>
            <a:tailEnd/>
          </a:ln>
        </p:spPr>
      </p:cxnSp>
      <p:pic>
        <p:nvPicPr>
          <p:cNvPr id="10" name="Picture 53" descr="Aruba_colorlogo.png"/>
          <p:cNvPicPr>
            <a:picLocks noChangeAspect="1"/>
          </p:cNvPicPr>
          <p:nvPr/>
        </p:nvPicPr>
        <p:blipFill>
          <a:blip r:embed="rId4" cstate="print"/>
          <a:srcRect/>
          <a:stretch>
            <a:fillRect/>
          </a:stretch>
        </p:blipFill>
        <p:spPr bwMode="auto">
          <a:xfrm>
            <a:off x="7448550" y="6521450"/>
            <a:ext cx="898525" cy="249238"/>
          </a:xfrm>
          <a:prstGeom prst="rect">
            <a:avLst/>
          </a:prstGeom>
          <a:noFill/>
          <a:ln w="9525">
            <a:noFill/>
            <a:miter lim="800000"/>
            <a:headEnd/>
            <a:tailEnd/>
          </a:ln>
        </p:spPr>
      </p:pic>
      <p:pic>
        <p:nvPicPr>
          <p:cNvPr id="11" name="Picture 6" descr="contentslide_graphic4_gray.png"/>
          <p:cNvPicPr>
            <a:picLocks noChangeAspect="1"/>
          </p:cNvPicPr>
          <p:nvPr/>
        </p:nvPicPr>
        <p:blipFill>
          <a:blip r:embed="rId2" cstate="print"/>
          <a:srcRect/>
          <a:stretch>
            <a:fillRect/>
          </a:stretch>
        </p:blipFill>
        <p:spPr bwMode="auto">
          <a:xfrm>
            <a:off x="0" y="0"/>
            <a:ext cx="9144000" cy="938213"/>
          </a:xfrm>
          <a:prstGeom prst="rect">
            <a:avLst/>
          </a:prstGeom>
          <a:noFill/>
          <a:ln w="9525">
            <a:noFill/>
            <a:miter lim="800000"/>
            <a:headEnd/>
            <a:tailEnd/>
          </a:ln>
        </p:spPr>
      </p:pic>
      <p:cxnSp>
        <p:nvCxnSpPr>
          <p:cNvPr id="12" name="Straight Connector 24"/>
          <p:cNvCxnSpPr>
            <a:cxnSpLocks noChangeShapeType="1"/>
          </p:cNvCxnSpPr>
          <p:nvPr/>
        </p:nvCxnSpPr>
        <p:spPr bwMode="auto">
          <a:xfrm>
            <a:off x="808038" y="6356350"/>
            <a:ext cx="7543800" cy="1588"/>
          </a:xfrm>
          <a:prstGeom prst="line">
            <a:avLst/>
          </a:prstGeom>
          <a:noFill/>
          <a:ln w="38100">
            <a:solidFill>
              <a:schemeClr val="bg2"/>
            </a:solidFill>
            <a:round/>
            <a:headEnd/>
            <a:tailEnd/>
          </a:ln>
        </p:spPr>
      </p:cxnSp>
      <p:pic>
        <p:nvPicPr>
          <p:cNvPr id="14" name="Picture 53" descr="Aruba_colorlogo.png"/>
          <p:cNvPicPr>
            <a:picLocks noChangeAspect="1"/>
          </p:cNvPicPr>
          <p:nvPr/>
        </p:nvPicPr>
        <p:blipFill>
          <a:blip r:embed="rId4" cstate="print"/>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6" name="Text Placeholder 15"/>
          <p:cNvSpPr>
            <a:spLocks noGrp="1"/>
          </p:cNvSpPr>
          <p:nvPr>
            <p:ph type="body" sz="quarter" idx="10" hasCustomPrompt="1"/>
          </p:nvPr>
        </p:nvSpPr>
        <p:spPr>
          <a:xfrm>
            <a:off x="808038" y="1630120"/>
            <a:ext cx="7543800" cy="4224580"/>
          </a:xfrm>
        </p:spPr>
        <p:txBody>
          <a:bodyPr/>
          <a:lstStyle>
            <a:lvl1pPr marL="233363" marR="0" indent="-233363" algn="l" defTabSz="914400" rtl="0" eaLnBrk="0" fontAlgn="base" latinLnBrk="0" hangingPunct="0">
              <a:lnSpc>
                <a:spcPct val="100000"/>
              </a:lnSpc>
              <a:spcBef>
                <a:spcPts val="0"/>
              </a:spcBef>
              <a:spcAft>
                <a:spcPts val="600"/>
              </a:spcAft>
              <a:buClr>
                <a:srgbClr val="FF9933"/>
              </a:buClr>
              <a:buSzTx/>
              <a:buFontTx/>
              <a:buChar char="•"/>
              <a:tabLst/>
              <a:defRPr sz="2400" baseline="0">
                <a:solidFill>
                  <a:schemeClr val="tx1"/>
                </a:solidFill>
              </a:defRPr>
            </a:lvl1pPr>
            <a:lvl2pPr>
              <a:lnSpc>
                <a:spcPct val="100000"/>
              </a:lnSpc>
              <a:spcBef>
                <a:spcPts val="0"/>
              </a:spcBef>
              <a:spcAft>
                <a:spcPts val="600"/>
              </a:spcAft>
              <a:defRPr>
                <a:solidFill>
                  <a:schemeClr val="bg2">
                    <a:lumMod val="75000"/>
                  </a:schemeClr>
                </a:solidFill>
              </a:defRPr>
            </a:lvl2pPr>
            <a:lvl3pPr indent="-246063">
              <a:lnSpc>
                <a:spcPct val="100000"/>
              </a:lnSpc>
              <a:spcBef>
                <a:spcPts val="0"/>
              </a:spcBef>
              <a:spcAft>
                <a:spcPts val="600"/>
              </a:spcAft>
              <a:defRPr>
                <a:solidFill>
                  <a:schemeClr val="bg2">
                    <a:lumMod val="75000"/>
                  </a:schemeClr>
                </a:solidFill>
              </a:defRPr>
            </a:lvl3p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endParaRPr lang="en-US" dirty="0" smtClean="0"/>
          </a:p>
        </p:txBody>
      </p:sp>
    </p:spTree>
    <p:extLst>
      <p:ext uri="{BB962C8B-B14F-4D97-AF65-F5344CB8AC3E}">
        <p14:creationId xmlns:p14="http://schemas.microsoft.com/office/powerpoint/2010/main" val="2586887138"/>
      </p:ext>
    </p:extLst>
  </p:cSld>
  <p:clrMapOvr>
    <a:masterClrMapping/>
  </p:clrMapOvr>
  <p:transition spd="med">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ne Column_Lef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lumMod val="50000"/>
                    <a:lumOff val="50000"/>
                  </a:schemeClr>
                </a:solidFill>
              </a:defRPr>
            </a:lvl2pPr>
            <a:lvl3pPr>
              <a:defRPr sz="2000">
                <a:solidFill>
                  <a:schemeClr val="tx1">
                    <a:lumMod val="50000"/>
                    <a:lumOff val="50000"/>
                  </a:schemeClr>
                </a:solidFill>
              </a:defRPr>
            </a:lvl3pPr>
            <a:lvl4pPr>
              <a:defRPr sz="1800">
                <a:solidFill>
                  <a:schemeClr val="tx1">
                    <a:lumMod val="50000"/>
                    <a:lumOff val="50000"/>
                  </a:schemeClr>
                </a:solidFill>
              </a:defRPr>
            </a:lvl4pPr>
            <a:lvl5pPr>
              <a:defRPr sz="1800">
                <a:solidFill>
                  <a:schemeClr val="tx1">
                    <a:lumMod val="50000"/>
                    <a:lumOff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sz="2600" b="0" i="0" dirty="0" smtClean="0">
                <a:solidFill>
                  <a:srgbClr val="000000"/>
                </a:solidFill>
                <a:latin typeface="Lucida Grande"/>
                <a:ea typeface="Lucida Grande"/>
                <a:cs typeface="Lucida Grande"/>
              </a:rPr>
              <a:t>2_Two </a:t>
            </a:r>
            <a:r>
              <a:rPr lang="en-US" sz="2600" b="0" i="0" dirty="0" err="1" smtClean="0">
                <a:solidFill>
                  <a:srgbClr val="000000"/>
                </a:solidFill>
                <a:latin typeface="Lucida Grande"/>
                <a:ea typeface="Lucida Grande"/>
                <a:cs typeface="Lucida Grande"/>
              </a:rPr>
              <a:t>Content</a:t>
            </a:r>
            <a:r>
              <a:rPr lang="en-US" dirty="0" err="1" smtClean="0"/>
              <a:t>Third</a:t>
            </a:r>
            <a:r>
              <a:rPr lang="en-US" dirty="0" smtClean="0"/>
              <a:t>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951220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ransition Slide 1">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a:ext>
            </a:extLst>
          </a:blip>
          <a:stretch>
            <a:fillRect/>
          </a:stretch>
        </p:blipFill>
        <p:spPr>
          <a:xfrm>
            <a:off x="0" y="3722225"/>
            <a:ext cx="9144000" cy="2619853"/>
          </a:xfrm>
          <a:prstGeom prst="rect">
            <a:avLst/>
          </a:prstGeom>
          <a:ln>
            <a:noFill/>
          </a:ln>
          <a:effectLst>
            <a:outerShdw blurRad="50800" dist="50800" dir="5400000" algn="ctr" rotWithShape="0">
              <a:schemeClr val="bg1">
                <a:lumMod val="85000"/>
              </a:schemeClr>
            </a:outerShdw>
          </a:effectLst>
        </p:spPr>
      </p:pic>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1102372"/>
            <a:ext cx="9144000" cy="2619853"/>
          </a:xfrm>
          <a:prstGeom prst="rect">
            <a:avLst/>
          </a:prstGeom>
          <a:ln>
            <a:noFill/>
          </a:ln>
          <a:effectLst>
            <a:outerShdw blurRad="50800" dist="50800" dir="5400000" algn="ctr" rotWithShape="0">
              <a:schemeClr val="bg1">
                <a:lumMod val="85000"/>
              </a:schemeClr>
            </a:outerShdw>
          </a:effectLst>
        </p:spPr>
      </p:pic>
      <p:sp>
        <p:nvSpPr>
          <p:cNvPr id="10" name="Text Placeholder 9"/>
          <p:cNvSpPr>
            <a:spLocks noGrp="1"/>
          </p:cNvSpPr>
          <p:nvPr>
            <p:ph type="body" sz="quarter" idx="10"/>
          </p:nvPr>
        </p:nvSpPr>
        <p:spPr>
          <a:xfrm>
            <a:off x="499533" y="310092"/>
            <a:ext cx="7100147" cy="462068"/>
          </a:xfrm>
          <a:ln>
            <a:noFill/>
          </a:ln>
        </p:spPr>
        <p:txBody>
          <a:bodyPr anchor="ctr"/>
          <a:lstStyle>
            <a:lvl1pPr marL="0">
              <a:spcBef>
                <a:spcPts val="300"/>
              </a:spcBef>
              <a:defRPr sz="2800" b="1">
                <a:solidFill>
                  <a:srgbClr val="404040"/>
                </a:solidFill>
              </a:defRPr>
            </a:lvl1pPr>
            <a:lvl2pPr marL="0">
              <a:spcBef>
                <a:spcPts val="300"/>
              </a:spcBef>
              <a:defRPr sz="1000" b="0">
                <a:solidFill>
                  <a:srgbClr val="FFFFFF"/>
                </a:solidFill>
              </a:defRPr>
            </a:lvl2pPr>
            <a:lvl3pPr marL="0">
              <a:spcBef>
                <a:spcPts val="300"/>
              </a:spcBef>
              <a:defRPr sz="1000" b="0">
                <a:solidFill>
                  <a:srgbClr val="FFFFFF"/>
                </a:solidFill>
              </a:defRPr>
            </a:lvl3pPr>
            <a:lvl4pPr marL="0">
              <a:spcBef>
                <a:spcPts val="300"/>
              </a:spcBef>
              <a:defRPr sz="1000" b="0">
                <a:solidFill>
                  <a:srgbClr val="FFFFFF"/>
                </a:solidFill>
              </a:defRPr>
            </a:lvl4pPr>
            <a:lvl5pPr marL="0">
              <a:spcBef>
                <a:spcPts val="300"/>
              </a:spcBef>
              <a:defRPr sz="1000" b="0">
                <a:solidFill>
                  <a:srgbClr val="FFFFFF"/>
                </a:solidFill>
              </a:defRPr>
            </a:lvl5pPr>
          </a:lstStyle>
          <a:p>
            <a:pPr lvl="0"/>
            <a:r>
              <a:rPr lang="en-US" dirty="0" smtClean="0"/>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93466" y="1446638"/>
            <a:ext cx="1848206" cy="2725715"/>
          </a:xfrm>
          <a:prstGeom prst="rect">
            <a:avLst/>
          </a:prstGeom>
        </p:spPr>
      </p:pic>
      <p:sp>
        <p:nvSpPr>
          <p:cNvPr id="5" name="Rectangle 2"/>
          <p:cNvSpPr>
            <a:spLocks noGrp="1" noChangeArrowheads="1"/>
          </p:cNvSpPr>
          <p:nvPr>
            <p:ph type="title" hasCustomPrompt="1"/>
          </p:nvPr>
        </p:nvSpPr>
        <p:spPr>
          <a:xfrm>
            <a:off x="499532" y="1498600"/>
            <a:ext cx="6281163" cy="4829313"/>
          </a:xfrm>
          <a:prstGeom prst="rect">
            <a:avLst/>
          </a:prstGeom>
        </p:spPr>
        <p:txBody>
          <a:bodyPr anchor="t"/>
          <a:lstStyle>
            <a:lvl1pPr algn="l">
              <a:defRPr sz="2800" b="0" i="0" cap="none" baseline="0">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503981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ntent ">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46140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3.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7"/>
          <p:cNvSpPr>
            <a:spLocks noGrp="1" noChangeArrowheads="1"/>
          </p:cNvSpPr>
          <p:nvPr>
            <p:ph type="body" idx="1"/>
          </p:nvPr>
        </p:nvSpPr>
        <p:spPr bwMode="auto">
          <a:xfrm>
            <a:off x="1384300" y="1924050"/>
            <a:ext cx="7442200" cy="4121150"/>
          </a:xfrm>
          <a:prstGeom prst="rect">
            <a:avLst/>
          </a:prstGeom>
          <a:noFill/>
          <a:ln w="9525">
            <a:noFill/>
            <a:miter lim="800000"/>
            <a:headEnd/>
            <a:tailEnd/>
          </a:ln>
        </p:spPr>
        <p:txBody>
          <a:bodyPr vert="horz" wrap="square" lIns="91388" tIns="45694" rIns="91388" bIns="45694" numCol="1" anchor="t" anchorCtr="0" compatLnSpc="1">
            <a:prstTxWarp prst="textNoShape">
              <a:avLst/>
            </a:prstTxWarp>
          </a:body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p:txBody>
      </p:sp>
      <p:sp>
        <p:nvSpPr>
          <p:cNvPr id="4099" name="Rectangle 18"/>
          <p:cNvSpPr>
            <a:spLocks noGrp="1" noChangeArrowheads="1"/>
          </p:cNvSpPr>
          <p:nvPr>
            <p:ph type="title"/>
          </p:nvPr>
        </p:nvSpPr>
        <p:spPr bwMode="auto">
          <a:xfrm>
            <a:off x="1397000" y="1317625"/>
            <a:ext cx="7366000" cy="473075"/>
          </a:xfrm>
          <a:prstGeom prst="rect">
            <a:avLst/>
          </a:prstGeom>
          <a:noFill/>
          <a:ln w="9525">
            <a:noFill/>
            <a:miter lim="800000"/>
            <a:headEnd/>
            <a:tailEnd/>
          </a:ln>
        </p:spPr>
        <p:txBody>
          <a:bodyPr vert="horz" wrap="square" lIns="91388" tIns="45694" rIns="91388" bIns="45694" numCol="1" anchor="b" anchorCtr="0" compatLnSpc="1">
            <a:prstTxWarp prst="textNoShape">
              <a:avLst/>
            </a:prstTxWarp>
          </a:bodyPr>
          <a:lstStyle/>
          <a:p>
            <a:pPr lvl="0"/>
            <a:r>
              <a:rPr lang="en-US" altLang="ja-JP" smtClean="0"/>
              <a:t>Click to edit Master title style</a:t>
            </a:r>
          </a:p>
        </p:txBody>
      </p:sp>
      <p:sp>
        <p:nvSpPr>
          <p:cNvPr id="2"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eaLnBrk="0" hangingPunct="0">
              <a:defRPr/>
            </a:pPr>
            <a:endParaRPr lang="en-US">
              <a:ea typeface="+mn-ea"/>
            </a:endParaRPr>
          </a:p>
        </p:txBody>
      </p:sp>
      <p:pic>
        <p:nvPicPr>
          <p:cNvPr id="4101" name="Picture 5" descr="Aruba_colorlogo.png"/>
          <p:cNvPicPr>
            <a:picLocks noChangeAspect="1"/>
          </p:cNvPicPr>
          <p:nvPr/>
        </p:nvPicPr>
        <p:blipFill>
          <a:blip r:embed="rId10" cstate="print"/>
          <a:srcRect/>
          <a:stretch>
            <a:fillRect/>
          </a:stretch>
        </p:blipFill>
        <p:spPr bwMode="auto">
          <a:xfrm>
            <a:off x="8029575" y="6503988"/>
            <a:ext cx="1030288" cy="285750"/>
          </a:xfrm>
          <a:prstGeom prst="rect">
            <a:avLst/>
          </a:prstGeom>
          <a:noFill/>
          <a:ln w="9525">
            <a:noFill/>
            <a:miter lim="800000"/>
            <a:headEnd/>
            <a:tailEnd/>
          </a:ln>
        </p:spPr>
      </p:pic>
      <p:pic>
        <p:nvPicPr>
          <p:cNvPr id="4102" name="Picture 6" descr="titleslide_graphic2.png"/>
          <p:cNvPicPr>
            <a:picLocks noChangeAspect="1"/>
          </p:cNvPicPr>
          <p:nvPr/>
        </p:nvPicPr>
        <p:blipFill>
          <a:blip r:embed="rId11" cstate="print"/>
          <a:srcRect/>
          <a:stretch>
            <a:fillRect/>
          </a:stretch>
        </p:blipFill>
        <p:spPr bwMode="auto">
          <a:xfrm>
            <a:off x="0" y="0"/>
            <a:ext cx="9156700" cy="1282700"/>
          </a:xfrm>
          <a:prstGeom prst="rect">
            <a:avLst/>
          </a:prstGeom>
          <a:noFill/>
          <a:ln w="9525">
            <a:noFill/>
            <a:miter lim="800000"/>
            <a:headEnd/>
            <a:tailEnd/>
          </a:ln>
        </p:spPr>
      </p:pic>
      <p:sp>
        <p:nvSpPr>
          <p:cNvPr id="8"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2011.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cSld>
  <p:clrMap bg1="lt1" tx1="dk1" bg2="lt2" tx2="dk2" accent1="accent1" accent2="accent2" accent3="accent3" accent4="accent4" accent5="accent5" accent6="accent6" hlink="hlink" folHlink="folHlink"/>
  <p:sldLayoutIdLst>
    <p:sldLayoutId id="2147484886" r:id="rId1"/>
    <p:sldLayoutId id="2147484892" r:id="rId2"/>
    <p:sldLayoutId id="2147484887" r:id="rId3"/>
    <p:sldLayoutId id="2147484889" r:id="rId4"/>
    <p:sldLayoutId id="2147484891" r:id="rId5"/>
    <p:sldLayoutId id="2147484893" r:id="rId6"/>
    <p:sldLayoutId id="2147484894" r:id="rId7"/>
    <p:sldLayoutId id="2147484895" r:id="rId8"/>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ts val="300"/>
        </a:spcAft>
        <a:defRPr sz="3200" b="1">
          <a:solidFill>
            <a:schemeClr val="tx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p:titleStyle>
    <p:body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7"/>
          <p:cNvSpPr>
            <a:spLocks noGrp="1" noChangeArrowheads="1"/>
          </p:cNvSpPr>
          <p:nvPr>
            <p:ph type="body" idx="1"/>
          </p:nvPr>
        </p:nvSpPr>
        <p:spPr bwMode="auto">
          <a:xfrm>
            <a:off x="482600" y="1295400"/>
            <a:ext cx="8343900" cy="4749800"/>
          </a:xfrm>
          <a:prstGeom prst="rect">
            <a:avLst/>
          </a:prstGeom>
          <a:noFill/>
          <a:ln w="9525">
            <a:noFill/>
            <a:miter lim="800000"/>
            <a:headEnd/>
            <a:tailEnd/>
          </a:ln>
        </p:spPr>
        <p:txBody>
          <a:bodyPr vert="horz" wrap="square" lIns="91388" tIns="45694" rIns="91388" bIns="45694" numCol="1" anchor="t" anchorCtr="0" compatLnSpc="1">
            <a:prstTxWarp prst="textNoShape">
              <a:avLst/>
            </a:prstTxWarp>
          </a:body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p:txBody>
      </p:sp>
      <p:sp>
        <p:nvSpPr>
          <p:cNvPr id="2"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eaLnBrk="0" hangingPunct="0">
              <a:defRPr/>
            </a:pPr>
            <a:endParaRPr lang="en-US">
              <a:solidFill>
                <a:srgbClr val="000000"/>
              </a:solidFill>
              <a:latin typeface="Avenir Book"/>
              <a:cs typeface="Avenir Book"/>
            </a:endParaRPr>
          </a:p>
        </p:txBody>
      </p:sp>
    </p:spTree>
    <p:extLst>
      <p:ext uri="{BB962C8B-B14F-4D97-AF65-F5344CB8AC3E}">
        <p14:creationId xmlns:p14="http://schemas.microsoft.com/office/powerpoint/2010/main" val="397906368"/>
      </p:ext>
    </p:extLst>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ts val="300"/>
        </a:spcAft>
        <a:defRPr sz="2800" b="0" i="0">
          <a:solidFill>
            <a:schemeClr val="bg1"/>
          </a:solidFill>
          <a:latin typeface="Avenir Book"/>
          <a:ea typeface="ＭＳ Ｐゴシック" pitchFamily="34" charset="-128"/>
          <a:cs typeface="Avenir Book"/>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p:titleStyle>
    <p:bodyStyle>
      <a:lvl1pPr marL="342900" indent="-342900" algn="l" rtl="0" eaLnBrk="1" fontAlgn="base" hangingPunct="1">
        <a:lnSpc>
          <a:spcPct val="95000"/>
        </a:lnSpc>
        <a:spcBef>
          <a:spcPts val="1000"/>
        </a:spcBef>
        <a:spcAft>
          <a:spcPct val="0"/>
        </a:spcAft>
        <a:buClr>
          <a:srgbClr val="FF9933"/>
        </a:buClr>
        <a:defRPr sz="2400" b="0" i="0">
          <a:solidFill>
            <a:srgbClr val="1C1C1C"/>
          </a:solidFill>
          <a:latin typeface="Avenir Book"/>
          <a:ea typeface="Arial"/>
          <a:cs typeface="Avenir Book"/>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b="0" i="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b="0" i="0">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eaLnBrk="0" hangingPunct="0">
              <a:defRPr/>
            </a:pPr>
            <a:endParaRPr lang="en-US" sz="2400">
              <a:solidFill>
                <a:srgbClr val="000000"/>
              </a:solidFill>
              <a:latin typeface="Arial" charset="0"/>
              <a:ea typeface="ＭＳ Ｐゴシック" charset="-128"/>
              <a:cs typeface="+mn-cs"/>
            </a:endParaRPr>
          </a:p>
        </p:txBody>
      </p:sp>
      <p:sp>
        <p:nvSpPr>
          <p:cNvPr id="4099" name="Rectangle 18"/>
          <p:cNvSpPr>
            <a:spLocks noGrp="1" noChangeArrowheads="1"/>
          </p:cNvSpPr>
          <p:nvPr>
            <p:ph type="title"/>
          </p:nvPr>
        </p:nvSpPr>
        <p:spPr bwMode="auto">
          <a:xfrm>
            <a:off x="499533" y="310092"/>
            <a:ext cx="7366000" cy="473075"/>
          </a:xfrm>
          <a:prstGeom prst="rect">
            <a:avLst/>
          </a:prstGeom>
          <a:noFill/>
          <a:ln w="9525">
            <a:noFill/>
            <a:miter lim="800000"/>
            <a:headEnd/>
            <a:tailEnd/>
          </a:ln>
        </p:spPr>
        <p:txBody>
          <a:bodyPr vert="horz" wrap="square" lIns="91388" tIns="45694" rIns="91388" bIns="45694" numCol="1" anchor="ctr" anchorCtr="0" compatLnSpc="1">
            <a:prstTxWarp prst="textNoShape">
              <a:avLst/>
            </a:prstTxWarp>
          </a:bodyPr>
          <a:lstStyle/>
          <a:p>
            <a:pPr lvl="0"/>
            <a:r>
              <a:rPr lang="en-US" altLang="ja-JP" smtClean="0"/>
              <a:t>Click to edit Master title style</a:t>
            </a:r>
            <a:endParaRPr lang="en-US" altLang="ja-JP" dirty="0" smtClean="0"/>
          </a:p>
        </p:txBody>
      </p:sp>
    </p:spTree>
    <p:extLst>
      <p:ext uri="{BB962C8B-B14F-4D97-AF65-F5344CB8AC3E}">
        <p14:creationId xmlns:p14="http://schemas.microsoft.com/office/powerpoint/2010/main" val="2226731171"/>
      </p:ext>
    </p:extLst>
  </p:cSld>
  <p:clrMap bg1="lt1" tx1="dk1" bg2="lt2" tx2="dk2" accent1="accent1" accent2="accent2" accent3="accent3" accent4="accent4" accent5="accent5" accent6="accent6" hlink="hlink" folHlink="folHlink"/>
  <p:sldLayoutIdLst>
    <p:sldLayoutId id="2147484902" r:id="rId1"/>
    <p:sldLayoutId id="2147484903" r:id="rId2"/>
    <p:sldLayoutId id="2147484904" r:id="rId3"/>
    <p:sldLayoutId id="2147484905" r:id="rId4"/>
    <p:sldLayoutId id="2147484906" r:id="rId5"/>
    <p:sldLayoutId id="2147484907" r:id="rId6"/>
    <p:sldLayoutId id="2147484908" r:id="rId7"/>
    <p:sldLayoutId id="2147484909" r:id="rId8"/>
    <p:sldLayoutId id="2147484910" r:id="rId9"/>
    <p:sldLayoutId id="2147484911" r:id="rId10"/>
    <p:sldLayoutId id="2147484912" r:id="rId11"/>
    <p:sldLayoutId id="2147484913" r:id="rId12"/>
    <p:sldLayoutId id="2147484914" r:id="rId13"/>
    <p:sldLayoutId id="2147484915" r:id="rId14"/>
    <p:sldLayoutId id="2147484916" r:id="rId15"/>
    <p:sldLayoutId id="2147484917" r:id="rId16"/>
    <p:sldLayoutId id="2147484918" r:id="rId17"/>
    <p:sldLayoutId id="2147484919" r:id="rId18"/>
    <p:sldLayoutId id="2147484920" r:id="rId19"/>
    <p:sldLayoutId id="2147484921" r:id="rId20"/>
    <p:sldLayoutId id="2147484922" r:id="rId21"/>
    <p:sldLayoutId id="2147484924" r:id="rId22"/>
    <p:sldLayoutId id="2147484925" r:id="rId23"/>
    <p:sldLayoutId id="2147484927" r:id="rId24"/>
    <p:sldLayoutId id="2147484928" r:id="rId25"/>
    <p:sldLayoutId id="2147484929" r:id="rId26"/>
    <p:sldLayoutId id="2147484930" r:id="rId27"/>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ts val="300"/>
        </a:spcAft>
        <a:defRPr sz="2800" b="1">
          <a:solidFill>
            <a:schemeClr val="bg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p:titleStyle>
    <p:body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0959"/>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ts val="300"/>
        </a:spcAft>
        <a:defRPr sz="2800" b="1">
          <a:solidFill>
            <a:schemeClr val="bg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p:titleStyle>
    <p:body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7.xml"/><Relationship Id="rId7" Type="http://schemas.microsoft.com/office/2007/relationships/hdphoto" Target="../media/hdphoto2.wdp"/><Relationship Id="rId2" Type="http://schemas.openxmlformats.org/officeDocument/2006/relationships/slideLayout" Target="../slideLayouts/slideLayout19.xml"/><Relationship Id="rId1" Type="http://schemas.openxmlformats.org/officeDocument/2006/relationships/tags" Target="../tags/tag2.xml"/><Relationship Id="rId6" Type="http://schemas.openxmlformats.org/officeDocument/2006/relationships/image" Target="../media/image39.png"/><Relationship Id="rId11" Type="http://schemas.openxmlformats.org/officeDocument/2006/relationships/image" Target="../media/image43.png"/><Relationship Id="rId5" Type="http://schemas.microsoft.com/office/2007/relationships/hdphoto" Target="../media/hdphoto1.wdp"/><Relationship Id="rId10" Type="http://schemas.openxmlformats.org/officeDocument/2006/relationships/image" Target="../media/image42.png"/><Relationship Id="rId4" Type="http://schemas.openxmlformats.org/officeDocument/2006/relationships/image" Target="../media/image38.jpe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3.png"/><Relationship Id="rId7"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36.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8.xml"/><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66.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7.png"/><Relationship Id="rId3" Type="http://schemas.openxmlformats.org/officeDocument/2006/relationships/image" Target="../media/image69.png"/><Relationship Id="rId7" Type="http://schemas.openxmlformats.org/officeDocument/2006/relationships/image" Target="../media/image72.png"/><Relationship Id="rId12"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36.png"/><Relationship Id="rId9"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9.xml"/><Relationship Id="rId5" Type="http://schemas.openxmlformats.org/officeDocument/2006/relationships/image" Target="../media/image25.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8.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80.emf"/><Relationship Id="rId7" Type="http://schemas.openxmlformats.org/officeDocument/2006/relationships/image" Target="../media/image84.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33.png"/><Relationship Id="rId1" Type="http://schemas.openxmlformats.org/officeDocument/2006/relationships/slideLayout" Target="../slideLayouts/slideLayout19.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33.png"/><Relationship Id="rId2" Type="http://schemas.openxmlformats.org/officeDocument/2006/relationships/image" Target="../media/image86.png"/><Relationship Id="rId1" Type="http://schemas.openxmlformats.org/officeDocument/2006/relationships/slideLayout" Target="../slideLayouts/slideLayout18.xml"/><Relationship Id="rId6" Type="http://schemas.openxmlformats.org/officeDocument/2006/relationships/image" Target="../media/image87.png"/><Relationship Id="rId5" Type="http://schemas.openxmlformats.org/officeDocument/2006/relationships/slide" Target="slide5.xml"/><Relationship Id="rId4" Type="http://schemas.openxmlformats.org/officeDocument/2006/relationships/image" Target="../media/image83.png"/></Relationships>
</file>

<file path=ppt/slides/_rels/slide2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92.png"/><Relationship Id="rId4" Type="http://schemas.openxmlformats.org/officeDocument/2006/relationships/image" Target="../media/image9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pPr>
              <a:lnSpc>
                <a:spcPct val="100000"/>
              </a:lnSpc>
              <a:spcAft>
                <a:spcPct val="0"/>
              </a:spcAft>
            </a:pPr>
            <a:r>
              <a:rPr lang="en-US" dirty="0" smtClean="0">
                <a:solidFill>
                  <a:schemeClr val="accent1">
                    <a:lumMod val="75000"/>
                  </a:schemeClr>
                </a:solidFill>
                <a:latin typeface="Arial" charset="0"/>
                <a:ea typeface="ＭＳ Ｐゴシック" charset="-128"/>
                <a:cs typeface="Arial" charset="0"/>
              </a:rPr>
              <a:t>ARUBA </a:t>
            </a:r>
            <a:r>
              <a:rPr lang="ru-RU" dirty="0" smtClean="0">
                <a:solidFill>
                  <a:schemeClr val="accent1">
                    <a:lumMod val="75000"/>
                  </a:schemeClr>
                </a:solidFill>
                <a:latin typeface="Arial" charset="0"/>
                <a:ea typeface="ＭＳ Ｐゴシック" charset="-128"/>
                <a:cs typeface="Arial" charset="0"/>
              </a:rPr>
              <a:t>– Облачный </a:t>
            </a:r>
            <a:r>
              <a:rPr lang="en-US" dirty="0" smtClean="0">
                <a:solidFill>
                  <a:schemeClr val="accent1">
                    <a:lumMod val="75000"/>
                  </a:schemeClr>
                </a:solidFill>
                <a:latin typeface="Arial" charset="0"/>
                <a:ea typeface="ＭＳ Ｐゴシック" charset="-128"/>
                <a:cs typeface="Arial" charset="0"/>
              </a:rPr>
              <a:t>WI</a:t>
            </a:r>
            <a:r>
              <a:rPr lang="ru-RU" dirty="0" smtClean="0">
                <a:solidFill>
                  <a:schemeClr val="accent1">
                    <a:lumMod val="75000"/>
                  </a:schemeClr>
                </a:solidFill>
                <a:latin typeface="Arial" charset="0"/>
                <a:ea typeface="ＭＳ Ｐゴシック" charset="-128"/>
                <a:cs typeface="Arial" charset="0"/>
              </a:rPr>
              <a:t>-</a:t>
            </a:r>
            <a:r>
              <a:rPr lang="en-US" dirty="0" smtClean="0">
                <a:solidFill>
                  <a:schemeClr val="accent1">
                    <a:lumMod val="75000"/>
                  </a:schemeClr>
                </a:solidFill>
                <a:latin typeface="Arial" charset="0"/>
                <a:ea typeface="ＭＳ Ｐゴシック" charset="-128"/>
                <a:cs typeface="Arial" charset="0"/>
              </a:rPr>
              <a:t>FI</a:t>
            </a:r>
          </a:p>
        </p:txBody>
      </p:sp>
      <p:sp>
        <p:nvSpPr>
          <p:cNvPr id="2" name="Text Placeholder 1"/>
          <p:cNvSpPr>
            <a:spLocks noGrp="1"/>
          </p:cNvSpPr>
          <p:nvPr>
            <p:ph type="body" sz="quarter" idx="11"/>
          </p:nvPr>
        </p:nvSpPr>
        <p:spPr/>
        <p:txBody>
          <a:bodyPr/>
          <a:lstStyle/>
          <a:p>
            <a:r>
              <a:rPr lang="ru-RU" dirty="0" smtClean="0"/>
              <a:t>Эффективное облачное решение для эффективного бизнеса</a:t>
            </a:r>
            <a:endParaRPr lang="en-US" dirty="0"/>
          </a:p>
        </p:txBody>
      </p:sp>
      <p:sp>
        <p:nvSpPr>
          <p:cNvPr id="10" name="Text Placeholder 9"/>
          <p:cNvSpPr>
            <a:spLocks noGrp="1"/>
          </p:cNvSpPr>
          <p:nvPr>
            <p:ph type="body" sz="quarter" idx="12"/>
          </p:nvPr>
        </p:nvSpPr>
        <p:spPr>
          <a:xfrm>
            <a:off x="399465" y="3718908"/>
            <a:ext cx="1929398" cy="553944"/>
          </a:xfrm>
        </p:spPr>
        <p:txBody>
          <a:bodyPr/>
          <a:lstStyle/>
          <a:p>
            <a:endParaRPr lang="en-US" dirty="0"/>
          </a:p>
        </p:txBody>
      </p:sp>
      <p:sp>
        <p:nvSpPr>
          <p:cNvPr id="11" name="Text Placeholder 10"/>
          <p:cNvSpPr>
            <a:spLocks noGrp="1"/>
          </p:cNvSpPr>
          <p:nvPr>
            <p:ph type="body" sz="quarter" idx="13"/>
          </p:nvPr>
        </p:nvSpPr>
        <p:spPr>
          <a:xfrm>
            <a:off x="381952" y="4329331"/>
            <a:ext cx="7624320" cy="553944"/>
          </a:xfrm>
        </p:spPr>
        <p:txBody>
          <a:bodyPr/>
          <a:lstStyle/>
          <a:p>
            <a:endParaRPr lang="en-US" dirty="0"/>
          </a:p>
        </p:txBody>
      </p:sp>
      <p:pic>
        <p:nvPicPr>
          <p:cNvPr id="11269" name="Picture 6" descr="Aruba_whitelogo.png"/>
          <p:cNvPicPr>
            <a:picLocks noChangeAspect="1"/>
          </p:cNvPicPr>
          <p:nvPr/>
        </p:nvPicPr>
        <p:blipFill>
          <a:blip r:embed="rId3" cstate="print"/>
          <a:srcRect/>
          <a:stretch>
            <a:fillRect/>
          </a:stretch>
        </p:blipFill>
        <p:spPr bwMode="auto">
          <a:xfrm>
            <a:off x="7675563" y="6400800"/>
            <a:ext cx="1098550" cy="304800"/>
          </a:xfrm>
          <a:prstGeom prst="rect">
            <a:avLst/>
          </a:prstGeom>
          <a:noFill/>
          <a:ln w="9525">
            <a:noFill/>
            <a:miter lim="800000"/>
            <a:headEnd/>
            <a:tailEnd/>
          </a:ln>
        </p:spPr>
      </p:pic>
      <p:sp>
        <p:nvSpPr>
          <p:cNvPr id="7"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2011.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a:xfrm>
            <a:off x="4413366" y="3661085"/>
            <a:ext cx="4743337" cy="2190914"/>
          </a:xfrm>
          <a:prstGeom prst="rect">
            <a:avLst/>
          </a:prstGeom>
          <a:effectLst>
            <a:softEdge rad="127000"/>
          </a:effectLst>
        </p:spPr>
      </p:pic>
      <p:pic>
        <p:nvPicPr>
          <p:cNvPr id="36" name="Picture 35" descr="InternetCloud.png"/>
          <p:cNvPicPr>
            <a:picLocks noChangeAspect="1"/>
          </p:cNvPicPr>
          <p:nvPr/>
        </p:nvPicPr>
        <p:blipFill>
          <a:blip r:embed="rId6" cstate="screen">
            <a:grayscl/>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5122698" y="1201350"/>
            <a:ext cx="3215817" cy="173103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fontScale="90000"/>
          </a:bodyPr>
          <a:lstStyle/>
          <a:p>
            <a:r>
              <a:rPr lang="ru-RU" dirty="0" smtClean="0"/>
              <a:t>Платформа </a:t>
            </a:r>
            <a:r>
              <a:rPr lang="ru-RU" dirty="0"/>
              <a:t>сервисов </a:t>
            </a:r>
            <a:r>
              <a:rPr lang="en-US" dirty="0" smtClean="0"/>
              <a:t>Aruba Central</a:t>
            </a:r>
            <a:endParaRPr lang="en-US" dirty="0"/>
          </a:p>
        </p:txBody>
      </p:sp>
      <p:sp>
        <p:nvSpPr>
          <p:cNvPr id="6" name="Text Placeholder 5"/>
          <p:cNvSpPr>
            <a:spLocks noGrp="1"/>
          </p:cNvSpPr>
          <p:nvPr>
            <p:ph type="body" sz="quarter" idx="10"/>
          </p:nvPr>
        </p:nvSpPr>
        <p:spPr>
          <a:xfrm>
            <a:off x="329514" y="1521264"/>
            <a:ext cx="4462098" cy="4772444"/>
          </a:xfrm>
          <a:prstGeom prst="rect">
            <a:avLst/>
          </a:prstGeom>
        </p:spPr>
        <p:txBody>
          <a:bodyPr>
            <a:normAutofit fontScale="85000" lnSpcReduction="10000"/>
          </a:bodyPr>
          <a:lstStyle/>
          <a:p>
            <a:pPr>
              <a:buFont typeface="Arial"/>
              <a:buChar char="•"/>
            </a:pPr>
            <a:r>
              <a:rPr lang="ru-RU" dirty="0" smtClean="0"/>
              <a:t>Подписка на общее облако</a:t>
            </a:r>
            <a:endParaRPr lang="en-US" dirty="0"/>
          </a:p>
          <a:p>
            <a:pPr>
              <a:buFont typeface="Arial"/>
              <a:buChar char="•"/>
            </a:pPr>
            <a:r>
              <a:rPr lang="ru-RU" dirty="0" smtClean="0"/>
              <a:t>Единый интерфейс</a:t>
            </a:r>
            <a:endParaRPr lang="en-US" dirty="0"/>
          </a:p>
          <a:p>
            <a:pPr lvl="1"/>
            <a:r>
              <a:rPr lang="ru-RU" dirty="0" smtClean="0"/>
              <a:t>Множество локаций	</a:t>
            </a:r>
            <a:endParaRPr lang="en-US" dirty="0"/>
          </a:p>
          <a:p>
            <a:pPr lvl="1"/>
            <a:r>
              <a:rPr lang="ru-RU" dirty="0" smtClean="0"/>
              <a:t>Множество кластеров на локациях</a:t>
            </a:r>
            <a:endParaRPr lang="en-US" dirty="0"/>
          </a:p>
          <a:p>
            <a:pPr>
              <a:buFont typeface="Arial"/>
              <a:buChar char="•"/>
            </a:pPr>
            <a:r>
              <a:rPr lang="ru-RU" dirty="0" smtClean="0"/>
              <a:t>Система мониторинга корпоративного уровня</a:t>
            </a:r>
            <a:endParaRPr lang="en-US" dirty="0" smtClean="0"/>
          </a:p>
          <a:p>
            <a:pPr lvl="1"/>
            <a:r>
              <a:rPr lang="ru-RU" dirty="0" smtClean="0"/>
              <a:t>Удаленный мониторинг и устранение неисправностей</a:t>
            </a:r>
            <a:endParaRPr lang="en-US" dirty="0"/>
          </a:p>
          <a:p>
            <a:pPr lvl="1"/>
            <a:r>
              <a:rPr lang="ru-RU" dirty="0" smtClean="0"/>
              <a:t>Централизованное управление конфигурациями и прошивками</a:t>
            </a:r>
            <a:endParaRPr lang="en-US" dirty="0"/>
          </a:p>
          <a:p>
            <a:pPr lvl="1"/>
            <a:r>
              <a:rPr lang="ru-RU" dirty="0" smtClean="0"/>
              <a:t>Соответствие требованиям и история события</a:t>
            </a:r>
            <a:endParaRPr lang="en-US" dirty="0"/>
          </a:p>
          <a:p>
            <a:pPr lvl="1"/>
            <a:r>
              <a:rPr lang="ru-RU" dirty="0" smtClean="0"/>
              <a:t>Инсталляции «</a:t>
            </a:r>
            <a:r>
              <a:rPr lang="en-US" dirty="0" smtClean="0"/>
              <a:t>Zero Touch</a:t>
            </a:r>
            <a:r>
              <a:rPr lang="ru-RU" dirty="0" smtClean="0"/>
              <a:t>» - без участия </a:t>
            </a:r>
            <a:r>
              <a:rPr lang="en-US" dirty="0" smtClean="0"/>
              <a:t>IT</a:t>
            </a:r>
            <a:endParaRPr lang="en-US" dirty="0"/>
          </a:p>
          <a:p>
            <a:pPr>
              <a:buFont typeface="Arial"/>
              <a:buChar char="•"/>
            </a:pPr>
            <a:r>
              <a:rPr lang="ru-RU" dirty="0" smtClean="0"/>
              <a:t>Всеобъемлющая техподдержка</a:t>
            </a:r>
            <a:endParaRPr lang="en-US" dirty="0"/>
          </a:p>
          <a:p>
            <a:pPr>
              <a:buFont typeface="Arial"/>
              <a:buChar char="•"/>
            </a:pPr>
            <a:endParaRPr lang="en-US" dirty="0"/>
          </a:p>
        </p:txBody>
      </p:sp>
      <p:cxnSp>
        <p:nvCxnSpPr>
          <p:cNvPr id="9" name="Straight Connector 8"/>
          <p:cNvCxnSpPr>
            <a:endCxn id="18" idx="2"/>
          </p:cNvCxnSpPr>
          <p:nvPr/>
        </p:nvCxnSpPr>
        <p:spPr bwMode="auto">
          <a:xfrm flipV="1">
            <a:off x="4929720" y="2659984"/>
            <a:ext cx="1799188" cy="1607216"/>
          </a:xfrm>
          <a:prstGeom prst="line">
            <a:avLst/>
          </a:prstGeom>
          <a:solidFill>
            <a:schemeClr val="accent1"/>
          </a:solidFill>
          <a:ln w="28575" cap="flat" cmpd="sng" algn="ctr">
            <a:solidFill>
              <a:srgbClr val="FFC000"/>
            </a:solidFill>
            <a:prstDash val="solid"/>
            <a:round/>
            <a:headEnd type="none" w="med" len="med"/>
            <a:tailEnd type="none" w="med" len="med"/>
          </a:ln>
          <a:effectLst>
            <a:glow rad="101600">
              <a:srgbClr val="FFC000">
                <a:alpha val="60000"/>
              </a:srgbClr>
            </a:glow>
          </a:effectLst>
        </p:spPr>
      </p:cxnSp>
      <p:cxnSp>
        <p:nvCxnSpPr>
          <p:cNvPr id="10" name="Straight Connector 9"/>
          <p:cNvCxnSpPr>
            <a:endCxn id="18" idx="2"/>
          </p:cNvCxnSpPr>
          <p:nvPr/>
        </p:nvCxnSpPr>
        <p:spPr bwMode="auto">
          <a:xfrm flipH="1" flipV="1">
            <a:off x="6728908" y="2659984"/>
            <a:ext cx="1940693" cy="1607216"/>
          </a:xfrm>
          <a:prstGeom prst="line">
            <a:avLst/>
          </a:prstGeom>
          <a:solidFill>
            <a:schemeClr val="accent1"/>
          </a:solidFill>
          <a:ln w="28575" cap="flat" cmpd="sng" algn="ctr">
            <a:solidFill>
              <a:srgbClr val="FFC000"/>
            </a:solidFill>
            <a:prstDash val="solid"/>
            <a:round/>
            <a:headEnd type="none" w="med" len="med"/>
            <a:tailEnd type="none" w="med" len="med"/>
          </a:ln>
          <a:effectLst>
            <a:glow rad="101600">
              <a:srgbClr val="FFC000">
                <a:alpha val="60000"/>
              </a:srgbClr>
            </a:glow>
          </a:effectLst>
        </p:spPr>
      </p:cxnSp>
      <p:cxnSp>
        <p:nvCxnSpPr>
          <p:cNvPr id="11" name="Straight Connector 10"/>
          <p:cNvCxnSpPr>
            <a:endCxn id="18" idx="2"/>
          </p:cNvCxnSpPr>
          <p:nvPr/>
        </p:nvCxnSpPr>
        <p:spPr bwMode="auto">
          <a:xfrm flipV="1">
            <a:off x="5759158" y="2659984"/>
            <a:ext cx="969750" cy="1958165"/>
          </a:xfrm>
          <a:prstGeom prst="line">
            <a:avLst/>
          </a:prstGeom>
          <a:solidFill>
            <a:schemeClr val="accent1"/>
          </a:solidFill>
          <a:ln w="28575" cap="flat" cmpd="sng" algn="ctr">
            <a:solidFill>
              <a:srgbClr val="FFC000"/>
            </a:solidFill>
            <a:prstDash val="solid"/>
            <a:round/>
            <a:headEnd type="none" w="med" len="med"/>
            <a:tailEnd type="none" w="med" len="med"/>
          </a:ln>
          <a:effectLst>
            <a:glow rad="101600">
              <a:srgbClr val="FFC000">
                <a:alpha val="60000"/>
              </a:srgbClr>
            </a:glow>
          </a:effectLst>
        </p:spPr>
      </p:cxnSp>
      <p:cxnSp>
        <p:nvCxnSpPr>
          <p:cNvPr id="12" name="Straight Connector 11"/>
          <p:cNvCxnSpPr>
            <a:stCxn id="34" idx="0"/>
            <a:endCxn id="18" idx="2"/>
          </p:cNvCxnSpPr>
          <p:nvPr/>
        </p:nvCxnSpPr>
        <p:spPr bwMode="auto">
          <a:xfrm flipH="1" flipV="1">
            <a:off x="6728908" y="2659984"/>
            <a:ext cx="39108" cy="2360776"/>
          </a:xfrm>
          <a:prstGeom prst="line">
            <a:avLst/>
          </a:prstGeom>
          <a:solidFill>
            <a:schemeClr val="accent1"/>
          </a:solidFill>
          <a:ln w="28575" cap="flat" cmpd="sng" algn="ctr">
            <a:solidFill>
              <a:srgbClr val="FFC000"/>
            </a:solidFill>
            <a:prstDash val="solid"/>
            <a:round/>
            <a:headEnd type="none" w="med" len="med"/>
            <a:tailEnd type="none" w="med" len="med"/>
          </a:ln>
          <a:effectLst>
            <a:glow rad="101600">
              <a:srgbClr val="FFC000">
                <a:alpha val="60000"/>
              </a:srgbClr>
            </a:glow>
          </a:effectLst>
        </p:spPr>
      </p:cxnSp>
      <p:grpSp>
        <p:nvGrpSpPr>
          <p:cNvPr id="13" name="Group 12"/>
          <p:cNvGrpSpPr/>
          <p:nvPr/>
        </p:nvGrpSpPr>
        <p:grpSpPr>
          <a:xfrm>
            <a:off x="6174976" y="4964276"/>
            <a:ext cx="1175889" cy="1064453"/>
            <a:chOff x="1011711" y="3589324"/>
            <a:chExt cx="1909936" cy="1608574"/>
          </a:xfrm>
        </p:grpSpPr>
        <p:sp>
          <p:nvSpPr>
            <p:cNvPr id="33" name="Oval 32"/>
            <p:cNvSpPr/>
            <p:nvPr/>
          </p:nvSpPr>
          <p:spPr bwMode="auto">
            <a:xfrm>
              <a:off x="1479917" y="3589324"/>
              <a:ext cx="990077" cy="990077"/>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endParaRPr lang="en-US">
                <a:solidFill>
                  <a:schemeClr val="tx1"/>
                </a:solidFill>
                <a:ea typeface="ＭＳ Ｐゴシック" pitchFamily="34" charset="-128"/>
              </a:endParaRPr>
            </a:p>
          </p:txBody>
        </p:sp>
        <p:pic>
          <p:nvPicPr>
            <p:cNvPr id="34" name="Picture 3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81993" y="3674683"/>
              <a:ext cx="585924" cy="585924"/>
            </a:xfrm>
            <a:prstGeom prst="rect">
              <a:avLst/>
            </a:prstGeom>
            <a:effectLst>
              <a:reflection stA="40000" endPos="30000" dist="25400" dir="5400000" sy="-100000" algn="bl" rotWithShape="0"/>
            </a:effectLst>
          </p:spPr>
        </p:pic>
        <p:sp>
          <p:nvSpPr>
            <p:cNvPr id="35" name="TextBox 34"/>
            <p:cNvSpPr txBox="1"/>
            <p:nvPr/>
          </p:nvSpPr>
          <p:spPr>
            <a:xfrm>
              <a:off x="1011711" y="4546752"/>
              <a:ext cx="1909936" cy="651146"/>
            </a:xfrm>
            <a:prstGeom prst="rect">
              <a:avLst/>
            </a:prstGeom>
            <a:noFill/>
          </p:spPr>
          <p:txBody>
            <a:bodyPr wrap="square" rtlCol="0">
              <a:spAutoFit/>
            </a:bodyPr>
            <a:lstStyle/>
            <a:p>
              <a:pPr algn="ctr"/>
              <a:r>
                <a:rPr lang="ru-RU" sz="1100" b="1" dirty="0" smtClean="0">
                  <a:effectLst>
                    <a:outerShdw blurRad="50800" dist="38100" dir="5400000" algn="t" rotWithShape="0">
                      <a:schemeClr val="bg1">
                        <a:alpha val="40000"/>
                      </a:schemeClr>
                    </a:outerShdw>
                  </a:effectLst>
                </a:rPr>
                <a:t>УДАЛЕННЫЙ СОТРУДНИК</a:t>
              </a:r>
              <a:endParaRPr lang="en-US" sz="1100" b="1" dirty="0">
                <a:effectLst>
                  <a:outerShdw blurRad="50800" dist="38100" dir="5400000" algn="t" rotWithShape="0">
                    <a:schemeClr val="bg1">
                      <a:alpha val="40000"/>
                    </a:schemeClr>
                  </a:outerShdw>
                </a:effectLst>
              </a:endParaRPr>
            </a:p>
          </p:txBody>
        </p:sp>
      </p:grpSp>
      <p:grpSp>
        <p:nvGrpSpPr>
          <p:cNvPr id="14" name="Group 13"/>
          <p:cNvGrpSpPr/>
          <p:nvPr/>
        </p:nvGrpSpPr>
        <p:grpSpPr>
          <a:xfrm>
            <a:off x="8182500" y="4101373"/>
            <a:ext cx="974203" cy="907780"/>
            <a:chOff x="1172886" y="3589324"/>
            <a:chExt cx="1582346" cy="1371817"/>
          </a:xfrm>
        </p:grpSpPr>
        <p:sp>
          <p:nvSpPr>
            <p:cNvPr id="30" name="Oval 29"/>
            <p:cNvSpPr/>
            <p:nvPr/>
          </p:nvSpPr>
          <p:spPr bwMode="auto">
            <a:xfrm>
              <a:off x="1469020" y="3589324"/>
              <a:ext cx="990078" cy="990077"/>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endParaRPr lang="en-US">
                <a:solidFill>
                  <a:schemeClr val="tx1"/>
                </a:solidFill>
                <a:ea typeface="ＭＳ Ｐゴシック" pitchFamily="34" charset="-128"/>
              </a:endParaRPr>
            </a:p>
          </p:txBody>
        </p:sp>
        <p:pic>
          <p:nvPicPr>
            <p:cNvPr id="31" name="Picture 3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61518" y="3665105"/>
              <a:ext cx="605081" cy="605080"/>
            </a:xfrm>
            <a:prstGeom prst="rect">
              <a:avLst/>
            </a:prstGeom>
            <a:effectLst>
              <a:reflection stA="40000" endPos="30000" dist="25400" dir="5400000" sy="-100000" algn="bl" rotWithShape="0"/>
            </a:effectLst>
          </p:spPr>
        </p:pic>
        <p:sp>
          <p:nvSpPr>
            <p:cNvPr id="32" name="TextBox 31"/>
            <p:cNvSpPr txBox="1"/>
            <p:nvPr/>
          </p:nvSpPr>
          <p:spPr>
            <a:xfrm>
              <a:off x="1172886" y="4565802"/>
              <a:ext cx="1582346" cy="395339"/>
            </a:xfrm>
            <a:prstGeom prst="rect">
              <a:avLst/>
            </a:prstGeom>
            <a:noFill/>
          </p:spPr>
          <p:txBody>
            <a:bodyPr wrap="square" rtlCol="0">
              <a:spAutoFit/>
            </a:bodyPr>
            <a:lstStyle/>
            <a:p>
              <a:pPr algn="ctr"/>
              <a:r>
                <a:rPr lang="ru-RU" sz="1100" b="1" dirty="0" smtClean="0">
                  <a:effectLst>
                    <a:outerShdw blurRad="50800" dist="38100" dir="5400000" algn="t" rotWithShape="0">
                      <a:schemeClr val="bg1">
                        <a:alpha val="40000"/>
                      </a:schemeClr>
                    </a:outerShdw>
                  </a:effectLst>
                </a:rPr>
                <a:t>ФИЛИАЛ</a:t>
              </a:r>
              <a:endParaRPr lang="en-US" sz="1100" b="1" dirty="0">
                <a:effectLst>
                  <a:outerShdw blurRad="50800" dist="38100" dir="5400000" algn="t" rotWithShape="0">
                    <a:schemeClr val="bg1">
                      <a:alpha val="40000"/>
                    </a:schemeClr>
                  </a:outerShdw>
                </a:effectLst>
              </a:endParaRPr>
            </a:p>
          </p:txBody>
        </p:sp>
      </p:grpSp>
      <p:grpSp>
        <p:nvGrpSpPr>
          <p:cNvPr id="15" name="Group 14"/>
          <p:cNvGrpSpPr/>
          <p:nvPr/>
        </p:nvGrpSpPr>
        <p:grpSpPr>
          <a:xfrm>
            <a:off x="5345538" y="4429168"/>
            <a:ext cx="827242" cy="895174"/>
            <a:chOff x="1279641" y="3589324"/>
            <a:chExt cx="1343646" cy="1352766"/>
          </a:xfrm>
        </p:grpSpPr>
        <p:sp>
          <p:nvSpPr>
            <p:cNvPr id="27" name="Oval 26"/>
            <p:cNvSpPr/>
            <p:nvPr/>
          </p:nvSpPr>
          <p:spPr bwMode="auto">
            <a:xfrm>
              <a:off x="1456425" y="3589324"/>
              <a:ext cx="990077" cy="990077"/>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endParaRPr lang="en-US">
                <a:solidFill>
                  <a:schemeClr val="tx1"/>
                </a:solidFill>
                <a:ea typeface="ＭＳ Ｐゴシック" pitchFamily="34" charset="-128"/>
              </a:endParaRPr>
            </a:p>
          </p:txBody>
        </p:sp>
        <p:pic>
          <p:nvPicPr>
            <p:cNvPr id="28" name="Picture 2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48923" y="3665105"/>
              <a:ext cx="605080" cy="605080"/>
            </a:xfrm>
            <a:prstGeom prst="rect">
              <a:avLst/>
            </a:prstGeom>
            <a:effectLst>
              <a:reflection stA="40000" endPos="30000" dist="25400" dir="5400000" sy="-100000" algn="bl" rotWithShape="0"/>
            </a:effectLst>
          </p:spPr>
        </p:pic>
        <p:sp>
          <p:nvSpPr>
            <p:cNvPr id="29" name="TextBox 28"/>
            <p:cNvSpPr txBox="1"/>
            <p:nvPr/>
          </p:nvSpPr>
          <p:spPr>
            <a:xfrm>
              <a:off x="1279641" y="4546751"/>
              <a:ext cx="1343646" cy="395339"/>
            </a:xfrm>
            <a:prstGeom prst="rect">
              <a:avLst/>
            </a:prstGeom>
            <a:noFill/>
          </p:spPr>
          <p:txBody>
            <a:bodyPr wrap="square" rtlCol="0">
              <a:spAutoFit/>
            </a:bodyPr>
            <a:lstStyle/>
            <a:p>
              <a:pPr algn="ctr"/>
              <a:r>
                <a:rPr lang="ru-RU" sz="1100" b="1" dirty="0" smtClean="0">
                  <a:effectLst>
                    <a:outerShdw blurRad="50800" dist="38100" dir="5400000" algn="t" rotWithShape="0">
                      <a:schemeClr val="bg1">
                        <a:alpha val="40000"/>
                      </a:schemeClr>
                    </a:outerShdw>
                  </a:effectLst>
                </a:rPr>
                <a:t>ФИЛИАЛ</a:t>
              </a:r>
              <a:endParaRPr lang="en-US" sz="1100" b="1" dirty="0">
                <a:effectLst>
                  <a:outerShdw blurRad="50800" dist="38100" dir="5400000" algn="t" rotWithShape="0">
                    <a:schemeClr val="bg1">
                      <a:alpha val="40000"/>
                    </a:schemeClr>
                  </a:outerShdw>
                </a:effectLst>
              </a:endParaRPr>
            </a:p>
          </p:txBody>
        </p:sp>
      </p:grpSp>
      <p:grpSp>
        <p:nvGrpSpPr>
          <p:cNvPr id="16" name="Group 15"/>
          <p:cNvGrpSpPr/>
          <p:nvPr/>
        </p:nvGrpSpPr>
        <p:grpSpPr>
          <a:xfrm>
            <a:off x="4376504" y="4101372"/>
            <a:ext cx="1056795" cy="1054707"/>
            <a:chOff x="1052902" y="3589324"/>
            <a:chExt cx="1716497" cy="1593850"/>
          </a:xfrm>
        </p:grpSpPr>
        <p:sp>
          <p:nvSpPr>
            <p:cNvPr id="24" name="Oval 23"/>
            <p:cNvSpPr/>
            <p:nvPr/>
          </p:nvSpPr>
          <p:spPr bwMode="auto">
            <a:xfrm>
              <a:off x="1456425" y="3589324"/>
              <a:ext cx="990077" cy="990077"/>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endParaRPr lang="en-US">
                <a:solidFill>
                  <a:schemeClr val="tx1"/>
                </a:solidFill>
                <a:ea typeface="ＭＳ Ｐゴシック" pitchFamily="34" charset="-128"/>
              </a:endParaRPr>
            </a:p>
          </p:txBody>
        </p:sp>
        <p:pic>
          <p:nvPicPr>
            <p:cNvPr id="25" name="Picture 2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48923" y="3665105"/>
              <a:ext cx="605080" cy="605080"/>
            </a:xfrm>
            <a:prstGeom prst="rect">
              <a:avLst/>
            </a:prstGeom>
            <a:effectLst>
              <a:reflection stA="40000" endPos="30000" dist="25400" dir="5400000" sy="-100000" algn="bl" rotWithShape="0"/>
            </a:effectLst>
          </p:spPr>
        </p:pic>
        <p:sp>
          <p:nvSpPr>
            <p:cNvPr id="26" name="TextBox 25"/>
            <p:cNvSpPr txBox="1"/>
            <p:nvPr/>
          </p:nvSpPr>
          <p:spPr>
            <a:xfrm>
              <a:off x="1052902" y="4532027"/>
              <a:ext cx="1716497" cy="651147"/>
            </a:xfrm>
            <a:prstGeom prst="rect">
              <a:avLst/>
            </a:prstGeom>
            <a:noFill/>
          </p:spPr>
          <p:txBody>
            <a:bodyPr wrap="square" rtlCol="0">
              <a:spAutoFit/>
            </a:bodyPr>
            <a:lstStyle/>
            <a:p>
              <a:pPr algn="ctr"/>
              <a:r>
                <a:rPr lang="ru-RU" sz="1100" b="1" dirty="0" smtClean="0">
                  <a:effectLst>
                    <a:outerShdw blurRad="50800" dist="38100" dir="5400000" algn="t" rotWithShape="0">
                      <a:schemeClr val="bg1">
                        <a:alpha val="40000"/>
                      </a:schemeClr>
                    </a:outerShdw>
                  </a:effectLst>
                </a:rPr>
                <a:t>ШТАБ-КВАРТИРА</a:t>
              </a:r>
              <a:endParaRPr lang="en-US" sz="1100" b="1" dirty="0">
                <a:effectLst>
                  <a:outerShdw blurRad="50800" dist="38100" dir="5400000" algn="t" rotWithShape="0">
                    <a:schemeClr val="bg1">
                      <a:alpha val="40000"/>
                    </a:schemeClr>
                  </a:outerShdw>
                </a:effectLst>
              </a:endParaRPr>
            </a:p>
          </p:txBody>
        </p:sp>
      </p:grpSp>
      <p:cxnSp>
        <p:nvCxnSpPr>
          <p:cNvPr id="17" name="Straight Connector 16"/>
          <p:cNvCxnSpPr>
            <a:stCxn id="18" idx="2"/>
            <a:endCxn id="22" idx="0"/>
          </p:cNvCxnSpPr>
          <p:nvPr/>
        </p:nvCxnSpPr>
        <p:spPr bwMode="auto">
          <a:xfrm>
            <a:off x="6728908" y="2659984"/>
            <a:ext cx="971979" cy="1958165"/>
          </a:xfrm>
          <a:prstGeom prst="line">
            <a:avLst/>
          </a:prstGeom>
          <a:solidFill>
            <a:schemeClr val="accent1"/>
          </a:solidFill>
          <a:ln w="28575" cap="flat" cmpd="sng" algn="ctr">
            <a:solidFill>
              <a:srgbClr val="FFC000"/>
            </a:solidFill>
            <a:prstDash val="solid"/>
            <a:round/>
            <a:headEnd type="none" w="med" len="med"/>
            <a:tailEnd type="none" w="med" len="med"/>
          </a:ln>
          <a:effectLst>
            <a:glow rad="101600">
              <a:srgbClr val="FFC000">
                <a:alpha val="60000"/>
              </a:srgbClr>
            </a:glow>
          </a:effectLst>
        </p:spPr>
      </p:cxnSp>
      <p:grpSp>
        <p:nvGrpSpPr>
          <p:cNvPr id="19" name="Group 18"/>
          <p:cNvGrpSpPr/>
          <p:nvPr/>
        </p:nvGrpSpPr>
        <p:grpSpPr>
          <a:xfrm>
            <a:off x="7353061" y="4500911"/>
            <a:ext cx="827242" cy="901041"/>
            <a:chOff x="1279641" y="4300188"/>
            <a:chExt cx="1343646" cy="1361633"/>
          </a:xfrm>
        </p:grpSpPr>
        <p:sp>
          <p:nvSpPr>
            <p:cNvPr id="21" name="Oval 20"/>
            <p:cNvSpPr/>
            <p:nvPr/>
          </p:nvSpPr>
          <p:spPr bwMode="auto">
            <a:xfrm>
              <a:off x="1397063" y="4300188"/>
              <a:ext cx="990078" cy="990075"/>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endParaRPr lang="en-US">
                <a:solidFill>
                  <a:schemeClr val="tx1"/>
                </a:solidFill>
                <a:ea typeface="ＭＳ Ｐゴシック" pitchFamily="34" charset="-128"/>
              </a:endParaRPr>
            </a:p>
          </p:txBody>
        </p:sp>
        <p:pic>
          <p:nvPicPr>
            <p:cNvPr id="22" name="Picture 2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42056" y="4477355"/>
              <a:ext cx="605081" cy="605081"/>
            </a:xfrm>
            <a:prstGeom prst="rect">
              <a:avLst/>
            </a:prstGeom>
            <a:effectLst>
              <a:reflection stA="40000" endPos="30000" dist="25400" dir="5400000" sy="-100000" algn="bl" rotWithShape="0"/>
            </a:effectLst>
          </p:spPr>
        </p:pic>
        <p:sp>
          <p:nvSpPr>
            <p:cNvPr id="23" name="TextBox 22"/>
            <p:cNvSpPr txBox="1"/>
            <p:nvPr/>
          </p:nvSpPr>
          <p:spPr>
            <a:xfrm>
              <a:off x="1279641" y="5266482"/>
              <a:ext cx="1343646" cy="395339"/>
            </a:xfrm>
            <a:prstGeom prst="rect">
              <a:avLst/>
            </a:prstGeom>
            <a:noFill/>
          </p:spPr>
          <p:txBody>
            <a:bodyPr wrap="square" rtlCol="0">
              <a:spAutoFit/>
            </a:bodyPr>
            <a:lstStyle/>
            <a:p>
              <a:pPr algn="ctr"/>
              <a:r>
                <a:rPr lang="ru-RU" sz="1100" b="1" dirty="0" smtClean="0">
                  <a:effectLst>
                    <a:outerShdw blurRad="50800" dist="38100" dir="5400000" algn="t" rotWithShape="0">
                      <a:schemeClr val="bg1">
                        <a:alpha val="40000"/>
                      </a:schemeClr>
                    </a:outerShdw>
                  </a:effectLst>
                </a:rPr>
                <a:t>ФИЛИАЛ</a:t>
              </a:r>
              <a:endParaRPr lang="en-US" sz="1100" b="1" dirty="0">
                <a:effectLst>
                  <a:outerShdw blurRad="50800" dist="38100" dir="5400000" algn="t" rotWithShape="0">
                    <a:schemeClr val="bg1">
                      <a:alpha val="40000"/>
                    </a:schemeClr>
                  </a:outerShdw>
                </a:effectLst>
              </a:endParaRPr>
            </a:p>
          </p:txBody>
        </p:sp>
      </p:grpSp>
      <p:grpSp>
        <p:nvGrpSpPr>
          <p:cNvPr id="4" name="Group 3"/>
          <p:cNvGrpSpPr/>
          <p:nvPr/>
        </p:nvGrpSpPr>
        <p:grpSpPr>
          <a:xfrm>
            <a:off x="5795800" y="1463277"/>
            <a:ext cx="1866215" cy="1196707"/>
            <a:chOff x="4832982" y="1123328"/>
            <a:chExt cx="3637920" cy="3127906"/>
          </a:xfrm>
        </p:grpSpPr>
        <p:pic>
          <p:nvPicPr>
            <p:cNvPr id="18" name="Picture 1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32982" y="1123328"/>
              <a:ext cx="3637920" cy="3127906"/>
            </a:xfrm>
            <a:prstGeom prst="rect">
              <a:avLst/>
            </a:prstGeom>
            <a:effectLst/>
          </p:spPr>
        </p:pic>
        <p:pic>
          <p:nvPicPr>
            <p:cNvPr id="20" name="Picture 19" descr="Screen Shot 2013-03-07 at 9.48.51 PM.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99867" y="1295213"/>
              <a:ext cx="3296805" cy="2168570"/>
            </a:xfrm>
            <a:prstGeom prst="rect">
              <a:avLst/>
            </a:prstGeom>
            <a:effectLst/>
          </p:spPr>
        </p:pic>
      </p:grpSp>
    </p:spTree>
    <p:custDataLst>
      <p:tags r:id="rId1"/>
    </p:custDataLst>
    <p:extLst>
      <p:ext uri="{BB962C8B-B14F-4D97-AF65-F5344CB8AC3E}">
        <p14:creationId xmlns:p14="http://schemas.microsoft.com/office/powerpoint/2010/main" val="347546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Централизованное унифицированное управление</a:t>
            </a:r>
            <a:r>
              <a:rPr lang="en-US" dirty="0" smtClean="0"/>
              <a:t/>
            </a:r>
            <a:br>
              <a:rPr lang="en-US" dirty="0" smtClean="0"/>
            </a:br>
            <a:r>
              <a:rPr lang="ru-RU" sz="1800" i="1" dirty="0" smtClean="0"/>
              <a:t>Проводной </a:t>
            </a:r>
            <a:r>
              <a:rPr lang="ru-RU" sz="1800" i="1" dirty="0" smtClean="0"/>
              <a:t>и беспроводной сегмент</a:t>
            </a:r>
            <a:endParaRPr lang="en-US" sz="2400" b="0" i="1" dirty="0"/>
          </a:p>
        </p:txBody>
      </p:sp>
      <p:sp>
        <p:nvSpPr>
          <p:cNvPr id="9" name="Content Placeholder 8"/>
          <p:cNvSpPr>
            <a:spLocks noGrp="1"/>
          </p:cNvSpPr>
          <p:nvPr>
            <p:ph type="body" sz="quarter" idx="10"/>
          </p:nvPr>
        </p:nvSpPr>
        <p:spPr>
          <a:xfrm>
            <a:off x="4333102" y="1521264"/>
            <a:ext cx="4291914" cy="4224580"/>
          </a:xfrm>
        </p:spPr>
        <p:txBody>
          <a:bodyPr>
            <a:normAutofit fontScale="92500"/>
          </a:bodyPr>
          <a:lstStyle/>
          <a:p>
            <a:pPr marL="182880" indent="-182880">
              <a:lnSpc>
                <a:spcPct val="110000"/>
              </a:lnSpc>
              <a:spcAft>
                <a:spcPts val="600"/>
              </a:spcAft>
            </a:pPr>
            <a:r>
              <a:rPr lang="ru-RU" sz="2400" dirty="0" smtClean="0"/>
              <a:t>Видимость проводной и беспроводной сети в режиме одного окна</a:t>
            </a:r>
            <a:endParaRPr lang="en-US" sz="2400" dirty="0"/>
          </a:p>
          <a:p>
            <a:pPr marL="182880" indent="-182880">
              <a:lnSpc>
                <a:spcPct val="110000"/>
              </a:lnSpc>
              <a:spcAft>
                <a:spcPts val="600"/>
              </a:spcAft>
            </a:pPr>
            <a:r>
              <a:rPr lang="en-US" sz="2400" dirty="0" smtClean="0"/>
              <a:t> </a:t>
            </a:r>
            <a:r>
              <a:rPr lang="ru-RU" sz="2400" dirty="0" smtClean="0"/>
              <a:t>«</a:t>
            </a:r>
            <a:r>
              <a:rPr lang="en-US" sz="2400" dirty="0" smtClean="0"/>
              <a:t>Zero touch</a:t>
            </a:r>
            <a:r>
              <a:rPr lang="ru-RU" sz="2400" dirty="0" smtClean="0"/>
              <a:t>» инсталляция</a:t>
            </a:r>
            <a:endParaRPr lang="en-US" sz="2400" dirty="0" smtClean="0"/>
          </a:p>
          <a:p>
            <a:pPr marL="182880" indent="-182880">
              <a:lnSpc>
                <a:spcPct val="110000"/>
              </a:lnSpc>
              <a:spcAft>
                <a:spcPts val="600"/>
              </a:spcAft>
            </a:pPr>
            <a:r>
              <a:rPr lang="en-US" sz="2400" dirty="0"/>
              <a:t> </a:t>
            </a:r>
            <a:r>
              <a:rPr lang="ru-RU" sz="2400" dirty="0" smtClean="0"/>
              <a:t>Коммутатор</a:t>
            </a:r>
            <a:r>
              <a:rPr lang="en-US" sz="2400" dirty="0" smtClean="0"/>
              <a:t>, </a:t>
            </a:r>
            <a:r>
              <a:rPr lang="ru-RU" sz="2400" dirty="0" smtClean="0"/>
              <a:t>порт</a:t>
            </a:r>
            <a:r>
              <a:rPr lang="en-US" sz="2400" dirty="0" smtClean="0"/>
              <a:t>, </a:t>
            </a:r>
            <a:r>
              <a:rPr lang="ru-RU" sz="2400" dirty="0" smtClean="0"/>
              <a:t>пользовательские данные</a:t>
            </a:r>
            <a:endParaRPr lang="en-US" sz="2400" dirty="0"/>
          </a:p>
          <a:p>
            <a:pPr marL="182880" indent="-182880">
              <a:lnSpc>
                <a:spcPct val="110000"/>
              </a:lnSpc>
              <a:spcAft>
                <a:spcPts val="600"/>
              </a:spcAft>
            </a:pPr>
            <a:r>
              <a:rPr lang="en-US" sz="2400" dirty="0" smtClean="0"/>
              <a:t> </a:t>
            </a:r>
            <a:r>
              <a:rPr lang="ru-RU" sz="2400" dirty="0" smtClean="0"/>
              <a:t>Базовая настройка проводной сети</a:t>
            </a:r>
            <a:endParaRPr lang="en-US" sz="2400" dirty="0" smtClean="0"/>
          </a:p>
          <a:p>
            <a:pPr marL="182880" indent="-182880">
              <a:lnSpc>
                <a:spcPct val="110000"/>
              </a:lnSpc>
              <a:spcAft>
                <a:spcPts val="600"/>
              </a:spcAft>
            </a:pPr>
            <a:r>
              <a:rPr lang="en-US" sz="2400" dirty="0" smtClean="0"/>
              <a:t> </a:t>
            </a:r>
            <a:r>
              <a:rPr lang="ru-RU" sz="2400" dirty="0" smtClean="0"/>
              <a:t>Простой </a:t>
            </a:r>
            <a:r>
              <a:rPr lang="ru-RU" sz="2400" dirty="0" smtClean="0"/>
              <a:t>интерфейс</a:t>
            </a:r>
            <a:endParaRPr lang="en-US" sz="2400" dirty="0"/>
          </a:p>
          <a:p>
            <a:pPr marL="182880" indent="-182880">
              <a:lnSpc>
                <a:spcPct val="110000"/>
              </a:lnSpc>
              <a:spcAft>
                <a:spcPts val="600"/>
              </a:spcAft>
            </a:pPr>
            <a:r>
              <a:rPr lang="en-US" sz="2400" dirty="0" smtClean="0"/>
              <a:t> </a:t>
            </a:r>
            <a:r>
              <a:rPr lang="ru-RU" dirty="0" smtClean="0"/>
              <a:t>Построение отчетов</a:t>
            </a:r>
            <a:endParaRPr lang="en-US" sz="2400" dirty="0"/>
          </a:p>
        </p:txBody>
      </p:sp>
      <p:grpSp>
        <p:nvGrpSpPr>
          <p:cNvPr id="6" name="Group 5"/>
          <p:cNvGrpSpPr/>
          <p:nvPr/>
        </p:nvGrpSpPr>
        <p:grpSpPr>
          <a:xfrm>
            <a:off x="46047" y="1395183"/>
            <a:ext cx="4121975" cy="4881244"/>
            <a:chOff x="209074" y="1268372"/>
            <a:chExt cx="3912901" cy="4930395"/>
          </a:xfrm>
        </p:grpSpPr>
        <p:sp>
          <p:nvSpPr>
            <p:cNvPr id="3" name="Rectangle 2"/>
            <p:cNvSpPr/>
            <p:nvPr/>
          </p:nvSpPr>
          <p:spPr bwMode="auto">
            <a:xfrm>
              <a:off x="209074" y="1268788"/>
              <a:ext cx="3912901" cy="4929979"/>
            </a:xfrm>
            <a:prstGeom prst="rect">
              <a:avLst/>
            </a:prstGeom>
            <a:solidFill>
              <a:schemeClr val="bg1"/>
            </a:solidFill>
            <a:ln w="28575" cap="flat" cmpd="sng" algn="ctr">
              <a:solidFill>
                <a:schemeClr val="tx2">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nvGrpSpPr>
            <p:cNvPr id="16" name="Group 15"/>
            <p:cNvGrpSpPr/>
            <p:nvPr/>
          </p:nvGrpSpPr>
          <p:grpSpPr>
            <a:xfrm>
              <a:off x="219075" y="1280651"/>
              <a:ext cx="3890692" cy="4905837"/>
              <a:chOff x="49487" y="984193"/>
              <a:chExt cx="3890692" cy="4905837"/>
            </a:xfrm>
            <a:effectLst/>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a:ext>
                </a:extLst>
              </a:blip>
              <a:srcRect t="424" b="-1"/>
              <a:stretch/>
            </p:blipFill>
            <p:spPr>
              <a:xfrm>
                <a:off x="51317" y="984193"/>
                <a:ext cx="3888862" cy="2197933"/>
              </a:xfrm>
              <a:prstGeom prst="rect">
                <a:avLst/>
              </a:prstGeom>
              <a:ln>
                <a:noFill/>
              </a:ln>
              <a:scene3d>
                <a:camera prst="orthographicFront"/>
                <a:lightRig rig="threePt" dir="t"/>
              </a:scene3d>
              <a:sp3d/>
            </p:spPr>
          </p:pic>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l="1383"/>
              <a:stretch/>
            </p:blipFill>
            <p:spPr>
              <a:xfrm>
                <a:off x="51317" y="3184644"/>
                <a:ext cx="3880900" cy="2138843"/>
              </a:xfrm>
              <a:prstGeom prst="rect">
                <a:avLst/>
              </a:prstGeom>
              <a:ln>
                <a:noFill/>
              </a:ln>
              <a:scene3d>
                <a:camera prst="orthographicFront"/>
                <a:lightRig rig="threePt" dir="t"/>
              </a:scene3d>
              <a:sp3d/>
            </p:spPr>
          </p:pic>
          <p:pic>
            <p:nvPicPr>
              <p:cNvPr id="19" name="Picture 18"/>
              <p:cNvPicPr>
                <a:picLocks noChangeAspect="1"/>
              </p:cNvPicPr>
              <p:nvPr/>
            </p:nvPicPr>
            <p:blipFill rotWithShape="1">
              <a:blip r:embed="rId5" cstate="screen">
                <a:extLst>
                  <a:ext uri="{28A0092B-C50C-407E-A947-70E740481C1C}">
                    <a14:useLocalDpi xmlns:a14="http://schemas.microsoft.com/office/drawing/2010/main"/>
                  </a:ext>
                </a:extLst>
              </a:blip>
              <a:srcRect l="256" r="427" b="1984"/>
              <a:stretch/>
            </p:blipFill>
            <p:spPr>
              <a:xfrm>
                <a:off x="49487" y="5283465"/>
                <a:ext cx="3886200" cy="606565"/>
              </a:xfrm>
              <a:prstGeom prst="rect">
                <a:avLst/>
              </a:prstGeom>
              <a:ln>
                <a:noFill/>
              </a:ln>
              <a:scene3d>
                <a:camera prst="orthographicFront"/>
                <a:lightRig rig="threePt" dir="t"/>
              </a:scene3d>
              <a:sp3d/>
            </p:spPr>
          </p:pic>
        </p:grpSp>
        <p:sp>
          <p:nvSpPr>
            <p:cNvPr id="4" name="Rectangle 3"/>
            <p:cNvSpPr/>
            <p:nvPr/>
          </p:nvSpPr>
          <p:spPr bwMode="auto">
            <a:xfrm>
              <a:off x="265471" y="1317523"/>
              <a:ext cx="489155" cy="13519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471" y="1268372"/>
              <a:ext cx="428843" cy="219782"/>
            </a:xfrm>
            <a:prstGeom prst="rect">
              <a:avLst/>
            </a:prstGeom>
          </p:spPr>
        </p:pic>
      </p:grpSp>
    </p:spTree>
    <p:extLst>
      <p:ext uri="{BB962C8B-B14F-4D97-AF65-F5344CB8AC3E}">
        <p14:creationId xmlns:p14="http://schemas.microsoft.com/office/powerpoint/2010/main" val="225325673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Корпоративные точки доступа </a:t>
            </a:r>
            <a:r>
              <a:rPr lang="en-US" dirty="0" smtClean="0"/>
              <a:t>Instant</a:t>
            </a:r>
            <a:endParaRPr lang="en-US" dirty="0"/>
          </a:p>
        </p:txBody>
      </p:sp>
      <p:sp>
        <p:nvSpPr>
          <p:cNvPr id="13" name="Text Placeholder 12"/>
          <p:cNvSpPr>
            <a:spLocks noGrp="1"/>
          </p:cNvSpPr>
          <p:nvPr>
            <p:ph type="body" sz="quarter" idx="4294967295"/>
          </p:nvPr>
        </p:nvSpPr>
        <p:spPr>
          <a:xfrm>
            <a:off x="499532" y="1331096"/>
            <a:ext cx="3970655" cy="4600575"/>
          </a:xfrm>
          <a:prstGeom prst="rect">
            <a:avLst/>
          </a:prstGeom>
        </p:spPr>
        <p:txBody>
          <a:bodyPr/>
          <a:lstStyle/>
          <a:p>
            <a:pPr>
              <a:buFont typeface="Arial" panose="020B0604020202020204" pitchFamily="34" charset="0"/>
              <a:buChar char="•"/>
            </a:pPr>
            <a:r>
              <a:rPr lang="ru-RU" dirty="0" smtClean="0"/>
              <a:t>2й </a:t>
            </a:r>
            <a:r>
              <a:rPr lang="ru-RU" dirty="0" err="1" smtClean="0"/>
              <a:t>аплинк</a:t>
            </a:r>
            <a:r>
              <a:rPr lang="en-US" sz="2400" dirty="0" smtClean="0"/>
              <a:t>*</a:t>
            </a:r>
            <a:endParaRPr lang="en-US" sz="2400" dirty="0"/>
          </a:p>
          <a:p>
            <a:pPr>
              <a:buFont typeface="Arial" panose="020B0604020202020204" pitchFamily="34" charset="0"/>
              <a:buChar char="•"/>
            </a:pPr>
            <a:r>
              <a:rPr lang="ru-RU" sz="2400" dirty="0" smtClean="0"/>
              <a:t>Поддержка 3</a:t>
            </a:r>
            <a:r>
              <a:rPr lang="en-US" sz="2400" dirty="0" smtClean="0"/>
              <a:t>G/4G *</a:t>
            </a:r>
            <a:endParaRPr lang="en-US" sz="2400" dirty="0"/>
          </a:p>
          <a:p>
            <a:pPr>
              <a:buFont typeface="Arial" panose="020B0604020202020204" pitchFamily="34" charset="0"/>
              <a:buChar char="•"/>
            </a:pPr>
            <a:endParaRPr lang="en-US" sz="2400" dirty="0"/>
          </a:p>
        </p:txBody>
      </p:sp>
      <p:sp>
        <p:nvSpPr>
          <p:cNvPr id="15" name="Text Placeholder 14"/>
          <p:cNvSpPr>
            <a:spLocks noGrp="1"/>
          </p:cNvSpPr>
          <p:nvPr>
            <p:ph type="body" sz="quarter" idx="4294967295"/>
          </p:nvPr>
        </p:nvSpPr>
        <p:spPr>
          <a:xfrm>
            <a:off x="4565168" y="1331096"/>
            <a:ext cx="4578832" cy="4600575"/>
          </a:xfrm>
          <a:prstGeom prst="rect">
            <a:avLst/>
          </a:prstGeom>
        </p:spPr>
        <p:txBody>
          <a:bodyPr/>
          <a:lstStyle/>
          <a:p>
            <a:pPr>
              <a:buFont typeface="Arial" panose="020B0604020202020204" pitchFamily="34" charset="0"/>
              <a:buChar char="•"/>
            </a:pPr>
            <a:r>
              <a:rPr lang="ru-RU" sz="2400" dirty="0" smtClean="0"/>
              <a:t>Отказоустойчивый </a:t>
            </a:r>
            <a:r>
              <a:rPr lang="en-US" sz="2400" dirty="0" smtClean="0"/>
              <a:t>VPN</a:t>
            </a:r>
            <a:endParaRPr lang="en-US" sz="2400" dirty="0"/>
          </a:p>
          <a:p>
            <a:pPr>
              <a:buFont typeface="Arial" panose="020B0604020202020204" pitchFamily="34" charset="0"/>
              <a:buChar char="•"/>
            </a:pPr>
            <a:r>
              <a:rPr lang="en-US" sz="2400" dirty="0" smtClean="0"/>
              <a:t>100%</a:t>
            </a:r>
            <a:r>
              <a:rPr lang="ru-RU" sz="2400" dirty="0" smtClean="0"/>
              <a:t>выживаемость</a:t>
            </a:r>
            <a:endParaRPr lang="en-US" sz="2400" dirty="0"/>
          </a:p>
          <a:p>
            <a:pPr>
              <a:buFont typeface="Arial" panose="020B0604020202020204" pitchFamily="34" charset="0"/>
              <a:buChar char="•"/>
            </a:pPr>
            <a:endParaRPr lang="en-US" sz="2400" dirty="0"/>
          </a:p>
        </p:txBody>
      </p:sp>
      <p:grpSp>
        <p:nvGrpSpPr>
          <p:cNvPr id="12" name="Group 11"/>
          <p:cNvGrpSpPr/>
          <p:nvPr/>
        </p:nvGrpSpPr>
        <p:grpSpPr>
          <a:xfrm>
            <a:off x="470544" y="2320226"/>
            <a:ext cx="8002813" cy="3921299"/>
            <a:chOff x="352908" y="1793765"/>
            <a:chExt cx="6002110" cy="2940975"/>
          </a:xfrm>
        </p:grpSpPr>
        <p:grpSp>
          <p:nvGrpSpPr>
            <p:cNvPr id="4" name="Group 3"/>
            <p:cNvGrpSpPr/>
            <p:nvPr/>
          </p:nvGrpSpPr>
          <p:grpSpPr>
            <a:xfrm>
              <a:off x="352908" y="1793765"/>
              <a:ext cx="1511471" cy="2938371"/>
              <a:chOff x="-1454641" y="1478118"/>
              <a:chExt cx="1511471" cy="2938371"/>
            </a:xfrm>
          </p:grpSpPr>
          <p:grpSp>
            <p:nvGrpSpPr>
              <p:cNvPr id="115" name="Group 114"/>
              <p:cNvGrpSpPr/>
              <p:nvPr/>
            </p:nvGrpSpPr>
            <p:grpSpPr>
              <a:xfrm>
                <a:off x="-1408222" y="1478118"/>
                <a:ext cx="1418631" cy="2938371"/>
                <a:chOff x="1613901" y="2031178"/>
                <a:chExt cx="1311102" cy="2640495"/>
              </a:xfrm>
            </p:grpSpPr>
            <p:sp>
              <p:nvSpPr>
                <p:cNvPr id="116" name="Rectangle 115"/>
                <p:cNvSpPr/>
                <p:nvPr/>
              </p:nvSpPr>
              <p:spPr bwMode="auto">
                <a:xfrm>
                  <a:off x="1613901" y="4451176"/>
                  <a:ext cx="1311100" cy="220497"/>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1200" kern="0">
                    <a:solidFill>
                      <a:srgbClr val="000000"/>
                    </a:solidFill>
                    <a:ea typeface="ＭＳ Ｐゴシック" pitchFamily="34" charset="-128"/>
                  </a:endParaRPr>
                </a:p>
              </p:txBody>
            </p:sp>
            <p:grpSp>
              <p:nvGrpSpPr>
                <p:cNvPr id="117" name="Group 116"/>
                <p:cNvGrpSpPr/>
                <p:nvPr/>
              </p:nvGrpSpPr>
              <p:grpSpPr>
                <a:xfrm rot="5400000">
                  <a:off x="995529" y="2649550"/>
                  <a:ext cx="2547846" cy="1311102"/>
                  <a:chOff x="-1" y="1739180"/>
                  <a:chExt cx="3753281" cy="844910"/>
                </a:xfrm>
              </p:grpSpPr>
              <p:sp>
                <p:nvSpPr>
                  <p:cNvPr id="118" name="Rectangle 117"/>
                  <p:cNvSpPr/>
                  <p:nvPr/>
                </p:nvSpPr>
                <p:spPr bwMode="auto">
                  <a:xfrm>
                    <a:off x="398445" y="1739180"/>
                    <a:ext cx="3354835" cy="844910"/>
                  </a:xfrm>
                  <a:prstGeom prst="rect">
                    <a:avLst/>
                  </a:prstGeom>
                  <a:gradFill>
                    <a:gsLst>
                      <a:gs pos="0">
                        <a:schemeClr val="accent1">
                          <a:lumMod val="20000"/>
                          <a:lumOff val="80000"/>
                        </a:schemeClr>
                      </a:gs>
                      <a:gs pos="100000">
                        <a:schemeClr val="accent1">
                          <a:lumMod val="75000"/>
                        </a:schemeClr>
                      </a:gs>
                    </a:gsLst>
                    <a:lin ang="2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19" name="Rectangle 118"/>
                  <p:cNvSpPr/>
                  <p:nvPr/>
                </p:nvSpPr>
                <p:spPr bwMode="auto">
                  <a:xfrm>
                    <a:off x="398445" y="1781607"/>
                    <a:ext cx="3248334" cy="760056"/>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sp>
                <p:nvSpPr>
                  <p:cNvPr id="139" name="Rectangle 138"/>
                  <p:cNvSpPr/>
                  <p:nvPr/>
                </p:nvSpPr>
                <p:spPr bwMode="auto">
                  <a:xfrm>
                    <a:off x="321634" y="1739180"/>
                    <a:ext cx="82886" cy="84491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40" name="Rectangle 139"/>
                  <p:cNvSpPr/>
                  <p:nvPr/>
                </p:nvSpPr>
                <p:spPr bwMode="auto">
                  <a:xfrm>
                    <a:off x="0" y="1739181"/>
                    <a:ext cx="321633" cy="844909"/>
                  </a:xfrm>
                  <a:prstGeom prst="rect">
                    <a:avLst/>
                  </a:prstGeom>
                  <a:gradFill flip="none" rotWithShape="1">
                    <a:gsLst>
                      <a:gs pos="0">
                        <a:schemeClr val="accent1">
                          <a:lumMod val="20000"/>
                          <a:lumOff val="80000"/>
                        </a:schemeClr>
                      </a:gs>
                      <a:gs pos="100000">
                        <a:schemeClr val="accent1">
                          <a:lumMod val="7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41" name="Isosceles Triangle 140"/>
                  <p:cNvSpPr/>
                  <p:nvPr/>
                </p:nvSpPr>
                <p:spPr bwMode="auto">
                  <a:xfrm rot="5400000">
                    <a:off x="299663" y="2121356"/>
                    <a:ext cx="263419" cy="80558"/>
                  </a:xfrm>
                  <a:prstGeom prst="triangl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42" name="Chevron 141"/>
                  <p:cNvSpPr/>
                  <p:nvPr/>
                </p:nvSpPr>
                <p:spPr bwMode="auto">
                  <a:xfrm>
                    <a:off x="-1" y="2008015"/>
                    <a:ext cx="175926" cy="307240"/>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sp>
                <p:nvSpPr>
                  <p:cNvPr id="150" name="Chevron 149"/>
                  <p:cNvSpPr/>
                  <p:nvPr/>
                </p:nvSpPr>
                <p:spPr bwMode="auto">
                  <a:xfrm>
                    <a:off x="148956" y="2008015"/>
                    <a:ext cx="175926" cy="307240"/>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grpSp>
          </p:grpSp>
          <p:sp>
            <p:nvSpPr>
              <p:cNvPr id="84" name="TextBox 83"/>
              <p:cNvSpPr txBox="1"/>
              <p:nvPr/>
            </p:nvSpPr>
            <p:spPr>
              <a:xfrm>
                <a:off x="-1454641" y="1810077"/>
                <a:ext cx="1511471" cy="315567"/>
              </a:xfrm>
              <a:prstGeom prst="rect">
                <a:avLst/>
              </a:prstGeom>
              <a:noFill/>
            </p:spPr>
            <p:txBody>
              <a:bodyPr wrap="none" rtlCol="0">
                <a:spAutoFit/>
              </a:bodyPr>
              <a:lstStyle/>
              <a:p>
                <a:pPr algn="ctr"/>
                <a:r>
                  <a:rPr lang="ru-RU" sz="1067" b="1" i="1" dirty="0" smtClean="0">
                    <a:solidFill>
                      <a:schemeClr val="bg2">
                        <a:lumMod val="25000"/>
                      </a:schemeClr>
                    </a:solidFill>
                    <a:latin typeface="Arial" pitchFamily="34" charset="0"/>
                    <a:cs typeface="Arial" pitchFamily="34" charset="0"/>
                  </a:rPr>
                  <a:t>Наиболее доступные</a:t>
                </a:r>
                <a:endParaRPr lang="en-US" sz="1067" b="1" i="1" dirty="0">
                  <a:solidFill>
                    <a:schemeClr val="bg2">
                      <a:lumMod val="25000"/>
                    </a:schemeClr>
                  </a:solidFill>
                  <a:latin typeface="Arial" pitchFamily="34" charset="0"/>
                  <a:cs typeface="Arial" pitchFamily="34" charset="0"/>
                </a:endParaRPr>
              </a:p>
              <a:p>
                <a:pPr algn="ctr"/>
                <a:r>
                  <a:rPr lang="ru-RU" sz="1067" b="1" i="1" dirty="0" smtClean="0">
                    <a:solidFill>
                      <a:schemeClr val="bg2">
                        <a:lumMod val="25000"/>
                      </a:schemeClr>
                    </a:solidFill>
                    <a:latin typeface="Arial" pitchFamily="34" charset="0"/>
                    <a:cs typeface="Arial" pitchFamily="34" charset="0"/>
                  </a:rPr>
                  <a:t>Потолочные/настольные</a:t>
                </a:r>
                <a:endParaRPr lang="en-US" sz="1067" b="1" i="1" dirty="0">
                  <a:solidFill>
                    <a:schemeClr val="bg2">
                      <a:lumMod val="25000"/>
                    </a:schemeClr>
                  </a:solidFill>
                  <a:latin typeface="Arial" pitchFamily="34" charset="0"/>
                  <a:cs typeface="Arial" pitchFamily="34" charset="0"/>
                </a:endParaRPr>
              </a:p>
            </p:txBody>
          </p:sp>
          <p:sp>
            <p:nvSpPr>
              <p:cNvPr id="85" name="Text Box 14"/>
              <p:cNvSpPr txBox="1">
                <a:spLocks noChangeArrowheads="1"/>
              </p:cNvSpPr>
              <p:nvPr/>
            </p:nvSpPr>
            <p:spPr bwMode="auto">
              <a:xfrm>
                <a:off x="-1292318" y="2580928"/>
                <a:ext cx="1186823" cy="1538594"/>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b="1" dirty="0">
                    <a:latin typeface="Arial" pitchFamily="34" charset="0"/>
                    <a:cs typeface="Arial" pitchFamily="34" charset="0"/>
                  </a:rPr>
                  <a:t>Instant 103</a:t>
                </a:r>
              </a:p>
              <a:p>
                <a:pPr algn="ctr"/>
                <a:r>
                  <a:rPr lang="en-US" sz="933" i="1" dirty="0">
                    <a:solidFill>
                      <a:schemeClr val="bg2">
                        <a:lumMod val="25000"/>
                      </a:schemeClr>
                    </a:solidFill>
                    <a:latin typeface="Arial" pitchFamily="34" charset="0"/>
                    <a:cs typeface="Arial" pitchFamily="34" charset="0"/>
                  </a:rPr>
                  <a:t>Dual radio 802.11n</a:t>
                </a:r>
              </a:p>
              <a:p>
                <a:pPr algn="ctr"/>
                <a:r>
                  <a:rPr lang="en-US" sz="933" i="1" dirty="0" smtClean="0">
                    <a:solidFill>
                      <a:schemeClr val="bg2">
                        <a:lumMod val="25000"/>
                      </a:schemeClr>
                    </a:solidFill>
                    <a:latin typeface="Arial" pitchFamily="34" charset="0"/>
                    <a:cs typeface="Arial" pitchFamily="34" charset="0"/>
                  </a:rPr>
                  <a:t>2X2:2SS</a:t>
                </a:r>
                <a:endParaRPr lang="en-US" sz="933" i="1" dirty="0">
                  <a:solidFill>
                    <a:schemeClr val="bg2">
                      <a:lumMod val="25000"/>
                    </a:schemeClr>
                  </a:solidFill>
                  <a:latin typeface="Arial" pitchFamily="34" charset="0"/>
                  <a:cs typeface="Arial" pitchFamily="34" charset="0"/>
                </a:endParaRPr>
              </a:p>
              <a:p>
                <a:pPr algn="ctr"/>
                <a:r>
                  <a:rPr lang="en-US" sz="933" i="1" dirty="0">
                    <a:solidFill>
                      <a:schemeClr val="bg2">
                        <a:lumMod val="25000"/>
                      </a:schemeClr>
                    </a:solidFill>
                    <a:latin typeface="Arial" pitchFamily="34" charset="0"/>
                    <a:cs typeface="Arial" pitchFamily="34" charset="0"/>
                  </a:rPr>
                  <a:t>300 Mbps</a:t>
                </a:r>
                <a:endParaRPr lang="en-US" sz="800" i="1" dirty="0">
                  <a:solidFill>
                    <a:schemeClr val="bg2">
                      <a:lumMod val="25000"/>
                    </a:schemeClr>
                  </a:solidFill>
                  <a:latin typeface="Arial" pitchFamily="34" charset="0"/>
                  <a:cs typeface="Arial" pitchFamily="34" charset="0"/>
                </a:endParaRPr>
              </a:p>
              <a:p>
                <a:pPr algn="ctr">
                  <a:spcBef>
                    <a:spcPts val="400"/>
                  </a:spcBef>
                </a:pPr>
                <a:endParaRPr lang="en-US" sz="933" b="1" dirty="0">
                  <a:solidFill>
                    <a:schemeClr val="bg1">
                      <a:lumMod val="50000"/>
                    </a:schemeClr>
                  </a:solidFill>
                  <a:latin typeface="Arial" pitchFamily="34" charset="0"/>
                  <a:cs typeface="Arial" pitchFamily="34" charset="0"/>
                </a:endParaRPr>
              </a:p>
              <a:p>
                <a:pPr algn="ctr">
                  <a:spcBef>
                    <a:spcPts val="400"/>
                  </a:spcBef>
                </a:pPr>
                <a:endParaRPr lang="en-US" sz="1400" b="1" dirty="0">
                  <a:latin typeface="Arial" pitchFamily="34" charset="0"/>
                  <a:cs typeface="Arial" pitchFamily="34" charset="0"/>
                </a:endParaRPr>
              </a:p>
              <a:p>
                <a:pPr algn="ctr">
                  <a:spcBef>
                    <a:spcPts val="400"/>
                  </a:spcBef>
                </a:pPr>
                <a:endParaRPr lang="en-US" sz="667" b="1" dirty="0">
                  <a:latin typeface="Arial" pitchFamily="34" charset="0"/>
                  <a:cs typeface="Arial" pitchFamily="34" charset="0"/>
                </a:endParaRPr>
              </a:p>
              <a:p>
                <a:pPr algn="ctr">
                  <a:spcBef>
                    <a:spcPts val="400"/>
                  </a:spcBef>
                </a:pPr>
                <a:r>
                  <a:rPr lang="en-US" sz="1400" b="1" dirty="0">
                    <a:latin typeface="Arial" pitchFamily="34" charset="0"/>
                    <a:cs typeface="Arial" pitchFamily="34" charset="0"/>
                  </a:rPr>
                  <a:t>Instant </a:t>
                </a:r>
                <a:r>
                  <a:rPr lang="en-US" sz="1400" b="1" dirty="0" smtClean="0">
                    <a:latin typeface="Arial" pitchFamily="34" charset="0"/>
                    <a:cs typeface="Arial" pitchFamily="34" charset="0"/>
                  </a:rPr>
                  <a:t>3</a:t>
                </a:r>
              </a:p>
              <a:p>
                <a:pPr algn="ctr"/>
                <a:r>
                  <a:rPr lang="en-US" sz="933" i="1" dirty="0" smtClean="0">
                    <a:solidFill>
                      <a:schemeClr val="bg2">
                        <a:lumMod val="25000"/>
                      </a:schemeClr>
                    </a:solidFill>
                    <a:latin typeface="Arial" pitchFamily="34" charset="0"/>
                    <a:cs typeface="Arial" pitchFamily="34" charset="0"/>
                  </a:rPr>
                  <a:t>Single radio </a:t>
                </a:r>
                <a:r>
                  <a:rPr lang="en-US" sz="933" i="1" dirty="0">
                    <a:solidFill>
                      <a:schemeClr val="bg2">
                        <a:lumMod val="25000"/>
                      </a:schemeClr>
                    </a:solidFill>
                    <a:latin typeface="Arial" pitchFamily="34" charset="0"/>
                    <a:cs typeface="Arial" pitchFamily="34" charset="0"/>
                  </a:rPr>
                  <a:t>802.11n</a:t>
                </a:r>
              </a:p>
              <a:p>
                <a:pPr algn="ctr"/>
                <a:r>
                  <a:rPr lang="en-US" sz="933" i="1" dirty="0" smtClean="0">
                    <a:solidFill>
                      <a:schemeClr val="bg2">
                        <a:lumMod val="25000"/>
                      </a:schemeClr>
                    </a:solidFill>
                    <a:latin typeface="Arial" pitchFamily="34" charset="0"/>
                    <a:cs typeface="Arial" pitchFamily="34" charset="0"/>
                  </a:rPr>
                  <a:t>2X2:2SS</a:t>
                </a:r>
                <a:endParaRPr lang="en-US" sz="933" i="1" dirty="0">
                  <a:solidFill>
                    <a:schemeClr val="bg2">
                      <a:lumMod val="25000"/>
                    </a:schemeClr>
                  </a:solidFill>
                  <a:latin typeface="Arial" pitchFamily="34" charset="0"/>
                  <a:cs typeface="Arial" pitchFamily="34" charset="0"/>
                </a:endParaRPr>
              </a:p>
              <a:p>
                <a:pPr algn="ctr"/>
                <a:r>
                  <a:rPr lang="en-US" sz="933" i="1" dirty="0">
                    <a:solidFill>
                      <a:schemeClr val="bg2">
                        <a:lumMod val="25000"/>
                      </a:schemeClr>
                    </a:solidFill>
                    <a:latin typeface="Arial" pitchFamily="34" charset="0"/>
                    <a:cs typeface="Arial" pitchFamily="34" charset="0"/>
                  </a:rPr>
                  <a:t>300 Mbps</a:t>
                </a:r>
                <a:endParaRPr lang="en-US" sz="900" dirty="0">
                  <a:solidFill>
                    <a:schemeClr val="bg2">
                      <a:lumMod val="25000"/>
                    </a:schemeClr>
                  </a:solidFill>
                  <a:latin typeface="Arial" pitchFamily="34" charset="0"/>
                  <a:cs typeface="Arial" pitchFamily="34" charset="0"/>
                </a:endParaRPr>
              </a:p>
            </p:txBody>
          </p:sp>
          <p:pic>
            <p:nvPicPr>
              <p:cNvPr id="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4067" y="2152852"/>
                <a:ext cx="490321" cy="490322"/>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86" descr="RAP_3_Hero_Righ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9973" y="3096598"/>
                <a:ext cx="362132" cy="520667"/>
              </a:xfrm>
              <a:prstGeom prst="rect">
                <a:avLst/>
              </a:prstGeom>
              <a:effectLst>
                <a:outerShdw blurRad="50800" dist="38100" dir="8100000" algn="tr" rotWithShape="0">
                  <a:prstClr val="black">
                    <a:alpha val="40000"/>
                  </a:prstClr>
                </a:outerShdw>
              </a:effectLst>
            </p:spPr>
          </p:pic>
        </p:grpSp>
        <p:grpSp>
          <p:nvGrpSpPr>
            <p:cNvPr id="9" name="Group 8"/>
            <p:cNvGrpSpPr/>
            <p:nvPr/>
          </p:nvGrpSpPr>
          <p:grpSpPr>
            <a:xfrm>
              <a:off x="1865259" y="1793766"/>
              <a:ext cx="1511472" cy="2938371"/>
              <a:chOff x="-45218" y="1803983"/>
              <a:chExt cx="1511472" cy="2938371"/>
            </a:xfrm>
          </p:grpSpPr>
          <p:grpSp>
            <p:nvGrpSpPr>
              <p:cNvPr id="162" name="Group 161"/>
              <p:cNvGrpSpPr/>
              <p:nvPr/>
            </p:nvGrpSpPr>
            <p:grpSpPr>
              <a:xfrm>
                <a:off x="-45218" y="1803983"/>
                <a:ext cx="1511472" cy="2938371"/>
                <a:chOff x="-1454643" y="1478118"/>
                <a:chExt cx="1511472" cy="2938371"/>
              </a:xfrm>
            </p:grpSpPr>
            <p:grpSp>
              <p:nvGrpSpPr>
                <p:cNvPr id="163" name="Group 162"/>
                <p:cNvGrpSpPr/>
                <p:nvPr/>
              </p:nvGrpSpPr>
              <p:grpSpPr>
                <a:xfrm>
                  <a:off x="-1408222" y="1478118"/>
                  <a:ext cx="1418631" cy="2938371"/>
                  <a:chOff x="1613901" y="2031178"/>
                  <a:chExt cx="1311102" cy="2640495"/>
                </a:xfrm>
              </p:grpSpPr>
              <p:sp>
                <p:nvSpPr>
                  <p:cNvPr id="168" name="Rectangle 167"/>
                  <p:cNvSpPr/>
                  <p:nvPr/>
                </p:nvSpPr>
                <p:spPr bwMode="auto">
                  <a:xfrm>
                    <a:off x="1613901" y="4451176"/>
                    <a:ext cx="1311100" cy="220497"/>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1200" kern="0">
                      <a:solidFill>
                        <a:srgbClr val="000000"/>
                      </a:solidFill>
                      <a:ea typeface="ＭＳ Ｐゴシック" pitchFamily="34" charset="-128"/>
                    </a:endParaRPr>
                  </a:p>
                </p:txBody>
              </p:sp>
              <p:grpSp>
                <p:nvGrpSpPr>
                  <p:cNvPr id="169" name="Group 168"/>
                  <p:cNvGrpSpPr/>
                  <p:nvPr/>
                </p:nvGrpSpPr>
                <p:grpSpPr>
                  <a:xfrm rot="5400000">
                    <a:off x="995529" y="2649550"/>
                    <a:ext cx="2547846" cy="1311102"/>
                    <a:chOff x="-1" y="1739180"/>
                    <a:chExt cx="3753281" cy="844910"/>
                  </a:xfrm>
                </p:grpSpPr>
                <p:sp>
                  <p:nvSpPr>
                    <p:cNvPr id="170" name="Rectangle 169"/>
                    <p:cNvSpPr/>
                    <p:nvPr/>
                  </p:nvSpPr>
                  <p:spPr bwMode="auto">
                    <a:xfrm>
                      <a:off x="398445" y="1739180"/>
                      <a:ext cx="3354835" cy="844910"/>
                    </a:xfrm>
                    <a:prstGeom prst="rect">
                      <a:avLst/>
                    </a:prstGeom>
                    <a:gradFill>
                      <a:gsLst>
                        <a:gs pos="0">
                          <a:schemeClr val="accent1">
                            <a:lumMod val="20000"/>
                            <a:lumOff val="80000"/>
                          </a:schemeClr>
                        </a:gs>
                        <a:gs pos="100000">
                          <a:schemeClr val="accent1">
                            <a:lumMod val="75000"/>
                          </a:schemeClr>
                        </a:gs>
                      </a:gsLst>
                      <a:lin ang="2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71" name="Rectangle 170"/>
                    <p:cNvSpPr/>
                    <p:nvPr/>
                  </p:nvSpPr>
                  <p:spPr bwMode="auto">
                    <a:xfrm>
                      <a:off x="398445" y="1781607"/>
                      <a:ext cx="3248334" cy="760056"/>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sp>
                  <p:nvSpPr>
                    <p:cNvPr id="172" name="Rectangle 171"/>
                    <p:cNvSpPr/>
                    <p:nvPr/>
                  </p:nvSpPr>
                  <p:spPr bwMode="auto">
                    <a:xfrm>
                      <a:off x="321634" y="1739180"/>
                      <a:ext cx="82886" cy="84491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73" name="Rectangle 172"/>
                    <p:cNvSpPr/>
                    <p:nvPr/>
                  </p:nvSpPr>
                  <p:spPr bwMode="auto">
                    <a:xfrm>
                      <a:off x="0" y="1739181"/>
                      <a:ext cx="321633" cy="844909"/>
                    </a:xfrm>
                    <a:prstGeom prst="rect">
                      <a:avLst/>
                    </a:prstGeom>
                    <a:gradFill flip="none" rotWithShape="1">
                      <a:gsLst>
                        <a:gs pos="0">
                          <a:schemeClr val="accent1">
                            <a:lumMod val="20000"/>
                            <a:lumOff val="80000"/>
                          </a:schemeClr>
                        </a:gs>
                        <a:gs pos="100000">
                          <a:schemeClr val="accent1">
                            <a:lumMod val="7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74" name="Isosceles Triangle 173"/>
                    <p:cNvSpPr/>
                    <p:nvPr/>
                  </p:nvSpPr>
                  <p:spPr bwMode="auto">
                    <a:xfrm rot="5400000">
                      <a:off x="299663" y="2121356"/>
                      <a:ext cx="263419" cy="80558"/>
                    </a:xfrm>
                    <a:prstGeom prst="triangl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75" name="Chevron 174"/>
                    <p:cNvSpPr/>
                    <p:nvPr/>
                  </p:nvSpPr>
                  <p:spPr bwMode="auto">
                    <a:xfrm>
                      <a:off x="-1" y="2008015"/>
                      <a:ext cx="175926" cy="307240"/>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sp>
                  <p:nvSpPr>
                    <p:cNvPr id="176" name="Chevron 175"/>
                    <p:cNvSpPr/>
                    <p:nvPr/>
                  </p:nvSpPr>
                  <p:spPr bwMode="auto">
                    <a:xfrm>
                      <a:off x="148956" y="2008015"/>
                      <a:ext cx="175926" cy="307240"/>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grpSp>
            </p:grpSp>
            <p:sp>
              <p:nvSpPr>
                <p:cNvPr id="164" name="TextBox 163"/>
                <p:cNvSpPr txBox="1"/>
                <p:nvPr/>
              </p:nvSpPr>
              <p:spPr>
                <a:xfrm>
                  <a:off x="-1454643" y="1810077"/>
                  <a:ext cx="1511472" cy="315567"/>
                </a:xfrm>
                <a:prstGeom prst="rect">
                  <a:avLst/>
                </a:prstGeom>
                <a:noFill/>
              </p:spPr>
              <p:txBody>
                <a:bodyPr wrap="none" rtlCol="0">
                  <a:spAutoFit/>
                </a:bodyPr>
                <a:lstStyle/>
                <a:p>
                  <a:pPr algn="ctr"/>
                  <a:r>
                    <a:rPr lang="ru-RU" sz="1067" b="1" i="1" dirty="0" smtClean="0">
                      <a:solidFill>
                        <a:schemeClr val="bg2">
                          <a:lumMod val="25000"/>
                        </a:schemeClr>
                      </a:solidFill>
                      <a:latin typeface="Arial" pitchFamily="34" charset="0"/>
                      <a:cs typeface="Arial" pitchFamily="34" charset="0"/>
                    </a:rPr>
                    <a:t>Самые популярные</a:t>
                  </a:r>
                  <a:endParaRPr lang="en-US" sz="1067" b="1" i="1" dirty="0">
                    <a:solidFill>
                      <a:schemeClr val="bg2">
                        <a:lumMod val="25000"/>
                      </a:schemeClr>
                    </a:solidFill>
                    <a:latin typeface="Arial" pitchFamily="34" charset="0"/>
                    <a:cs typeface="Arial" pitchFamily="34" charset="0"/>
                  </a:endParaRPr>
                </a:p>
                <a:p>
                  <a:pPr algn="ctr"/>
                  <a:r>
                    <a:rPr lang="ru-RU" sz="1067" b="1" i="1" dirty="0">
                      <a:solidFill>
                        <a:schemeClr val="bg2">
                          <a:lumMod val="25000"/>
                        </a:schemeClr>
                      </a:solidFill>
                      <a:latin typeface="Arial" pitchFamily="34" charset="0"/>
                      <a:cs typeface="Arial" pitchFamily="34" charset="0"/>
                    </a:rPr>
                    <a:t>Потолочные/настольные</a:t>
                  </a:r>
                  <a:endParaRPr lang="en-US" sz="1067" b="1" i="1" dirty="0">
                    <a:solidFill>
                      <a:schemeClr val="bg2">
                        <a:lumMod val="25000"/>
                      </a:schemeClr>
                    </a:solidFill>
                    <a:latin typeface="Arial" pitchFamily="34" charset="0"/>
                    <a:cs typeface="Arial" pitchFamily="34" charset="0"/>
                  </a:endParaRPr>
                </a:p>
              </p:txBody>
            </p:sp>
            <p:sp>
              <p:nvSpPr>
                <p:cNvPr id="165" name="Text Box 14"/>
                <p:cNvSpPr txBox="1">
                  <a:spLocks noChangeArrowheads="1"/>
                </p:cNvSpPr>
                <p:nvPr/>
              </p:nvSpPr>
              <p:spPr bwMode="auto">
                <a:xfrm>
                  <a:off x="-1292318" y="2586789"/>
                  <a:ext cx="1186823" cy="1607844"/>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b="1" dirty="0">
                      <a:latin typeface="Arial" pitchFamily="34" charset="0"/>
                      <a:cs typeface="Arial" pitchFamily="34" charset="0"/>
                    </a:rPr>
                    <a:t>Instant 114/115</a:t>
                  </a:r>
                </a:p>
                <a:p>
                  <a:pPr algn="ctr"/>
                  <a:r>
                    <a:rPr lang="en-US" sz="933" i="1" dirty="0" smtClean="0">
                      <a:solidFill>
                        <a:schemeClr val="bg2">
                          <a:lumMod val="25000"/>
                        </a:schemeClr>
                      </a:solidFill>
                      <a:latin typeface="Arial" pitchFamily="34" charset="0"/>
                      <a:cs typeface="Arial" pitchFamily="34" charset="0"/>
                    </a:rPr>
                    <a:t>Dual radio 802.11n</a:t>
                  </a:r>
                  <a:endParaRPr lang="en-US" sz="933" i="1" dirty="0">
                    <a:solidFill>
                      <a:schemeClr val="bg2">
                        <a:lumMod val="25000"/>
                      </a:schemeClr>
                    </a:solidFill>
                    <a:latin typeface="Arial" pitchFamily="34" charset="0"/>
                    <a:cs typeface="Arial" pitchFamily="34" charset="0"/>
                  </a:endParaRPr>
                </a:p>
                <a:p>
                  <a:pPr algn="ctr"/>
                  <a:r>
                    <a:rPr lang="en-US" sz="933" i="1" dirty="0">
                      <a:solidFill>
                        <a:schemeClr val="bg2">
                          <a:lumMod val="25000"/>
                        </a:schemeClr>
                      </a:solidFill>
                      <a:latin typeface="Arial" pitchFamily="34" charset="0"/>
                      <a:cs typeface="Arial" pitchFamily="34" charset="0"/>
                    </a:rPr>
                    <a:t>3X3:3SS</a:t>
                  </a:r>
                </a:p>
                <a:p>
                  <a:pPr algn="ctr"/>
                  <a:r>
                    <a:rPr lang="en-US" sz="933" i="1" dirty="0">
                      <a:solidFill>
                        <a:schemeClr val="bg2">
                          <a:lumMod val="25000"/>
                        </a:schemeClr>
                      </a:solidFill>
                      <a:latin typeface="Arial" pitchFamily="34" charset="0"/>
                      <a:cs typeface="Arial" pitchFamily="34" charset="0"/>
                    </a:rPr>
                    <a:t>450 Mbps</a:t>
                  </a:r>
                  <a:endParaRPr lang="en-US" sz="800" i="1" dirty="0">
                    <a:solidFill>
                      <a:schemeClr val="bg2">
                        <a:lumMod val="25000"/>
                      </a:schemeClr>
                    </a:solidFill>
                    <a:latin typeface="Arial" pitchFamily="34" charset="0"/>
                    <a:cs typeface="Arial" pitchFamily="34" charset="0"/>
                  </a:endParaRPr>
                </a:p>
                <a:p>
                  <a:pPr algn="ctr">
                    <a:spcBef>
                      <a:spcPts val="400"/>
                    </a:spcBef>
                  </a:pPr>
                  <a:endParaRPr lang="en-US" sz="933" b="1" dirty="0">
                    <a:solidFill>
                      <a:schemeClr val="bg1">
                        <a:lumMod val="50000"/>
                      </a:schemeClr>
                    </a:solidFill>
                    <a:latin typeface="Arial" pitchFamily="34" charset="0"/>
                    <a:cs typeface="Arial" pitchFamily="34" charset="0"/>
                  </a:endParaRPr>
                </a:p>
                <a:p>
                  <a:pPr algn="ctr">
                    <a:spcBef>
                      <a:spcPts val="400"/>
                    </a:spcBef>
                  </a:pPr>
                  <a:endParaRPr lang="en-US" b="1" dirty="0">
                    <a:latin typeface="Arial" pitchFamily="34" charset="0"/>
                    <a:cs typeface="Arial" pitchFamily="34" charset="0"/>
                  </a:endParaRPr>
                </a:p>
                <a:p>
                  <a:pPr algn="ctr">
                    <a:spcBef>
                      <a:spcPts val="400"/>
                    </a:spcBef>
                  </a:pPr>
                  <a:endParaRPr lang="en-US" sz="667" b="1" dirty="0">
                    <a:latin typeface="Arial" pitchFamily="34" charset="0"/>
                    <a:cs typeface="Arial" pitchFamily="34" charset="0"/>
                  </a:endParaRPr>
                </a:p>
                <a:p>
                  <a:pPr algn="ctr">
                    <a:spcBef>
                      <a:spcPts val="400"/>
                    </a:spcBef>
                  </a:pPr>
                  <a:r>
                    <a:rPr lang="en-US" sz="1400" b="1" dirty="0">
                      <a:latin typeface="Arial" pitchFamily="34" charset="0"/>
                      <a:cs typeface="Arial" pitchFamily="34" charset="0"/>
                    </a:rPr>
                    <a:t>Instant 108/109</a:t>
                  </a:r>
                </a:p>
                <a:p>
                  <a:pPr algn="ctr"/>
                  <a:r>
                    <a:rPr lang="en-US" sz="933" i="1" dirty="0" smtClean="0">
                      <a:solidFill>
                        <a:schemeClr val="bg2">
                          <a:lumMod val="25000"/>
                        </a:schemeClr>
                      </a:solidFill>
                      <a:latin typeface="Arial" pitchFamily="34" charset="0"/>
                      <a:cs typeface="Arial" pitchFamily="34" charset="0"/>
                    </a:rPr>
                    <a:t>Dual radio 802.11n</a:t>
                  </a:r>
                  <a:endParaRPr lang="en-US" sz="933" i="1" dirty="0">
                    <a:solidFill>
                      <a:schemeClr val="bg2">
                        <a:lumMod val="25000"/>
                      </a:schemeClr>
                    </a:solidFill>
                    <a:latin typeface="Arial" pitchFamily="34" charset="0"/>
                    <a:cs typeface="Arial" pitchFamily="34" charset="0"/>
                  </a:endParaRPr>
                </a:p>
                <a:p>
                  <a:pPr algn="ctr"/>
                  <a:r>
                    <a:rPr lang="en-US" sz="933" i="1" dirty="0">
                      <a:solidFill>
                        <a:schemeClr val="bg2">
                          <a:lumMod val="25000"/>
                        </a:schemeClr>
                      </a:solidFill>
                      <a:latin typeface="Arial" pitchFamily="34" charset="0"/>
                      <a:cs typeface="Arial" pitchFamily="34" charset="0"/>
                    </a:rPr>
                    <a:t>2X2:2SS</a:t>
                  </a:r>
                </a:p>
                <a:p>
                  <a:pPr algn="ctr"/>
                  <a:r>
                    <a:rPr lang="en-US" sz="933" i="1" dirty="0">
                      <a:solidFill>
                        <a:schemeClr val="bg2">
                          <a:lumMod val="25000"/>
                        </a:schemeClr>
                      </a:solidFill>
                      <a:latin typeface="Arial" pitchFamily="34" charset="0"/>
                      <a:cs typeface="Arial" pitchFamily="34" charset="0"/>
                    </a:rPr>
                    <a:t>300 Mbps</a:t>
                  </a:r>
                  <a:endParaRPr lang="en-US" sz="900" dirty="0">
                    <a:solidFill>
                      <a:schemeClr val="bg2">
                        <a:lumMod val="25000"/>
                      </a:schemeClr>
                    </a:solidFill>
                    <a:latin typeface="Arial" pitchFamily="34" charset="0"/>
                    <a:cs typeface="Arial" pitchFamily="34" charset="0"/>
                  </a:endParaRPr>
                </a:p>
              </p:txBody>
            </p:sp>
            <p:pic>
              <p:nvPicPr>
                <p:cNvPr id="1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4067" y="2152852"/>
                  <a:ext cx="490321" cy="490322"/>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61" name="Picture 16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281" y="3443203"/>
                <a:ext cx="442474" cy="532811"/>
              </a:xfrm>
              <a:prstGeom prst="roundRect">
                <a:avLst>
                  <a:gd name="adj" fmla="val 39989"/>
                </a:avLst>
              </a:prstGeom>
              <a:effectLst/>
            </p:spPr>
          </p:pic>
        </p:grpSp>
        <p:grpSp>
          <p:nvGrpSpPr>
            <p:cNvPr id="203" name="Group 202"/>
            <p:cNvGrpSpPr/>
            <p:nvPr/>
          </p:nvGrpSpPr>
          <p:grpSpPr>
            <a:xfrm>
              <a:off x="3357176" y="1796369"/>
              <a:ext cx="1552348" cy="2938371"/>
              <a:chOff x="-1475079" y="1478118"/>
              <a:chExt cx="1552348" cy="2938371"/>
            </a:xfrm>
          </p:grpSpPr>
          <p:grpSp>
            <p:nvGrpSpPr>
              <p:cNvPr id="204" name="Group 203"/>
              <p:cNvGrpSpPr/>
              <p:nvPr/>
            </p:nvGrpSpPr>
            <p:grpSpPr>
              <a:xfrm>
                <a:off x="-1408222" y="1478118"/>
                <a:ext cx="1418631" cy="2938371"/>
                <a:chOff x="1613901" y="2031178"/>
                <a:chExt cx="1311102" cy="2640495"/>
              </a:xfrm>
            </p:grpSpPr>
            <p:sp>
              <p:nvSpPr>
                <p:cNvPr id="209" name="Rectangle 208"/>
                <p:cNvSpPr/>
                <p:nvPr/>
              </p:nvSpPr>
              <p:spPr bwMode="auto">
                <a:xfrm>
                  <a:off x="1613901" y="4451176"/>
                  <a:ext cx="1311100" cy="220497"/>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1200" kern="0">
                    <a:solidFill>
                      <a:srgbClr val="000000"/>
                    </a:solidFill>
                    <a:ea typeface="ＭＳ Ｐゴシック" pitchFamily="34" charset="-128"/>
                  </a:endParaRPr>
                </a:p>
              </p:txBody>
            </p:sp>
            <p:grpSp>
              <p:nvGrpSpPr>
                <p:cNvPr id="210" name="Group 209"/>
                <p:cNvGrpSpPr/>
                <p:nvPr/>
              </p:nvGrpSpPr>
              <p:grpSpPr>
                <a:xfrm rot="5400000">
                  <a:off x="995529" y="2649550"/>
                  <a:ext cx="2547846" cy="1311102"/>
                  <a:chOff x="-1" y="1739180"/>
                  <a:chExt cx="3753281" cy="844910"/>
                </a:xfrm>
              </p:grpSpPr>
              <p:sp>
                <p:nvSpPr>
                  <p:cNvPr id="211" name="Rectangle 210"/>
                  <p:cNvSpPr/>
                  <p:nvPr/>
                </p:nvSpPr>
                <p:spPr bwMode="auto">
                  <a:xfrm>
                    <a:off x="398445" y="1739180"/>
                    <a:ext cx="3354835" cy="844910"/>
                  </a:xfrm>
                  <a:prstGeom prst="rect">
                    <a:avLst/>
                  </a:prstGeom>
                  <a:gradFill>
                    <a:gsLst>
                      <a:gs pos="0">
                        <a:schemeClr val="accent1">
                          <a:lumMod val="20000"/>
                          <a:lumOff val="80000"/>
                        </a:schemeClr>
                      </a:gs>
                      <a:gs pos="100000">
                        <a:schemeClr val="accent1">
                          <a:lumMod val="75000"/>
                        </a:schemeClr>
                      </a:gs>
                    </a:gsLst>
                    <a:lin ang="2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212" name="Rectangle 211"/>
                  <p:cNvSpPr/>
                  <p:nvPr/>
                </p:nvSpPr>
                <p:spPr bwMode="auto">
                  <a:xfrm>
                    <a:off x="398445" y="1781607"/>
                    <a:ext cx="3248334" cy="760056"/>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sp>
                <p:nvSpPr>
                  <p:cNvPr id="213" name="Rectangle 212"/>
                  <p:cNvSpPr/>
                  <p:nvPr/>
                </p:nvSpPr>
                <p:spPr bwMode="auto">
                  <a:xfrm>
                    <a:off x="321634" y="1739180"/>
                    <a:ext cx="82886" cy="84491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214" name="Rectangle 213"/>
                  <p:cNvSpPr/>
                  <p:nvPr/>
                </p:nvSpPr>
                <p:spPr bwMode="auto">
                  <a:xfrm>
                    <a:off x="0" y="1739181"/>
                    <a:ext cx="321633" cy="844909"/>
                  </a:xfrm>
                  <a:prstGeom prst="rect">
                    <a:avLst/>
                  </a:prstGeom>
                  <a:gradFill flip="none" rotWithShape="1">
                    <a:gsLst>
                      <a:gs pos="0">
                        <a:schemeClr val="accent1">
                          <a:lumMod val="20000"/>
                          <a:lumOff val="80000"/>
                        </a:schemeClr>
                      </a:gs>
                      <a:gs pos="100000">
                        <a:schemeClr val="accent1">
                          <a:lumMod val="7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215" name="Isosceles Triangle 214"/>
                  <p:cNvSpPr/>
                  <p:nvPr/>
                </p:nvSpPr>
                <p:spPr bwMode="auto">
                  <a:xfrm rot="5400000">
                    <a:off x="299663" y="2121356"/>
                    <a:ext cx="263419" cy="80558"/>
                  </a:xfrm>
                  <a:prstGeom prst="triangl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216" name="Chevron 215"/>
                  <p:cNvSpPr/>
                  <p:nvPr/>
                </p:nvSpPr>
                <p:spPr bwMode="auto">
                  <a:xfrm>
                    <a:off x="-1" y="2008015"/>
                    <a:ext cx="175926" cy="307240"/>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sp>
                <p:nvSpPr>
                  <p:cNvPr id="217" name="Chevron 216"/>
                  <p:cNvSpPr/>
                  <p:nvPr/>
                </p:nvSpPr>
                <p:spPr bwMode="auto">
                  <a:xfrm>
                    <a:off x="148956" y="2008015"/>
                    <a:ext cx="175926" cy="307240"/>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grpSp>
          </p:grpSp>
          <p:sp>
            <p:nvSpPr>
              <p:cNvPr id="205" name="TextBox 204"/>
              <p:cNvSpPr txBox="1"/>
              <p:nvPr/>
            </p:nvSpPr>
            <p:spPr>
              <a:xfrm>
                <a:off x="-1475079" y="1810077"/>
                <a:ext cx="1552348" cy="315567"/>
              </a:xfrm>
              <a:prstGeom prst="rect">
                <a:avLst/>
              </a:prstGeom>
              <a:noFill/>
            </p:spPr>
            <p:txBody>
              <a:bodyPr wrap="none" rtlCol="0">
                <a:spAutoFit/>
              </a:bodyPr>
              <a:lstStyle/>
              <a:p>
                <a:pPr algn="ctr"/>
                <a:r>
                  <a:rPr lang="ru-RU" sz="1067" b="1" i="1" dirty="0" smtClean="0">
                    <a:solidFill>
                      <a:schemeClr val="bg2">
                        <a:lumMod val="25000"/>
                      </a:schemeClr>
                    </a:solidFill>
                    <a:latin typeface="Arial" pitchFamily="34" charset="0"/>
                    <a:cs typeface="Arial" pitchFamily="34" charset="0"/>
                  </a:rPr>
                  <a:t>Самые производительные</a:t>
                </a:r>
                <a:endParaRPr lang="en-US" sz="1067" b="1" i="1" dirty="0">
                  <a:solidFill>
                    <a:schemeClr val="bg2">
                      <a:lumMod val="25000"/>
                    </a:schemeClr>
                  </a:solidFill>
                  <a:latin typeface="Arial" pitchFamily="34" charset="0"/>
                  <a:cs typeface="Arial" pitchFamily="34" charset="0"/>
                </a:endParaRPr>
              </a:p>
              <a:p>
                <a:pPr algn="ctr"/>
                <a:r>
                  <a:rPr lang="ru-RU" sz="1067" b="1" i="1" dirty="0">
                    <a:solidFill>
                      <a:schemeClr val="bg2">
                        <a:lumMod val="25000"/>
                      </a:schemeClr>
                    </a:solidFill>
                    <a:latin typeface="Arial" pitchFamily="34" charset="0"/>
                    <a:cs typeface="Arial" pitchFamily="34" charset="0"/>
                  </a:rPr>
                  <a:t>Потолочные/настольные</a:t>
                </a:r>
                <a:endParaRPr lang="en-US" sz="1067" b="1" i="1" dirty="0">
                  <a:solidFill>
                    <a:schemeClr val="bg2">
                      <a:lumMod val="25000"/>
                    </a:schemeClr>
                  </a:solidFill>
                  <a:latin typeface="Arial" pitchFamily="34" charset="0"/>
                  <a:cs typeface="Arial" pitchFamily="34" charset="0"/>
                </a:endParaRPr>
              </a:p>
            </p:txBody>
          </p:sp>
          <p:sp>
            <p:nvSpPr>
              <p:cNvPr id="206" name="Text Box 14"/>
              <p:cNvSpPr txBox="1">
                <a:spLocks noChangeArrowheads="1"/>
              </p:cNvSpPr>
              <p:nvPr/>
            </p:nvSpPr>
            <p:spPr bwMode="auto">
              <a:xfrm>
                <a:off x="-1292318" y="2586789"/>
                <a:ext cx="1186823" cy="160010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b="1" dirty="0">
                    <a:latin typeface="Arial" pitchFamily="34" charset="0"/>
                    <a:cs typeface="Arial" pitchFamily="34" charset="0"/>
                  </a:rPr>
                  <a:t>Instant 224/225</a:t>
                </a:r>
              </a:p>
              <a:p>
                <a:pPr algn="ctr"/>
                <a:r>
                  <a:rPr lang="en-US" sz="933" i="1" dirty="0" smtClean="0">
                    <a:solidFill>
                      <a:schemeClr val="bg2">
                        <a:lumMod val="25000"/>
                      </a:schemeClr>
                    </a:solidFill>
                    <a:latin typeface="Arial" pitchFamily="34" charset="0"/>
                    <a:cs typeface="Arial" pitchFamily="34" charset="0"/>
                  </a:rPr>
                  <a:t>Dual radio 802.11ac</a:t>
                </a:r>
                <a:endParaRPr lang="en-US" sz="933" i="1" dirty="0">
                  <a:solidFill>
                    <a:schemeClr val="bg2">
                      <a:lumMod val="25000"/>
                    </a:schemeClr>
                  </a:solidFill>
                  <a:latin typeface="Arial" pitchFamily="34" charset="0"/>
                  <a:cs typeface="Arial" pitchFamily="34" charset="0"/>
                </a:endParaRPr>
              </a:p>
              <a:p>
                <a:pPr algn="ctr"/>
                <a:r>
                  <a:rPr lang="en-US" sz="933" i="1" dirty="0">
                    <a:solidFill>
                      <a:schemeClr val="bg2">
                        <a:lumMod val="25000"/>
                      </a:schemeClr>
                    </a:solidFill>
                    <a:latin typeface="Arial" pitchFamily="34" charset="0"/>
                    <a:cs typeface="Arial" pitchFamily="34" charset="0"/>
                  </a:rPr>
                  <a:t>3X3:3SS</a:t>
                </a:r>
              </a:p>
              <a:p>
                <a:pPr algn="ctr"/>
                <a:r>
                  <a:rPr lang="en-US" sz="933" i="1" dirty="0">
                    <a:solidFill>
                      <a:schemeClr val="bg2">
                        <a:lumMod val="25000"/>
                      </a:schemeClr>
                    </a:solidFill>
                    <a:latin typeface="Arial" pitchFamily="34" charset="0"/>
                    <a:cs typeface="Arial" pitchFamily="34" charset="0"/>
                  </a:rPr>
                  <a:t>1.3 </a:t>
                </a:r>
                <a:r>
                  <a:rPr lang="en-US" sz="933" i="1" dirty="0" err="1">
                    <a:solidFill>
                      <a:schemeClr val="bg2">
                        <a:lumMod val="25000"/>
                      </a:schemeClr>
                    </a:solidFill>
                    <a:latin typeface="Arial" pitchFamily="34" charset="0"/>
                    <a:cs typeface="Arial" pitchFamily="34" charset="0"/>
                  </a:rPr>
                  <a:t>Gbps</a:t>
                </a:r>
                <a:endParaRPr lang="en-US" sz="800" i="1" dirty="0">
                  <a:solidFill>
                    <a:schemeClr val="bg2">
                      <a:lumMod val="25000"/>
                    </a:schemeClr>
                  </a:solidFill>
                  <a:latin typeface="Arial" pitchFamily="34" charset="0"/>
                  <a:cs typeface="Arial" pitchFamily="34" charset="0"/>
                </a:endParaRPr>
              </a:p>
              <a:p>
                <a:pPr algn="ctr">
                  <a:spcBef>
                    <a:spcPts val="400"/>
                  </a:spcBef>
                </a:pPr>
                <a:endParaRPr lang="en-US" sz="933" b="1" dirty="0">
                  <a:solidFill>
                    <a:schemeClr val="bg1">
                      <a:lumMod val="50000"/>
                    </a:schemeClr>
                  </a:solidFill>
                  <a:latin typeface="Arial" pitchFamily="34" charset="0"/>
                  <a:cs typeface="Arial" pitchFamily="34" charset="0"/>
                </a:endParaRPr>
              </a:p>
              <a:p>
                <a:pPr algn="ctr">
                  <a:spcBef>
                    <a:spcPts val="400"/>
                  </a:spcBef>
                </a:pPr>
                <a:endParaRPr lang="en-US" b="1" dirty="0">
                  <a:latin typeface="Arial" pitchFamily="34" charset="0"/>
                  <a:cs typeface="Arial" pitchFamily="34" charset="0"/>
                </a:endParaRPr>
              </a:p>
              <a:p>
                <a:pPr algn="ctr">
                  <a:spcBef>
                    <a:spcPts val="400"/>
                  </a:spcBef>
                </a:pPr>
                <a:endParaRPr lang="en-US" sz="800" b="1" dirty="0">
                  <a:latin typeface="Arial" pitchFamily="34" charset="0"/>
                  <a:cs typeface="Arial" pitchFamily="34" charset="0"/>
                </a:endParaRPr>
              </a:p>
              <a:p>
                <a:pPr algn="ctr">
                  <a:spcBef>
                    <a:spcPts val="400"/>
                  </a:spcBef>
                </a:pPr>
                <a:r>
                  <a:rPr lang="en-US" sz="1400" b="1" dirty="0">
                    <a:latin typeface="Arial" pitchFamily="34" charset="0"/>
                    <a:cs typeface="Arial" pitchFamily="34" charset="0"/>
                  </a:rPr>
                  <a:t>Instant 155</a:t>
                </a:r>
              </a:p>
              <a:p>
                <a:pPr algn="ctr"/>
                <a:r>
                  <a:rPr lang="en-US" sz="933" i="1" dirty="0" smtClean="0">
                    <a:solidFill>
                      <a:schemeClr val="bg2">
                        <a:lumMod val="25000"/>
                      </a:schemeClr>
                    </a:solidFill>
                    <a:latin typeface="Arial" pitchFamily="34" charset="0"/>
                    <a:cs typeface="Arial" pitchFamily="34" charset="0"/>
                  </a:rPr>
                  <a:t>Dual radio 802.11n</a:t>
                </a:r>
                <a:endParaRPr lang="en-US" sz="933" i="1" dirty="0">
                  <a:solidFill>
                    <a:schemeClr val="bg2">
                      <a:lumMod val="25000"/>
                    </a:schemeClr>
                  </a:solidFill>
                  <a:latin typeface="Arial" pitchFamily="34" charset="0"/>
                  <a:cs typeface="Arial" pitchFamily="34" charset="0"/>
                </a:endParaRPr>
              </a:p>
              <a:p>
                <a:pPr algn="ctr"/>
                <a:r>
                  <a:rPr lang="en-US" sz="933" i="1" dirty="0">
                    <a:solidFill>
                      <a:schemeClr val="bg2">
                        <a:lumMod val="25000"/>
                      </a:schemeClr>
                    </a:solidFill>
                    <a:latin typeface="Arial" pitchFamily="34" charset="0"/>
                    <a:cs typeface="Arial" pitchFamily="34" charset="0"/>
                  </a:rPr>
                  <a:t>3X3:3SS</a:t>
                </a:r>
              </a:p>
              <a:p>
                <a:pPr algn="ctr"/>
                <a:r>
                  <a:rPr lang="en-US" sz="933" i="1" dirty="0">
                    <a:solidFill>
                      <a:schemeClr val="bg2">
                        <a:lumMod val="25000"/>
                      </a:schemeClr>
                    </a:solidFill>
                    <a:latin typeface="Arial" pitchFamily="34" charset="0"/>
                    <a:cs typeface="Arial" pitchFamily="34" charset="0"/>
                  </a:rPr>
                  <a:t>450 Mbps</a:t>
                </a:r>
                <a:endParaRPr lang="en-US" sz="900" dirty="0">
                  <a:solidFill>
                    <a:schemeClr val="bg2">
                      <a:lumMod val="25000"/>
                    </a:schemeClr>
                  </a:solidFill>
                  <a:latin typeface="Arial" pitchFamily="34" charset="0"/>
                  <a:cs typeface="Arial" pitchFamily="34" charset="0"/>
                </a:endParaRPr>
              </a:p>
            </p:txBody>
          </p:sp>
          <p:pic>
            <p:nvPicPr>
              <p:cNvPr id="20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44067" y="2152852"/>
                <a:ext cx="490321" cy="490321"/>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 name="Picture 20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051" y="3131933"/>
                <a:ext cx="501569" cy="501569"/>
              </a:xfrm>
              <a:prstGeom prst="rect">
                <a:avLst/>
              </a:prstGeom>
              <a:effectLst>
                <a:outerShdw blurRad="50800" dist="38100" dir="8100000" algn="tr" rotWithShape="0">
                  <a:prstClr val="black">
                    <a:alpha val="40000"/>
                  </a:prstClr>
                </a:outerShdw>
              </a:effectLst>
            </p:spPr>
          </p:pic>
        </p:grpSp>
        <p:grpSp>
          <p:nvGrpSpPr>
            <p:cNvPr id="11" name="Group 10"/>
            <p:cNvGrpSpPr/>
            <p:nvPr/>
          </p:nvGrpSpPr>
          <p:grpSpPr>
            <a:xfrm>
              <a:off x="4936387" y="1793766"/>
              <a:ext cx="1418631" cy="2938371"/>
              <a:chOff x="4303602" y="1375017"/>
              <a:chExt cx="1418631" cy="2938371"/>
            </a:xfrm>
          </p:grpSpPr>
          <p:grpSp>
            <p:nvGrpSpPr>
              <p:cNvPr id="219" name="Group 218"/>
              <p:cNvGrpSpPr/>
              <p:nvPr/>
            </p:nvGrpSpPr>
            <p:grpSpPr>
              <a:xfrm>
                <a:off x="4303602" y="1375017"/>
                <a:ext cx="1418631" cy="2938371"/>
                <a:chOff x="1613901" y="2031178"/>
                <a:chExt cx="1311102" cy="2640495"/>
              </a:xfrm>
            </p:grpSpPr>
            <p:sp>
              <p:nvSpPr>
                <p:cNvPr id="224" name="Rectangle 223"/>
                <p:cNvSpPr/>
                <p:nvPr/>
              </p:nvSpPr>
              <p:spPr bwMode="auto">
                <a:xfrm>
                  <a:off x="1613901" y="4451176"/>
                  <a:ext cx="1311100" cy="220497"/>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1200" kern="0">
                    <a:solidFill>
                      <a:srgbClr val="000000"/>
                    </a:solidFill>
                    <a:ea typeface="ＭＳ Ｐゴシック" pitchFamily="34" charset="-128"/>
                  </a:endParaRPr>
                </a:p>
              </p:txBody>
            </p:sp>
            <p:grpSp>
              <p:nvGrpSpPr>
                <p:cNvPr id="225" name="Group 224"/>
                <p:cNvGrpSpPr/>
                <p:nvPr/>
              </p:nvGrpSpPr>
              <p:grpSpPr>
                <a:xfrm rot="5400000">
                  <a:off x="995529" y="2649550"/>
                  <a:ext cx="2547846" cy="1311102"/>
                  <a:chOff x="-1" y="1739180"/>
                  <a:chExt cx="3753281" cy="844910"/>
                </a:xfrm>
              </p:grpSpPr>
              <p:sp>
                <p:nvSpPr>
                  <p:cNvPr id="226" name="Rectangle 225"/>
                  <p:cNvSpPr/>
                  <p:nvPr/>
                </p:nvSpPr>
                <p:spPr bwMode="auto">
                  <a:xfrm>
                    <a:off x="398445" y="1739180"/>
                    <a:ext cx="3354835" cy="844910"/>
                  </a:xfrm>
                  <a:prstGeom prst="rect">
                    <a:avLst/>
                  </a:prstGeom>
                  <a:gradFill>
                    <a:gsLst>
                      <a:gs pos="0">
                        <a:schemeClr val="accent1">
                          <a:lumMod val="20000"/>
                          <a:lumOff val="80000"/>
                        </a:schemeClr>
                      </a:gs>
                      <a:gs pos="100000">
                        <a:schemeClr val="accent1">
                          <a:lumMod val="75000"/>
                        </a:schemeClr>
                      </a:gs>
                    </a:gsLst>
                    <a:lin ang="2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227" name="Rectangle 226"/>
                  <p:cNvSpPr/>
                  <p:nvPr/>
                </p:nvSpPr>
                <p:spPr bwMode="auto">
                  <a:xfrm>
                    <a:off x="398445" y="1781607"/>
                    <a:ext cx="3248334" cy="760056"/>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sp>
                <p:nvSpPr>
                  <p:cNvPr id="228" name="Rectangle 227"/>
                  <p:cNvSpPr/>
                  <p:nvPr/>
                </p:nvSpPr>
                <p:spPr bwMode="auto">
                  <a:xfrm>
                    <a:off x="321634" y="1739180"/>
                    <a:ext cx="82886" cy="84491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229" name="Rectangle 228"/>
                  <p:cNvSpPr/>
                  <p:nvPr/>
                </p:nvSpPr>
                <p:spPr bwMode="auto">
                  <a:xfrm>
                    <a:off x="0" y="1739181"/>
                    <a:ext cx="321633" cy="844909"/>
                  </a:xfrm>
                  <a:prstGeom prst="rect">
                    <a:avLst/>
                  </a:prstGeom>
                  <a:gradFill flip="none" rotWithShape="1">
                    <a:gsLst>
                      <a:gs pos="0">
                        <a:schemeClr val="accent1">
                          <a:lumMod val="20000"/>
                          <a:lumOff val="80000"/>
                        </a:schemeClr>
                      </a:gs>
                      <a:gs pos="100000">
                        <a:schemeClr val="accent1">
                          <a:lumMod val="7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230" name="Isosceles Triangle 229"/>
                  <p:cNvSpPr/>
                  <p:nvPr/>
                </p:nvSpPr>
                <p:spPr bwMode="auto">
                  <a:xfrm rot="5400000">
                    <a:off x="299663" y="2121356"/>
                    <a:ext cx="263419" cy="80558"/>
                  </a:xfrm>
                  <a:prstGeom prst="triangl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231" name="Chevron 230"/>
                  <p:cNvSpPr/>
                  <p:nvPr/>
                </p:nvSpPr>
                <p:spPr bwMode="auto">
                  <a:xfrm>
                    <a:off x="-1" y="2008015"/>
                    <a:ext cx="175926" cy="307240"/>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sp>
                <p:nvSpPr>
                  <p:cNvPr id="232" name="Chevron 231"/>
                  <p:cNvSpPr/>
                  <p:nvPr/>
                </p:nvSpPr>
                <p:spPr bwMode="auto">
                  <a:xfrm>
                    <a:off x="148956" y="2008015"/>
                    <a:ext cx="175926" cy="307240"/>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grpSp>
          </p:grpSp>
          <p:sp>
            <p:nvSpPr>
              <p:cNvPr id="220" name="TextBox 219"/>
              <p:cNvSpPr txBox="1"/>
              <p:nvPr/>
            </p:nvSpPr>
            <p:spPr>
              <a:xfrm>
                <a:off x="4693036" y="1706976"/>
                <a:ext cx="601367" cy="192409"/>
              </a:xfrm>
              <a:prstGeom prst="rect">
                <a:avLst/>
              </a:prstGeom>
              <a:noFill/>
            </p:spPr>
            <p:txBody>
              <a:bodyPr wrap="none" rtlCol="0">
                <a:spAutoFit/>
              </a:bodyPr>
              <a:lstStyle/>
              <a:p>
                <a:pPr algn="ctr"/>
                <a:r>
                  <a:rPr lang="ru-RU" sz="1067" b="1" i="1" dirty="0" smtClean="0">
                    <a:solidFill>
                      <a:schemeClr val="bg2">
                        <a:lumMod val="25000"/>
                      </a:schemeClr>
                    </a:solidFill>
                    <a:latin typeface="Arial" pitchFamily="34" charset="0"/>
                    <a:cs typeface="Arial" pitchFamily="34" charset="0"/>
                  </a:rPr>
                  <a:t>Уличные</a:t>
                </a:r>
                <a:endParaRPr lang="en-US" sz="1067" b="1" i="1" dirty="0">
                  <a:solidFill>
                    <a:schemeClr val="bg2">
                      <a:lumMod val="25000"/>
                    </a:schemeClr>
                  </a:solidFill>
                  <a:latin typeface="Arial" pitchFamily="34" charset="0"/>
                  <a:cs typeface="Arial" pitchFamily="34" charset="0"/>
                </a:endParaRPr>
              </a:p>
            </p:txBody>
          </p:sp>
          <p:sp>
            <p:nvSpPr>
              <p:cNvPr id="221" name="Text Box 14"/>
              <p:cNvSpPr txBox="1">
                <a:spLocks noChangeArrowheads="1"/>
              </p:cNvSpPr>
              <p:nvPr/>
            </p:nvSpPr>
            <p:spPr bwMode="auto">
              <a:xfrm>
                <a:off x="4419506" y="2639564"/>
                <a:ext cx="1186823" cy="76920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b="1" dirty="0">
                    <a:latin typeface="Arial" pitchFamily="34" charset="0"/>
                    <a:cs typeface="Arial" pitchFamily="34" charset="0"/>
                  </a:rPr>
                  <a:t>Instant 274/275</a:t>
                </a:r>
              </a:p>
              <a:p>
                <a:pPr algn="ctr"/>
                <a:r>
                  <a:rPr lang="en-US" sz="933" i="1" dirty="0" smtClean="0">
                    <a:solidFill>
                      <a:schemeClr val="bg2">
                        <a:lumMod val="25000"/>
                      </a:schemeClr>
                    </a:solidFill>
                    <a:latin typeface="Arial" pitchFamily="34" charset="0"/>
                    <a:cs typeface="Arial" pitchFamily="34" charset="0"/>
                  </a:rPr>
                  <a:t>Dual radio 802.11ac</a:t>
                </a:r>
                <a:endParaRPr lang="en-US" sz="933" i="1" dirty="0">
                  <a:solidFill>
                    <a:schemeClr val="bg2">
                      <a:lumMod val="25000"/>
                    </a:schemeClr>
                  </a:solidFill>
                  <a:latin typeface="Arial" pitchFamily="34" charset="0"/>
                  <a:cs typeface="Arial" pitchFamily="34" charset="0"/>
                </a:endParaRPr>
              </a:p>
              <a:p>
                <a:pPr algn="ctr"/>
                <a:r>
                  <a:rPr lang="en-US" sz="933" i="1" dirty="0">
                    <a:solidFill>
                      <a:schemeClr val="bg2">
                        <a:lumMod val="25000"/>
                      </a:schemeClr>
                    </a:solidFill>
                    <a:latin typeface="Arial" pitchFamily="34" charset="0"/>
                    <a:cs typeface="Arial" pitchFamily="34" charset="0"/>
                  </a:rPr>
                  <a:t>3X3:3SS</a:t>
                </a:r>
              </a:p>
              <a:p>
                <a:pPr algn="ctr"/>
                <a:r>
                  <a:rPr lang="en-US" sz="933" i="1" dirty="0">
                    <a:solidFill>
                      <a:schemeClr val="bg2">
                        <a:lumMod val="25000"/>
                      </a:schemeClr>
                    </a:solidFill>
                    <a:latin typeface="Arial" pitchFamily="34" charset="0"/>
                    <a:cs typeface="Arial" pitchFamily="34" charset="0"/>
                  </a:rPr>
                  <a:t>1.3 </a:t>
                </a:r>
                <a:r>
                  <a:rPr lang="en-US" sz="933" i="1" dirty="0" err="1">
                    <a:solidFill>
                      <a:schemeClr val="bg2">
                        <a:lumMod val="25000"/>
                      </a:schemeClr>
                    </a:solidFill>
                    <a:latin typeface="Arial" pitchFamily="34" charset="0"/>
                    <a:cs typeface="Arial" pitchFamily="34" charset="0"/>
                  </a:rPr>
                  <a:t>Gbps</a:t>
                </a:r>
                <a:endParaRPr lang="en-US" sz="933" i="1" dirty="0">
                  <a:solidFill>
                    <a:schemeClr val="bg2">
                      <a:lumMod val="25000"/>
                    </a:schemeClr>
                  </a:solidFill>
                  <a:latin typeface="Arial" pitchFamily="34" charset="0"/>
                  <a:cs typeface="Arial" pitchFamily="34" charset="0"/>
                </a:endParaRPr>
              </a:p>
              <a:p>
                <a:pPr algn="ctr"/>
                <a:r>
                  <a:rPr lang="en-US" sz="933" i="1" dirty="0">
                    <a:solidFill>
                      <a:schemeClr val="bg2">
                        <a:lumMod val="25000"/>
                      </a:schemeClr>
                    </a:solidFill>
                    <a:latin typeface="Arial" pitchFamily="34" charset="0"/>
                    <a:cs typeface="Arial" pitchFamily="34" charset="0"/>
                  </a:rPr>
                  <a:t>Ruggedized for outdoors</a:t>
                </a:r>
              </a:p>
              <a:p>
                <a:pPr algn="ctr"/>
                <a:r>
                  <a:rPr lang="en-US" sz="933" i="1" dirty="0">
                    <a:solidFill>
                      <a:schemeClr val="bg2">
                        <a:lumMod val="25000"/>
                      </a:schemeClr>
                    </a:solidFill>
                    <a:latin typeface="Arial" pitchFamily="34" charset="0"/>
                    <a:cs typeface="Arial" pitchFamily="34" charset="0"/>
                  </a:rPr>
                  <a:t>Pole or wall mount </a:t>
                </a:r>
                <a:endParaRPr lang="en-US" sz="800" i="1" dirty="0">
                  <a:solidFill>
                    <a:schemeClr val="bg2">
                      <a:lumMod val="25000"/>
                    </a:schemeClr>
                  </a:solidFill>
                  <a:latin typeface="Arial" pitchFamily="34" charset="0"/>
                  <a:cs typeface="Arial" pitchFamily="34" charset="0"/>
                </a:endParaRPr>
              </a:p>
            </p:txBody>
          </p:sp>
          <p:pic>
            <p:nvPicPr>
              <p:cNvPr id="2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686348" y="1943821"/>
                <a:ext cx="614737" cy="614737"/>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2" name="TextBox 1"/>
          <p:cNvSpPr txBox="1"/>
          <p:nvPr/>
        </p:nvSpPr>
        <p:spPr>
          <a:xfrm>
            <a:off x="611605" y="6170587"/>
            <a:ext cx="1923925" cy="246221"/>
          </a:xfrm>
          <a:prstGeom prst="rect">
            <a:avLst/>
          </a:prstGeom>
          <a:noFill/>
        </p:spPr>
        <p:txBody>
          <a:bodyPr wrap="none" rtlCol="0">
            <a:spAutoFit/>
          </a:bodyPr>
          <a:lstStyle/>
          <a:p>
            <a:r>
              <a:rPr lang="en-US" sz="1000" dirty="0" smtClean="0"/>
              <a:t>*</a:t>
            </a:r>
            <a:r>
              <a:rPr lang="ru-RU" sz="1000" dirty="0" smtClean="0"/>
              <a:t>У настольных точек доступа</a:t>
            </a:r>
            <a:endParaRPr lang="en-US" sz="1000" dirty="0"/>
          </a:p>
        </p:txBody>
      </p:sp>
    </p:spTree>
    <p:extLst>
      <p:ext uri="{BB962C8B-B14F-4D97-AF65-F5344CB8AC3E}">
        <p14:creationId xmlns:p14="http://schemas.microsoft.com/office/powerpoint/2010/main" val="50718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Коммутаторы мобильного доступа с облачным управлением</a:t>
            </a:r>
            <a:endParaRPr lang="en-US" dirty="0"/>
          </a:p>
        </p:txBody>
      </p:sp>
      <p:sp>
        <p:nvSpPr>
          <p:cNvPr id="8" name="Content Placeholder 7"/>
          <p:cNvSpPr>
            <a:spLocks noGrp="1"/>
          </p:cNvSpPr>
          <p:nvPr>
            <p:ph type="body" sz="quarter" idx="10"/>
          </p:nvPr>
        </p:nvSpPr>
        <p:spPr>
          <a:xfrm>
            <a:off x="383376" y="1174163"/>
            <a:ext cx="7543800" cy="4224580"/>
          </a:xfrm>
        </p:spPr>
        <p:txBody>
          <a:bodyPr/>
          <a:lstStyle/>
          <a:p>
            <a:r>
              <a:rPr lang="ru-RU" dirty="0" smtClean="0"/>
              <a:t>Управление полным жизненным циклом коммутаторов через </a:t>
            </a:r>
            <a:r>
              <a:rPr lang="en-US" sz="2400" dirty="0" smtClean="0"/>
              <a:t>Central</a:t>
            </a:r>
          </a:p>
          <a:p>
            <a:r>
              <a:rPr lang="ru-RU" sz="2400" dirty="0" smtClean="0"/>
              <a:t>Упрощение сети на уровне доступа</a:t>
            </a:r>
            <a:endParaRPr lang="en-US" sz="2400" dirty="0"/>
          </a:p>
          <a:p>
            <a:r>
              <a:rPr lang="ru-RU" dirty="0" smtClean="0"/>
              <a:t>Поддержка </a:t>
            </a:r>
            <a:r>
              <a:rPr lang="en-US" sz="2400" dirty="0" smtClean="0"/>
              <a:t>802.11ac</a:t>
            </a:r>
            <a:endParaRPr lang="en-US" sz="2400" dirty="0"/>
          </a:p>
        </p:txBody>
      </p:sp>
      <p:grpSp>
        <p:nvGrpSpPr>
          <p:cNvPr id="16" name="Group 15"/>
          <p:cNvGrpSpPr/>
          <p:nvPr/>
        </p:nvGrpSpPr>
        <p:grpSpPr>
          <a:xfrm>
            <a:off x="490214" y="2949113"/>
            <a:ext cx="8026283" cy="3191124"/>
            <a:chOff x="558859" y="2881804"/>
            <a:chExt cx="8026283" cy="3191124"/>
          </a:xfrm>
        </p:grpSpPr>
        <p:grpSp>
          <p:nvGrpSpPr>
            <p:cNvPr id="15" name="Group 14"/>
            <p:cNvGrpSpPr/>
            <p:nvPr/>
          </p:nvGrpSpPr>
          <p:grpSpPr>
            <a:xfrm>
              <a:off x="558859" y="2881804"/>
              <a:ext cx="8026283" cy="3191124"/>
              <a:chOff x="523690" y="2881804"/>
              <a:chExt cx="8026283" cy="3191124"/>
            </a:xfrm>
          </p:grpSpPr>
          <p:grpSp>
            <p:nvGrpSpPr>
              <p:cNvPr id="14" name="Group 13"/>
              <p:cNvGrpSpPr/>
              <p:nvPr/>
            </p:nvGrpSpPr>
            <p:grpSpPr>
              <a:xfrm>
                <a:off x="6541842" y="2882983"/>
                <a:ext cx="2008131" cy="3189945"/>
                <a:chOff x="6541842" y="1575387"/>
                <a:chExt cx="2008131" cy="3189945"/>
              </a:xfrm>
            </p:grpSpPr>
            <p:sp>
              <p:nvSpPr>
                <p:cNvPr id="45" name="Rectangle 44"/>
                <p:cNvSpPr/>
                <p:nvPr/>
              </p:nvSpPr>
              <p:spPr bwMode="auto">
                <a:xfrm>
                  <a:off x="6541842" y="4432190"/>
                  <a:ext cx="2008131" cy="333142"/>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53" name="Rectangle 52"/>
                <p:cNvSpPr/>
                <p:nvPr/>
              </p:nvSpPr>
              <p:spPr bwMode="auto">
                <a:xfrm rot="5400000">
                  <a:off x="6286733" y="2395976"/>
                  <a:ext cx="2627826" cy="1852151"/>
                </a:xfrm>
                <a:prstGeom prst="rect">
                  <a:avLst/>
                </a:prstGeom>
                <a:gradFill>
                  <a:gsLst>
                    <a:gs pos="0">
                      <a:schemeClr val="accent1">
                        <a:lumMod val="20000"/>
                        <a:lumOff val="80000"/>
                      </a:schemeClr>
                    </a:gs>
                    <a:gs pos="100000">
                      <a:schemeClr val="accent1">
                        <a:lumMod val="75000"/>
                      </a:schemeClr>
                    </a:gs>
                  </a:gsLst>
                  <a:lin ang="2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54" name="Rectangle 53"/>
                <p:cNvSpPr/>
                <p:nvPr/>
              </p:nvSpPr>
              <p:spPr bwMode="auto">
                <a:xfrm rot="5400000">
                  <a:off x="6328444" y="2447271"/>
                  <a:ext cx="2544404" cy="1666140"/>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56" name="Rectangle 55"/>
                <p:cNvSpPr/>
                <p:nvPr/>
              </p:nvSpPr>
              <p:spPr bwMode="auto">
                <a:xfrm rot="5400000">
                  <a:off x="7555635" y="1043650"/>
                  <a:ext cx="90022" cy="1852151"/>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63" name="Rectangle 62"/>
                <p:cNvSpPr/>
                <p:nvPr/>
              </p:nvSpPr>
              <p:spPr bwMode="auto">
                <a:xfrm rot="5400000">
                  <a:off x="7425983" y="823976"/>
                  <a:ext cx="349325" cy="1852148"/>
                </a:xfrm>
                <a:prstGeom prst="rect">
                  <a:avLst/>
                </a:prstGeom>
                <a:gradFill flip="none" rotWithShape="1">
                  <a:gsLst>
                    <a:gs pos="0">
                      <a:schemeClr val="accent1">
                        <a:lumMod val="20000"/>
                        <a:lumOff val="80000"/>
                      </a:schemeClr>
                    </a:gs>
                    <a:gs pos="100000">
                      <a:schemeClr val="accent1">
                        <a:lumMod val="7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64" name="Isosceles Triangle 63"/>
                <p:cNvSpPr/>
                <p:nvPr/>
              </p:nvSpPr>
              <p:spPr bwMode="auto">
                <a:xfrm rot="10800000">
                  <a:off x="7311922" y="2000154"/>
                  <a:ext cx="577448" cy="87494"/>
                </a:xfrm>
                <a:prstGeom prst="triangl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65" name="Chevron 64"/>
                <p:cNvSpPr/>
                <p:nvPr/>
              </p:nvSpPr>
              <p:spPr bwMode="auto">
                <a:xfrm rot="5400000">
                  <a:off x="7505110" y="1334169"/>
                  <a:ext cx="191072" cy="67350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66" name="Chevron 65"/>
                <p:cNvSpPr/>
                <p:nvPr/>
              </p:nvSpPr>
              <p:spPr bwMode="auto">
                <a:xfrm rot="5400000">
                  <a:off x="7505110" y="1495951"/>
                  <a:ext cx="191072" cy="67350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48" name="Text Box 14"/>
                <p:cNvSpPr txBox="1">
                  <a:spLocks noChangeArrowheads="1"/>
                </p:cNvSpPr>
                <p:nvPr/>
              </p:nvSpPr>
              <p:spPr bwMode="auto">
                <a:xfrm>
                  <a:off x="6851768" y="2892634"/>
                  <a:ext cx="1510763" cy="1731502"/>
                </a:xfrm>
                <a:prstGeom prst="rect">
                  <a:avLst/>
                </a:prstGeom>
                <a:noFill/>
                <a:ln w="9525">
                  <a:noFill/>
                  <a:miter lim="800000"/>
                  <a:headEnd/>
                  <a:tailEnd/>
                </a:ln>
              </p:spPr>
              <p:txBody>
                <a:bodyPr wrap="square" lIns="0" tIns="0" rIns="0" bIns="0" anchor="t"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ts val="600"/>
                    </a:spcBef>
                  </a:pPr>
                  <a:r>
                    <a:rPr lang="en-US" sz="1600" b="1" dirty="0" smtClean="0">
                      <a:latin typeface="Arial" pitchFamily="34" charset="0"/>
                      <a:cs typeface="Arial" pitchFamily="34" charset="0"/>
                    </a:rPr>
                    <a:t>S3500-24P/48P</a:t>
                  </a:r>
                </a:p>
                <a:p>
                  <a:pPr algn="ctr">
                    <a:spcBef>
                      <a:spcPts val="600"/>
                    </a:spcBef>
                  </a:pPr>
                  <a:r>
                    <a:rPr lang="en-US" sz="1200" dirty="0" smtClean="0">
                      <a:solidFill>
                        <a:prstClr val="black"/>
                      </a:solidFill>
                      <a:latin typeface="Arial" pitchFamily="34" charset="0"/>
                      <a:cs typeface="Arial" pitchFamily="34" charset="0"/>
                    </a:rPr>
                    <a:t>4x 10GbE uplink</a:t>
                  </a:r>
                </a:p>
                <a:p>
                  <a:pPr algn="ctr"/>
                  <a:r>
                    <a:rPr lang="en-US" sz="600" dirty="0" smtClean="0">
                      <a:solidFill>
                        <a:prstClr val="black"/>
                      </a:solidFill>
                      <a:latin typeface="Arial" pitchFamily="34" charset="0"/>
                      <a:cs typeface="Arial" pitchFamily="34" charset="0"/>
                    </a:rPr>
                    <a:t/>
                  </a:r>
                  <a:br>
                    <a:rPr lang="en-US" sz="600" dirty="0" smtClean="0">
                      <a:solidFill>
                        <a:prstClr val="black"/>
                      </a:solidFill>
                      <a:latin typeface="Arial" pitchFamily="34" charset="0"/>
                      <a:cs typeface="Arial" pitchFamily="34" charset="0"/>
                    </a:rPr>
                  </a:br>
                  <a:r>
                    <a:rPr lang="ru-RU" sz="1200" dirty="0" smtClean="0">
                      <a:solidFill>
                        <a:prstClr val="black"/>
                      </a:solidFill>
                      <a:latin typeface="Arial" pitchFamily="34" charset="0"/>
                      <a:cs typeface="Arial" pitchFamily="34" charset="0"/>
                    </a:rPr>
                    <a:t>модульный БП + модульные вентиляторы</a:t>
                  </a:r>
                  <a:endParaRPr lang="en-US" sz="1200" dirty="0" smtClean="0">
                    <a:solidFill>
                      <a:prstClr val="black"/>
                    </a:solidFill>
                    <a:latin typeface="Arial" pitchFamily="34" charset="0"/>
                    <a:cs typeface="Arial" pitchFamily="34" charset="0"/>
                  </a:endParaRPr>
                </a:p>
                <a:p>
                  <a:pPr algn="ctr"/>
                  <a:endParaRPr lang="en-US" sz="600" dirty="0" smtClean="0">
                    <a:solidFill>
                      <a:prstClr val="black"/>
                    </a:solidFill>
                    <a:latin typeface="Arial" pitchFamily="34" charset="0"/>
                    <a:cs typeface="Arial" pitchFamily="34" charset="0"/>
                  </a:endParaRPr>
                </a:p>
                <a:p>
                  <a:pPr algn="ctr"/>
                  <a:r>
                    <a:rPr lang="en-US" sz="1200" i="1" dirty="0" smtClean="0">
                      <a:solidFill>
                        <a:prstClr val="black"/>
                      </a:solidFill>
                      <a:latin typeface="Arial" pitchFamily="34" charset="0"/>
                      <a:cs typeface="Arial" pitchFamily="34" charset="0"/>
                    </a:rPr>
                    <a:t>L2 </a:t>
                  </a:r>
                  <a:r>
                    <a:rPr lang="en-US" sz="1200" i="1" dirty="0" smtClean="0">
                      <a:solidFill>
                        <a:prstClr val="black"/>
                      </a:solidFill>
                      <a:latin typeface="Arial" pitchFamily="34" charset="0"/>
                      <a:cs typeface="Arial" pitchFamily="34" charset="0"/>
                    </a:rPr>
                    <a:t>and L3</a:t>
                  </a:r>
                  <a:br>
                    <a:rPr lang="en-US" sz="1200" i="1" dirty="0" smtClean="0">
                      <a:solidFill>
                        <a:prstClr val="black"/>
                      </a:solidFill>
                      <a:latin typeface="Arial" pitchFamily="34" charset="0"/>
                      <a:cs typeface="Arial" pitchFamily="34" charset="0"/>
                    </a:rPr>
                  </a:br>
                  <a:r>
                    <a:rPr lang="en-US" sz="1200" i="1" dirty="0" smtClean="0">
                      <a:solidFill>
                        <a:prstClr val="black"/>
                      </a:solidFill>
                      <a:latin typeface="Arial" pitchFamily="34" charset="0"/>
                      <a:cs typeface="Arial" pitchFamily="34" charset="0"/>
                    </a:rPr>
                    <a:t>8x Stacking</a:t>
                  </a:r>
                  <a:endParaRPr lang="en-US" sz="1200" i="1" dirty="0">
                    <a:solidFill>
                      <a:prstClr val="black"/>
                    </a:solidFill>
                    <a:latin typeface="Arial" pitchFamily="34" charset="0"/>
                    <a:cs typeface="Arial" pitchFamily="34" charset="0"/>
                  </a:endParaRPr>
                </a:p>
              </p:txBody>
            </p:sp>
            <p:pic>
              <p:nvPicPr>
                <p:cNvPr id="124" name="Picture 123"/>
                <p:cNvPicPr>
                  <a:picLocks noChangeAspect="1"/>
                </p:cNvPicPr>
                <p:nvPr/>
              </p:nvPicPr>
              <p:blipFill rotWithShape="1">
                <a:blip r:embed="rId3">
                  <a:extLst>
                    <a:ext uri="{28A0092B-C50C-407E-A947-70E740481C1C}">
                      <a14:useLocalDpi xmlns:a14="http://schemas.microsoft.com/office/drawing/2010/main" val="0"/>
                    </a:ext>
                  </a:extLst>
                </a:blip>
                <a:srcRect t="15658" b="19020"/>
                <a:stretch/>
              </p:blipFill>
              <p:spPr>
                <a:xfrm>
                  <a:off x="6860582" y="2037388"/>
                  <a:ext cx="1419817" cy="782269"/>
                </a:xfrm>
                <a:prstGeom prst="rect">
                  <a:avLst/>
                </a:prstGeom>
                <a:effectLst>
                  <a:reflection blurRad="6350" stA="52000" endA="300" endPos="15000" dir="5400000" sy="-100000" algn="bl" rotWithShape="0"/>
                </a:effectLst>
              </p:spPr>
            </p:pic>
          </p:grpSp>
          <p:grpSp>
            <p:nvGrpSpPr>
              <p:cNvPr id="13" name="Group 12"/>
              <p:cNvGrpSpPr/>
              <p:nvPr/>
            </p:nvGrpSpPr>
            <p:grpSpPr>
              <a:xfrm>
                <a:off x="4535792" y="2881804"/>
                <a:ext cx="2008131" cy="3191124"/>
                <a:chOff x="4537241" y="2026698"/>
                <a:chExt cx="2008131" cy="3191124"/>
              </a:xfrm>
            </p:grpSpPr>
            <p:sp>
              <p:nvSpPr>
                <p:cNvPr id="109" name="Rectangle 108"/>
                <p:cNvSpPr/>
                <p:nvPr/>
              </p:nvSpPr>
              <p:spPr bwMode="auto">
                <a:xfrm>
                  <a:off x="4537241" y="4884680"/>
                  <a:ext cx="2008131" cy="333142"/>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113" name="Rectangle 112"/>
                <p:cNvSpPr/>
                <p:nvPr/>
              </p:nvSpPr>
              <p:spPr bwMode="auto">
                <a:xfrm rot="5400000">
                  <a:off x="4253069" y="2847287"/>
                  <a:ext cx="2627826" cy="1852151"/>
                </a:xfrm>
                <a:prstGeom prst="rect">
                  <a:avLst/>
                </a:prstGeom>
                <a:gradFill>
                  <a:gsLst>
                    <a:gs pos="0">
                      <a:schemeClr val="accent1">
                        <a:lumMod val="20000"/>
                        <a:lumOff val="80000"/>
                      </a:schemeClr>
                    </a:gs>
                    <a:gs pos="100000">
                      <a:schemeClr val="accent1">
                        <a:lumMod val="75000"/>
                      </a:schemeClr>
                    </a:gs>
                  </a:gsLst>
                  <a:lin ang="2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14" name="Rectangle 113"/>
                <p:cNvSpPr/>
                <p:nvPr/>
              </p:nvSpPr>
              <p:spPr bwMode="auto">
                <a:xfrm rot="5400000">
                  <a:off x="4294780" y="2898581"/>
                  <a:ext cx="2544403" cy="1666140"/>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115" name="Rectangle 114"/>
                <p:cNvSpPr/>
                <p:nvPr/>
              </p:nvSpPr>
              <p:spPr bwMode="auto">
                <a:xfrm rot="5400000">
                  <a:off x="5521971" y="1494961"/>
                  <a:ext cx="90022" cy="1852151"/>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116" name="Rectangle 115"/>
                <p:cNvSpPr/>
                <p:nvPr/>
              </p:nvSpPr>
              <p:spPr bwMode="auto">
                <a:xfrm rot="5400000">
                  <a:off x="5392319" y="1275287"/>
                  <a:ext cx="349325" cy="1852148"/>
                </a:xfrm>
                <a:prstGeom prst="rect">
                  <a:avLst/>
                </a:prstGeom>
                <a:gradFill flip="none" rotWithShape="1">
                  <a:gsLst>
                    <a:gs pos="0">
                      <a:schemeClr val="accent1">
                        <a:lumMod val="20000"/>
                        <a:lumOff val="80000"/>
                      </a:schemeClr>
                    </a:gs>
                    <a:gs pos="100000">
                      <a:schemeClr val="accent1">
                        <a:lumMod val="7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17" name="Isosceles Triangle 116"/>
                <p:cNvSpPr/>
                <p:nvPr/>
              </p:nvSpPr>
              <p:spPr bwMode="auto">
                <a:xfrm rot="10800000">
                  <a:off x="5278258" y="2451465"/>
                  <a:ext cx="577448" cy="87494"/>
                </a:xfrm>
                <a:prstGeom prst="triangl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118" name="Chevron 117"/>
                <p:cNvSpPr/>
                <p:nvPr/>
              </p:nvSpPr>
              <p:spPr bwMode="auto">
                <a:xfrm rot="5400000">
                  <a:off x="5471446" y="1785480"/>
                  <a:ext cx="191072" cy="67350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119" name="Chevron 118"/>
                <p:cNvSpPr/>
                <p:nvPr/>
              </p:nvSpPr>
              <p:spPr bwMode="auto">
                <a:xfrm rot="5400000">
                  <a:off x="5471446" y="1947262"/>
                  <a:ext cx="191072" cy="67350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111" name="Text Box 14"/>
                <p:cNvSpPr txBox="1">
                  <a:spLocks noChangeArrowheads="1"/>
                </p:cNvSpPr>
                <p:nvPr/>
              </p:nvSpPr>
              <p:spPr bwMode="auto">
                <a:xfrm>
                  <a:off x="4693221" y="3321110"/>
                  <a:ext cx="1747521" cy="1654460"/>
                </a:xfrm>
                <a:prstGeom prst="rect">
                  <a:avLst/>
                </a:prstGeom>
                <a:noFill/>
                <a:ln w="9525">
                  <a:noFill/>
                  <a:miter lim="800000"/>
                  <a:headEnd/>
                  <a:tailEnd/>
                </a:ln>
              </p:spPr>
              <p:txBody>
                <a:bodyPr wrap="square" lIns="0" tIns="0" rIns="0" bIns="0" anchor="t"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600" b="1" dirty="0" smtClean="0">
                      <a:latin typeface="Arial" pitchFamily="34" charset="0"/>
                      <a:cs typeface="Arial" pitchFamily="34" charset="0"/>
                    </a:rPr>
                    <a:t>S2500-24P/48P</a:t>
                  </a:r>
                </a:p>
                <a:p>
                  <a:pPr algn="ctr">
                    <a:spcBef>
                      <a:spcPts val="600"/>
                    </a:spcBef>
                  </a:pPr>
                  <a:r>
                    <a:rPr lang="en-US" sz="1200" dirty="0" smtClean="0">
                      <a:solidFill>
                        <a:prstClr val="black"/>
                      </a:solidFill>
                      <a:latin typeface="Arial" pitchFamily="34" charset="0"/>
                      <a:cs typeface="Arial" pitchFamily="34" charset="0"/>
                    </a:rPr>
                    <a:t>4x 10GbE uplink</a:t>
                  </a:r>
                </a:p>
                <a:p>
                  <a:pPr algn="ctr"/>
                  <a:r>
                    <a:rPr lang="en-US" sz="600" dirty="0" smtClean="0">
                      <a:solidFill>
                        <a:prstClr val="black"/>
                      </a:solidFill>
                      <a:latin typeface="Arial" pitchFamily="34" charset="0"/>
                      <a:cs typeface="Arial" pitchFamily="34" charset="0"/>
                    </a:rPr>
                    <a:t/>
                  </a:r>
                  <a:br>
                    <a:rPr lang="en-US" sz="600" dirty="0" smtClean="0">
                      <a:solidFill>
                        <a:prstClr val="black"/>
                      </a:solidFill>
                      <a:latin typeface="Arial" pitchFamily="34" charset="0"/>
                      <a:cs typeface="Arial" pitchFamily="34" charset="0"/>
                    </a:rPr>
                  </a:br>
                  <a:endParaRPr lang="en-US" sz="600" dirty="0" smtClean="0">
                    <a:solidFill>
                      <a:prstClr val="black"/>
                    </a:solidFill>
                    <a:latin typeface="Arial" pitchFamily="34" charset="0"/>
                    <a:cs typeface="Arial" pitchFamily="34" charset="0"/>
                  </a:endParaRPr>
                </a:p>
                <a:p>
                  <a:pPr algn="ctr"/>
                  <a:r>
                    <a:rPr lang="en-US" sz="1200" i="1" dirty="0" smtClean="0">
                      <a:solidFill>
                        <a:prstClr val="black"/>
                      </a:solidFill>
                      <a:latin typeface="Arial" pitchFamily="34" charset="0"/>
                      <a:cs typeface="Arial" pitchFamily="34" charset="0"/>
                    </a:rPr>
                    <a:t>L2 and L3</a:t>
                  </a:r>
                  <a:br>
                    <a:rPr lang="en-US" sz="1200" i="1" dirty="0" smtClean="0">
                      <a:solidFill>
                        <a:prstClr val="black"/>
                      </a:solidFill>
                      <a:latin typeface="Arial" pitchFamily="34" charset="0"/>
                      <a:cs typeface="Arial" pitchFamily="34" charset="0"/>
                    </a:rPr>
                  </a:br>
                  <a:r>
                    <a:rPr lang="en-US" sz="1200" i="1" dirty="0" smtClean="0">
                      <a:solidFill>
                        <a:prstClr val="black"/>
                      </a:solidFill>
                      <a:latin typeface="Arial" pitchFamily="34" charset="0"/>
                      <a:cs typeface="Arial" pitchFamily="34" charset="0"/>
                    </a:rPr>
                    <a:t>8x Stacking</a:t>
                  </a:r>
                  <a:endParaRPr lang="en-US" sz="1200" i="1" dirty="0">
                    <a:solidFill>
                      <a:prstClr val="black"/>
                    </a:solidFill>
                    <a:latin typeface="Arial" pitchFamily="34" charset="0"/>
                    <a:cs typeface="Arial" pitchFamily="34" charset="0"/>
                  </a:endParaRPr>
                </a:p>
              </p:txBody>
            </p:sp>
            <p:pic>
              <p:nvPicPr>
                <p:cNvPr id="125" name="Picture 124"/>
                <p:cNvPicPr>
                  <a:picLocks noChangeAspect="1"/>
                </p:cNvPicPr>
                <p:nvPr/>
              </p:nvPicPr>
              <p:blipFill rotWithShape="1">
                <a:blip r:embed="rId4">
                  <a:extLst>
                    <a:ext uri="{28A0092B-C50C-407E-A947-70E740481C1C}">
                      <a14:useLocalDpi xmlns:a14="http://schemas.microsoft.com/office/drawing/2010/main" val="0"/>
                    </a:ext>
                  </a:extLst>
                </a:blip>
                <a:srcRect t="24635" b="31104"/>
                <a:stretch/>
              </p:blipFill>
              <p:spPr>
                <a:xfrm>
                  <a:off x="4854047" y="2583662"/>
                  <a:ext cx="1370632" cy="606651"/>
                </a:xfrm>
                <a:prstGeom prst="rect">
                  <a:avLst/>
                </a:prstGeom>
                <a:effectLst>
                  <a:reflection blurRad="6350" stA="52000" endA="300" endPos="15000" dir="5400000" sy="-100000" algn="bl" rotWithShape="0"/>
                </a:effectLst>
              </p:spPr>
            </p:pic>
          </p:grpSp>
          <p:grpSp>
            <p:nvGrpSpPr>
              <p:cNvPr id="12" name="Group 11"/>
              <p:cNvGrpSpPr/>
              <p:nvPr/>
            </p:nvGrpSpPr>
            <p:grpSpPr>
              <a:xfrm>
                <a:off x="2529741" y="2886610"/>
                <a:ext cx="2008131" cy="3186318"/>
                <a:chOff x="2504359" y="2483989"/>
                <a:chExt cx="2008131" cy="3186318"/>
              </a:xfrm>
            </p:grpSpPr>
            <p:sp>
              <p:nvSpPr>
                <p:cNvPr id="83" name="Rectangle 82"/>
                <p:cNvSpPr/>
                <p:nvPr/>
              </p:nvSpPr>
              <p:spPr bwMode="auto">
                <a:xfrm>
                  <a:off x="2504359" y="5337165"/>
                  <a:ext cx="2008131" cy="333142"/>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88" name="Rectangle 87"/>
                <p:cNvSpPr/>
                <p:nvPr/>
              </p:nvSpPr>
              <p:spPr bwMode="auto">
                <a:xfrm rot="5400000">
                  <a:off x="2246343" y="3304579"/>
                  <a:ext cx="2627827" cy="1852151"/>
                </a:xfrm>
                <a:prstGeom prst="rect">
                  <a:avLst/>
                </a:prstGeom>
                <a:gradFill>
                  <a:gsLst>
                    <a:gs pos="0">
                      <a:schemeClr val="accent1">
                        <a:lumMod val="20000"/>
                        <a:lumOff val="80000"/>
                      </a:schemeClr>
                    </a:gs>
                    <a:gs pos="100000">
                      <a:schemeClr val="accent1">
                        <a:lumMod val="75000"/>
                      </a:schemeClr>
                    </a:gs>
                  </a:gsLst>
                  <a:lin ang="2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89" name="Rectangle 88"/>
                <p:cNvSpPr/>
                <p:nvPr/>
              </p:nvSpPr>
              <p:spPr bwMode="auto">
                <a:xfrm rot="5400000">
                  <a:off x="2288055" y="3355873"/>
                  <a:ext cx="2544404" cy="1666140"/>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90" name="Rectangle 89"/>
                <p:cNvSpPr/>
                <p:nvPr/>
              </p:nvSpPr>
              <p:spPr bwMode="auto">
                <a:xfrm rot="5400000">
                  <a:off x="3515246" y="1952253"/>
                  <a:ext cx="90022" cy="1852151"/>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91" name="Rectangle 90"/>
                <p:cNvSpPr/>
                <p:nvPr/>
              </p:nvSpPr>
              <p:spPr bwMode="auto">
                <a:xfrm rot="5400000">
                  <a:off x="3385594" y="1732578"/>
                  <a:ext cx="349325" cy="1852148"/>
                </a:xfrm>
                <a:prstGeom prst="rect">
                  <a:avLst/>
                </a:prstGeom>
                <a:gradFill flip="none" rotWithShape="1">
                  <a:gsLst>
                    <a:gs pos="0">
                      <a:schemeClr val="accent1">
                        <a:lumMod val="20000"/>
                        <a:lumOff val="80000"/>
                      </a:schemeClr>
                    </a:gs>
                    <a:gs pos="100000">
                      <a:schemeClr val="accent1">
                        <a:lumMod val="7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92" name="Isosceles Triangle 91"/>
                <p:cNvSpPr/>
                <p:nvPr/>
              </p:nvSpPr>
              <p:spPr bwMode="auto">
                <a:xfrm rot="10800000">
                  <a:off x="3271533" y="2908756"/>
                  <a:ext cx="577448" cy="87494"/>
                </a:xfrm>
                <a:prstGeom prst="triangl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93" name="Chevron 92"/>
                <p:cNvSpPr/>
                <p:nvPr/>
              </p:nvSpPr>
              <p:spPr bwMode="auto">
                <a:xfrm rot="5400000">
                  <a:off x="3464721" y="2242771"/>
                  <a:ext cx="191072" cy="67350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94" name="Chevron 93"/>
                <p:cNvSpPr/>
                <p:nvPr/>
              </p:nvSpPr>
              <p:spPr bwMode="auto">
                <a:xfrm rot="5400000">
                  <a:off x="3464721" y="2404553"/>
                  <a:ext cx="191072" cy="67350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87" name="Text Box 14"/>
                <p:cNvSpPr txBox="1">
                  <a:spLocks noChangeArrowheads="1"/>
                </p:cNvSpPr>
                <p:nvPr/>
              </p:nvSpPr>
              <p:spPr bwMode="auto">
                <a:xfrm>
                  <a:off x="2649704" y="3893897"/>
                  <a:ext cx="1816352" cy="115416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600" b="1" dirty="0" smtClean="0">
                      <a:latin typeface="Arial" pitchFamily="34" charset="0"/>
                      <a:cs typeface="Arial" pitchFamily="34" charset="0"/>
                    </a:rPr>
                    <a:t>S1500-24/48P</a:t>
                  </a:r>
                </a:p>
                <a:p>
                  <a:pPr algn="ctr">
                    <a:spcBef>
                      <a:spcPts val="600"/>
                    </a:spcBef>
                  </a:pPr>
                  <a:r>
                    <a:rPr lang="en-US" sz="1200" dirty="0" smtClean="0">
                      <a:solidFill>
                        <a:prstClr val="black"/>
                      </a:solidFill>
                      <a:latin typeface="Arial" pitchFamily="34" charset="0"/>
                      <a:cs typeface="Arial" pitchFamily="34" charset="0"/>
                    </a:rPr>
                    <a:t>4x 1GbE uplink</a:t>
                  </a:r>
                </a:p>
                <a:p>
                  <a:pPr algn="ctr">
                    <a:spcBef>
                      <a:spcPts val="0"/>
                    </a:spcBef>
                  </a:pPr>
                  <a:r>
                    <a:rPr lang="en-US" sz="600" dirty="0" smtClean="0">
                      <a:solidFill>
                        <a:prstClr val="black"/>
                      </a:solidFill>
                      <a:latin typeface="Arial" pitchFamily="34" charset="0"/>
                      <a:cs typeface="Arial" pitchFamily="34" charset="0"/>
                    </a:rPr>
                    <a:t/>
                  </a:r>
                  <a:br>
                    <a:rPr lang="en-US" sz="600" dirty="0" smtClean="0">
                      <a:solidFill>
                        <a:prstClr val="black"/>
                      </a:solidFill>
                      <a:latin typeface="Arial" pitchFamily="34" charset="0"/>
                      <a:cs typeface="Arial" pitchFamily="34" charset="0"/>
                    </a:rPr>
                  </a:br>
                  <a:endParaRPr lang="en-US" sz="600" dirty="0" smtClean="0">
                    <a:solidFill>
                      <a:prstClr val="black"/>
                    </a:solidFill>
                    <a:latin typeface="Arial" pitchFamily="34" charset="0"/>
                    <a:cs typeface="Arial" pitchFamily="34" charset="0"/>
                  </a:endParaRPr>
                </a:p>
                <a:p>
                  <a:pPr algn="ctr"/>
                  <a:r>
                    <a:rPr lang="en-US" sz="1200" i="1" dirty="0" smtClean="0">
                      <a:solidFill>
                        <a:prstClr val="black"/>
                      </a:solidFill>
                      <a:latin typeface="Arial" pitchFamily="34" charset="0"/>
                      <a:cs typeface="Arial" pitchFamily="34" charset="0"/>
                    </a:rPr>
                    <a:t>L2 and L3</a:t>
                  </a:r>
                </a:p>
                <a:p>
                  <a:pPr algn="ctr"/>
                  <a:r>
                    <a:rPr lang="en-US" sz="1200" i="1" dirty="0">
                      <a:solidFill>
                        <a:prstClr val="black"/>
                      </a:solidFill>
                      <a:latin typeface="Arial" pitchFamily="34" charset="0"/>
                      <a:cs typeface="Arial" pitchFamily="34" charset="0"/>
                    </a:rPr>
                    <a:t>Stacking w/ </a:t>
                  </a:r>
                  <a:r>
                    <a:rPr lang="en-US" sz="1200" i="1" dirty="0" smtClean="0">
                      <a:solidFill>
                        <a:prstClr val="black"/>
                      </a:solidFill>
                      <a:latin typeface="Arial" pitchFamily="34" charset="0"/>
                      <a:cs typeface="Arial" pitchFamily="34" charset="0"/>
                    </a:rPr>
                    <a:t>S1500</a:t>
                  </a:r>
                  <a:endParaRPr lang="en-US" sz="1200" i="1" dirty="0">
                    <a:solidFill>
                      <a:prstClr val="black"/>
                    </a:solidFill>
                    <a:latin typeface="Arial" pitchFamily="34" charset="0"/>
                    <a:cs typeface="Arial" pitchFamily="34" charset="0"/>
                  </a:endParaRPr>
                </a:p>
              </p:txBody>
            </p:sp>
            <p:pic>
              <p:nvPicPr>
                <p:cNvPr id="126" name="Picture 125"/>
                <p:cNvPicPr>
                  <a:picLocks noChangeAspect="1"/>
                </p:cNvPicPr>
                <p:nvPr/>
              </p:nvPicPr>
              <p:blipFill rotWithShape="1">
                <a:blip r:embed="rId5">
                  <a:extLst>
                    <a:ext uri="{28A0092B-C50C-407E-A947-70E740481C1C}">
                      <a14:useLocalDpi xmlns:a14="http://schemas.microsoft.com/office/drawing/2010/main" val="0"/>
                    </a:ext>
                  </a:extLst>
                </a:blip>
                <a:srcRect t="32804" b="25896"/>
                <a:stretch/>
              </p:blipFill>
              <p:spPr>
                <a:xfrm>
                  <a:off x="2876081" y="3208087"/>
                  <a:ext cx="1400310" cy="578338"/>
                </a:xfrm>
                <a:prstGeom prst="rect">
                  <a:avLst/>
                </a:prstGeom>
              </p:spPr>
            </p:pic>
          </p:grpSp>
          <p:grpSp>
            <p:nvGrpSpPr>
              <p:cNvPr id="11" name="Group 10"/>
              <p:cNvGrpSpPr/>
              <p:nvPr/>
            </p:nvGrpSpPr>
            <p:grpSpPr>
              <a:xfrm>
                <a:off x="523690" y="2885606"/>
                <a:ext cx="2008131" cy="3187322"/>
                <a:chOff x="594028" y="2963756"/>
                <a:chExt cx="2008131" cy="3187322"/>
              </a:xfrm>
            </p:grpSpPr>
            <p:sp>
              <p:nvSpPr>
                <p:cNvPr id="96" name="Rectangle 95"/>
                <p:cNvSpPr/>
                <p:nvPr/>
              </p:nvSpPr>
              <p:spPr bwMode="auto">
                <a:xfrm>
                  <a:off x="594028" y="5817936"/>
                  <a:ext cx="2008131" cy="333142"/>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101" name="Rectangle 100"/>
                <p:cNvSpPr/>
                <p:nvPr/>
              </p:nvSpPr>
              <p:spPr bwMode="auto">
                <a:xfrm rot="5400000">
                  <a:off x="284180" y="3784346"/>
                  <a:ext cx="2627827" cy="1852151"/>
                </a:xfrm>
                <a:prstGeom prst="rect">
                  <a:avLst/>
                </a:prstGeom>
                <a:gradFill>
                  <a:gsLst>
                    <a:gs pos="0">
                      <a:schemeClr val="accent1">
                        <a:lumMod val="20000"/>
                        <a:lumOff val="80000"/>
                      </a:schemeClr>
                    </a:gs>
                    <a:gs pos="100000">
                      <a:schemeClr val="accent1">
                        <a:lumMod val="75000"/>
                      </a:schemeClr>
                    </a:gs>
                  </a:gsLst>
                  <a:lin ang="2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02" name="Rectangle 101"/>
                <p:cNvSpPr/>
                <p:nvPr/>
              </p:nvSpPr>
              <p:spPr bwMode="auto">
                <a:xfrm rot="5400000">
                  <a:off x="325891" y="3835640"/>
                  <a:ext cx="2544404" cy="1666140"/>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103" name="Rectangle 102"/>
                <p:cNvSpPr/>
                <p:nvPr/>
              </p:nvSpPr>
              <p:spPr bwMode="auto">
                <a:xfrm rot="5400000">
                  <a:off x="1553082" y="2432020"/>
                  <a:ext cx="90022" cy="1852151"/>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104" name="Rectangle 103"/>
                <p:cNvSpPr/>
                <p:nvPr/>
              </p:nvSpPr>
              <p:spPr bwMode="auto">
                <a:xfrm rot="5400000">
                  <a:off x="1423431" y="2212345"/>
                  <a:ext cx="349325" cy="1852148"/>
                </a:xfrm>
                <a:prstGeom prst="rect">
                  <a:avLst/>
                </a:prstGeom>
                <a:gradFill flip="none" rotWithShape="1">
                  <a:gsLst>
                    <a:gs pos="0">
                      <a:schemeClr val="accent1">
                        <a:lumMod val="20000"/>
                        <a:lumOff val="80000"/>
                      </a:schemeClr>
                    </a:gs>
                    <a:gs pos="100000">
                      <a:schemeClr val="accent1">
                        <a:lumMod val="7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05" name="Isosceles Triangle 104"/>
                <p:cNvSpPr/>
                <p:nvPr/>
              </p:nvSpPr>
              <p:spPr bwMode="auto">
                <a:xfrm rot="10800000">
                  <a:off x="1309369" y="3388523"/>
                  <a:ext cx="577448" cy="87494"/>
                </a:xfrm>
                <a:prstGeom prst="triangl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106" name="Chevron 105"/>
                <p:cNvSpPr/>
                <p:nvPr/>
              </p:nvSpPr>
              <p:spPr bwMode="auto">
                <a:xfrm rot="5400000">
                  <a:off x="1502557" y="2722538"/>
                  <a:ext cx="191072" cy="67350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107" name="Chevron 106"/>
                <p:cNvSpPr/>
                <p:nvPr/>
              </p:nvSpPr>
              <p:spPr bwMode="auto">
                <a:xfrm rot="5400000">
                  <a:off x="1502557" y="2884320"/>
                  <a:ext cx="191072" cy="67350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99" name="Text Box 14"/>
                <p:cNvSpPr txBox="1">
                  <a:spLocks noChangeArrowheads="1"/>
                </p:cNvSpPr>
                <p:nvPr/>
              </p:nvSpPr>
              <p:spPr bwMode="auto">
                <a:xfrm>
                  <a:off x="673682" y="4372520"/>
                  <a:ext cx="1848822" cy="1061829"/>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600" b="1" dirty="0" smtClean="0">
                      <a:latin typeface="Arial" pitchFamily="34" charset="0"/>
                      <a:cs typeface="Arial" pitchFamily="34" charset="0"/>
                    </a:rPr>
                    <a:t>S1500-12P</a:t>
                  </a:r>
                </a:p>
                <a:p>
                  <a:pPr algn="ctr">
                    <a:spcBef>
                      <a:spcPts val="600"/>
                    </a:spcBef>
                  </a:pPr>
                  <a:r>
                    <a:rPr lang="en-US" sz="1200" dirty="0" smtClean="0">
                      <a:solidFill>
                        <a:prstClr val="black"/>
                      </a:solidFill>
                      <a:latin typeface="Arial" pitchFamily="34" charset="0"/>
                      <a:cs typeface="Arial" pitchFamily="34" charset="0"/>
                    </a:rPr>
                    <a:t>2x 1GbE uplink</a:t>
                  </a:r>
                </a:p>
                <a:p>
                  <a:pPr algn="ctr"/>
                  <a:r>
                    <a:rPr lang="en-US" sz="600" dirty="0" smtClean="0">
                      <a:solidFill>
                        <a:prstClr val="black"/>
                      </a:solidFill>
                      <a:latin typeface="Arial" pitchFamily="34" charset="0"/>
                      <a:cs typeface="Arial" pitchFamily="34" charset="0"/>
                    </a:rPr>
                    <a:t/>
                  </a:r>
                  <a:br>
                    <a:rPr lang="en-US" sz="600" dirty="0" smtClean="0">
                      <a:solidFill>
                        <a:prstClr val="black"/>
                      </a:solidFill>
                      <a:latin typeface="Arial" pitchFamily="34" charset="0"/>
                      <a:cs typeface="Arial" pitchFamily="34" charset="0"/>
                    </a:rPr>
                  </a:br>
                  <a:r>
                    <a:rPr lang="en-US" sz="1200" i="1" dirty="0" smtClean="0">
                      <a:solidFill>
                        <a:prstClr val="black"/>
                      </a:solidFill>
                      <a:latin typeface="Arial" pitchFamily="34" charset="0"/>
                      <a:cs typeface="Arial" pitchFamily="34" charset="0"/>
                    </a:rPr>
                    <a:t>L2 </a:t>
                  </a:r>
                  <a:r>
                    <a:rPr lang="en-US" sz="1200" i="1" dirty="0" smtClean="0">
                      <a:solidFill>
                        <a:prstClr val="black"/>
                      </a:solidFill>
                      <a:latin typeface="Arial" pitchFamily="34" charset="0"/>
                      <a:cs typeface="Arial" pitchFamily="34" charset="0"/>
                    </a:rPr>
                    <a:t>and L3</a:t>
                  </a:r>
                </a:p>
                <a:p>
                  <a:pPr algn="ctr"/>
                  <a:r>
                    <a:rPr lang="en-US" sz="1200" i="1" dirty="0" smtClean="0">
                      <a:solidFill>
                        <a:prstClr val="black"/>
                      </a:solidFill>
                      <a:latin typeface="Arial" pitchFamily="34" charset="0"/>
                      <a:cs typeface="Arial" pitchFamily="34" charset="0"/>
                    </a:rPr>
                    <a:t>Stacking w/ S1500</a:t>
                  </a:r>
                  <a:endParaRPr lang="en-US" sz="1200" i="1" dirty="0">
                    <a:solidFill>
                      <a:prstClr val="black"/>
                    </a:solidFill>
                    <a:latin typeface="Arial" pitchFamily="34" charset="0"/>
                    <a:cs typeface="Arial" pitchFamily="34" charset="0"/>
                  </a:endParaRPr>
                </a:p>
              </p:txBody>
            </p:sp>
          </p:grpSp>
        </p:grpSp>
        <p:pic>
          <p:nvPicPr>
            <p:cNvPr id="155" name="Picture 154"/>
            <p:cNvPicPr>
              <a:picLocks noChangeAspect="1"/>
            </p:cNvPicPr>
            <p:nvPr/>
          </p:nvPicPr>
          <p:blipFill rotWithShape="1">
            <a:blip r:embed="rId5">
              <a:extLst>
                <a:ext uri="{28A0092B-C50C-407E-A947-70E740481C1C}">
                  <a14:useLocalDpi xmlns:a14="http://schemas.microsoft.com/office/drawing/2010/main" val="0"/>
                </a:ext>
              </a:extLst>
            </a:blip>
            <a:srcRect t="32804" b="25896"/>
            <a:stretch/>
          </p:blipFill>
          <p:spPr>
            <a:xfrm>
              <a:off x="862769" y="3609444"/>
              <a:ext cx="1400310" cy="578338"/>
            </a:xfrm>
            <a:prstGeom prst="rect">
              <a:avLst/>
            </a:prstGeom>
          </p:spPr>
        </p:pic>
      </p:grpSp>
    </p:spTree>
    <p:extLst>
      <p:ext uri="{BB962C8B-B14F-4D97-AF65-F5344CB8AC3E}">
        <p14:creationId xmlns:p14="http://schemas.microsoft.com/office/powerpoint/2010/main" val="323646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52334" y="1068971"/>
            <a:ext cx="2524213" cy="2524213"/>
          </a:xfrm>
          <a:prstGeom prst="rect">
            <a:avLst/>
          </a:prstGeom>
          <a:ln>
            <a:noFill/>
          </a:ln>
          <a:effectLst>
            <a:outerShdw blurRad="292100" dist="139700" dir="2700000" algn="tl" rotWithShape="0">
              <a:srgbClr val="333333">
                <a:alpha val="65000"/>
              </a:srgbClr>
            </a:outerShdw>
          </a:effectLst>
        </p:spPr>
      </p:pic>
      <p:pic>
        <p:nvPicPr>
          <p:cNvPr id="3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41928" y="1547560"/>
            <a:ext cx="1720862" cy="966001"/>
          </a:xfrm>
          <a:prstGeom prst="rect">
            <a:avLst/>
          </a:prstGeom>
          <a:ln>
            <a:noFill/>
          </a:ln>
          <a:effectLst>
            <a:glow rad="139700">
              <a:schemeClr val="accent2">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ru-RU" dirty="0" smtClean="0"/>
              <a:t>Как это работает</a:t>
            </a:r>
            <a:r>
              <a:rPr lang="en-US" dirty="0" smtClean="0"/>
              <a:t>?</a:t>
            </a:r>
            <a:endParaRPr lang="en-US" dirty="0"/>
          </a:p>
        </p:txBody>
      </p:sp>
      <p:sp>
        <p:nvSpPr>
          <p:cNvPr id="3" name="Content Placeholder 2"/>
          <p:cNvSpPr>
            <a:spLocks noGrp="1"/>
          </p:cNvSpPr>
          <p:nvPr>
            <p:ph type="body" sz="quarter" idx="10"/>
          </p:nvPr>
        </p:nvSpPr>
        <p:spPr>
          <a:xfrm>
            <a:off x="115411" y="1180730"/>
            <a:ext cx="5313570" cy="4565114"/>
          </a:xfrm>
          <a:prstGeom prst="rect">
            <a:avLst/>
          </a:prstGeom>
        </p:spPr>
        <p:txBody>
          <a:bodyPr>
            <a:noAutofit/>
          </a:bodyPr>
          <a:lstStyle/>
          <a:p>
            <a:pPr marL="457200" indent="-457200">
              <a:spcBef>
                <a:spcPts val="1200"/>
              </a:spcBef>
              <a:spcAft>
                <a:spcPts val="1200"/>
              </a:spcAft>
              <a:buFont typeface="+mj-lt"/>
              <a:buAutoNum type="arabicPeriod"/>
            </a:pPr>
            <a:r>
              <a:rPr lang="ru-RU" sz="2400" dirty="0" smtClean="0"/>
              <a:t>«</a:t>
            </a:r>
            <a:r>
              <a:rPr lang="en-US" sz="2400" dirty="0" smtClean="0"/>
              <a:t>Zero-touch</a:t>
            </a:r>
            <a:r>
              <a:rPr lang="ru-RU" sz="2400" dirty="0" smtClean="0"/>
              <a:t>»</a:t>
            </a:r>
            <a:r>
              <a:rPr lang="en-US" sz="2400" dirty="0" smtClean="0"/>
              <a:t> :</a:t>
            </a:r>
            <a:br>
              <a:rPr lang="en-US" sz="2400" dirty="0" smtClean="0"/>
            </a:br>
            <a:r>
              <a:rPr lang="ru-RU" sz="2400" dirty="0" smtClean="0"/>
              <a:t>Точки доступа и коммутаторы скачивают настройки с </a:t>
            </a:r>
            <a:r>
              <a:rPr lang="en-US" sz="2400" dirty="0" smtClean="0"/>
              <a:t>Aruba </a:t>
            </a:r>
            <a:r>
              <a:rPr lang="en-US" dirty="0" smtClean="0"/>
              <a:t>Central</a:t>
            </a:r>
            <a:endParaRPr lang="en-US" sz="2400" b="0" dirty="0" smtClean="0">
              <a:solidFill>
                <a:schemeClr val="tx1"/>
              </a:solidFill>
            </a:endParaRPr>
          </a:p>
          <a:p>
            <a:pPr marL="457200" indent="-457200">
              <a:spcBef>
                <a:spcPts val="1200"/>
              </a:spcBef>
              <a:spcAft>
                <a:spcPts val="1200"/>
              </a:spcAft>
              <a:buFont typeface="+mj-lt"/>
              <a:buAutoNum type="arabicPeriod"/>
            </a:pPr>
            <a:r>
              <a:rPr lang="ru-RU" dirty="0" smtClean="0"/>
              <a:t>Автоматический выбор </a:t>
            </a:r>
            <a:r>
              <a:rPr lang="en-US" dirty="0" smtClean="0"/>
              <a:t>Master-</a:t>
            </a:r>
            <a:r>
              <a:rPr lang="ru-RU" dirty="0" smtClean="0"/>
              <a:t>точки </a:t>
            </a:r>
            <a:endParaRPr lang="en-US" sz="2400" dirty="0" smtClean="0"/>
          </a:p>
          <a:p>
            <a:pPr marL="457200" indent="-457200">
              <a:spcBef>
                <a:spcPts val="1200"/>
              </a:spcBef>
              <a:spcAft>
                <a:spcPts val="1200"/>
              </a:spcAft>
              <a:buFont typeface="+mj-lt"/>
              <a:buAutoNum type="arabicPeriod"/>
            </a:pPr>
            <a:r>
              <a:rPr lang="en-US" sz="2400" dirty="0" smtClean="0"/>
              <a:t>Master</a:t>
            </a:r>
            <a:r>
              <a:rPr lang="ru-RU" dirty="0" smtClean="0"/>
              <a:t>-точка выполняет роль контроллера </a:t>
            </a:r>
            <a:endParaRPr lang="ru-RU" dirty="0" smtClean="0"/>
          </a:p>
          <a:p>
            <a:pPr marL="457200" indent="-457200">
              <a:spcBef>
                <a:spcPts val="1200"/>
              </a:spcBef>
              <a:spcAft>
                <a:spcPts val="1200"/>
              </a:spcAft>
              <a:buFont typeface="+mj-lt"/>
              <a:buAutoNum type="arabicPeriod"/>
            </a:pPr>
            <a:r>
              <a:rPr lang="ru-RU" sz="2400" dirty="0" smtClean="0"/>
              <a:t>Новые </a:t>
            </a:r>
            <a:r>
              <a:rPr lang="ru-RU" sz="2400" dirty="0" smtClean="0"/>
              <a:t>точки доступа автоматически соединяются с </a:t>
            </a:r>
            <a:r>
              <a:rPr lang="en-US" sz="2400" dirty="0" smtClean="0"/>
              <a:t>Master</a:t>
            </a:r>
          </a:p>
        </p:txBody>
      </p:sp>
      <p:sp>
        <p:nvSpPr>
          <p:cNvPr id="5" name="TextBox 4"/>
          <p:cNvSpPr txBox="1"/>
          <p:nvPr/>
        </p:nvSpPr>
        <p:spPr>
          <a:xfrm>
            <a:off x="7214440" y="1139630"/>
            <a:ext cx="1540806" cy="338554"/>
          </a:xfrm>
          <a:prstGeom prst="rect">
            <a:avLst/>
          </a:prstGeom>
          <a:noFill/>
        </p:spPr>
        <p:txBody>
          <a:bodyPr wrap="none" rtlCol="0">
            <a:spAutoFit/>
          </a:bodyPr>
          <a:lstStyle/>
          <a:p>
            <a:r>
              <a:rPr lang="en-US" sz="1600" b="1" dirty="0" smtClean="0">
                <a:solidFill>
                  <a:schemeClr val="accent1">
                    <a:lumMod val="75000"/>
                  </a:schemeClr>
                </a:solidFill>
              </a:rPr>
              <a:t>Aruba Central</a:t>
            </a:r>
            <a:endParaRPr lang="en-US" sz="1600" b="1" dirty="0">
              <a:solidFill>
                <a:schemeClr val="accent1">
                  <a:lumMod val="75000"/>
                </a:schemeClr>
              </a:solidFill>
            </a:endParaRPr>
          </a:p>
        </p:txBody>
      </p:sp>
      <p:grpSp>
        <p:nvGrpSpPr>
          <p:cNvPr id="6" name="Group 5"/>
          <p:cNvGrpSpPr/>
          <p:nvPr/>
        </p:nvGrpSpPr>
        <p:grpSpPr>
          <a:xfrm>
            <a:off x="5400663" y="2124365"/>
            <a:ext cx="3462127" cy="3583009"/>
            <a:chOff x="5042398" y="2747570"/>
            <a:chExt cx="3462127" cy="3583009"/>
          </a:xfrm>
        </p:grpSpPr>
        <p:sp>
          <p:nvSpPr>
            <p:cNvPr id="17" name="Rectangle 16"/>
            <p:cNvSpPr>
              <a:spLocks noChangeAspect="1"/>
            </p:cNvSpPr>
            <p:nvPr/>
          </p:nvSpPr>
          <p:spPr bwMode="auto">
            <a:xfrm rot="2700000">
              <a:off x="5628238" y="3496941"/>
              <a:ext cx="2103120" cy="2103121"/>
            </a:xfrm>
            <a:prstGeom prst="rect">
              <a:avLst/>
            </a:prstGeom>
            <a:gradFill flip="none" rotWithShape="1">
              <a:gsLst>
                <a:gs pos="0">
                  <a:schemeClr val="bg1">
                    <a:lumMod val="65000"/>
                  </a:schemeClr>
                </a:gs>
                <a:gs pos="33000">
                  <a:schemeClr val="bg2">
                    <a:lumMod val="75000"/>
                  </a:schemeClr>
                </a:gs>
                <a:gs pos="100000">
                  <a:schemeClr val="bg1">
                    <a:lumMod val="65000"/>
                  </a:schemeClr>
                </a:gs>
              </a:gsLst>
              <a:path path="circle">
                <a:fillToRect l="50000" t="50000" r="50000" b="50000"/>
              </a:path>
              <a:tileRect/>
            </a:gradFill>
            <a:ln w="9525" cap="flat" cmpd="sng" algn="ctr">
              <a:noFill/>
              <a:prstDash val="solid"/>
              <a:round/>
              <a:headEnd type="none" w="med" len="med"/>
              <a:tailEnd type="none" w="med" len="med"/>
            </a:ln>
            <a:effectLst/>
            <a:scene3d>
              <a:camera prst="orthographicFront">
                <a:rot lat="0" lon="0" rev="0"/>
              </a:camera>
              <a:lightRig rig="contrasting" dir="t"/>
            </a:scene3d>
            <a:sp3d contourW="44450" prstMaterial="dkEdge">
              <a:bevelT w="69850" h="146050"/>
              <a:extrusionClr>
                <a:schemeClr val="bg1"/>
              </a:extrusionClr>
              <a:contourClr>
                <a:schemeClr val="tx2">
                  <a:lumMod val="85000"/>
                  <a:lumOff val="15000"/>
                </a:schemeClr>
              </a:contourClr>
            </a:sp3d>
          </p:spPr>
          <p:txBody>
            <a:bodyPr vert="horz" wrap="square" lIns="91440" tIns="45720" rIns="91440" bIns="45720" numCol="1" rtlCol="0" anchor="t" anchorCtr="0" compatLnSpc="1">
              <a:prstTxWarp prst="textNoShape">
                <a:avLst/>
              </a:prstTxWarp>
            </a:bodyPr>
            <a:lstStyle/>
            <a:p>
              <a:pPr defTabSz="914377" eaLnBrk="0" hangingPunct="0"/>
              <a:endParaRPr lang="en-US">
                <a:ea typeface="ＭＳ Ｐゴシック" pitchFamily="34" charset="-128"/>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6210" y="2747570"/>
              <a:ext cx="978592" cy="980635"/>
            </a:xfrm>
            <a:prstGeom prst="rect">
              <a:avLst/>
            </a:prstGeom>
            <a:effectLst/>
          </p:spPr>
        </p:pic>
        <p:pic>
          <p:nvPicPr>
            <p:cNvPr id="20" name="Picture 19" descr="20130426_Aruba__00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2398" y="4067242"/>
              <a:ext cx="759316" cy="955702"/>
            </a:xfrm>
            <a:prstGeom prst="rect">
              <a:avLst/>
            </a:prstGeom>
          </p:spPr>
        </p:pic>
        <p:pic>
          <p:nvPicPr>
            <p:cNvPr id="21" name="Picture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03110" y="4090403"/>
              <a:ext cx="801415" cy="906595"/>
            </a:xfrm>
            <a:prstGeom prst="rect">
              <a:avLst/>
            </a:prstGeom>
            <a:effectLst>
              <a:outerShdw blurRad="50800" dist="38100" dir="2700000" algn="tl" rotWithShape="0">
                <a:prstClr val="black">
                  <a:alpha val="40000"/>
                </a:prstClr>
              </a:outerShdw>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9944" y="5545037"/>
              <a:ext cx="645345" cy="785542"/>
            </a:xfrm>
            <a:prstGeom prst="rect">
              <a:avLst/>
            </a:prstGeom>
          </p:spPr>
        </p:pic>
      </p:gr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28829" y="3441931"/>
            <a:ext cx="2226198" cy="922094"/>
          </a:xfrm>
          <a:prstGeom prst="rect">
            <a:avLst/>
          </a:prstGeom>
          <a:effectLst>
            <a:softEdge rad="50800"/>
          </a:effectLst>
        </p:spPr>
      </p:pic>
    </p:spTree>
    <p:extLst>
      <p:ext uri="{BB962C8B-B14F-4D97-AF65-F5344CB8AC3E}">
        <p14:creationId xmlns:p14="http://schemas.microsoft.com/office/powerpoint/2010/main" val="121267482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 y="1009485"/>
            <a:ext cx="2229294" cy="5223080"/>
          </a:xfrm>
          <a:prstGeom prst="rect">
            <a:avLst/>
          </a:prstGeom>
          <a:gradFill flip="none" rotWithShape="1">
            <a:gsLst>
              <a:gs pos="0">
                <a:schemeClr val="accent4">
                  <a:lumMod val="20000"/>
                  <a:lumOff val="80000"/>
                </a:schemeClr>
              </a:gs>
              <a:gs pos="100000">
                <a:schemeClr val="bg1">
                  <a:alpha val="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sp>
        <p:nvSpPr>
          <p:cNvPr id="60" name="Rectangle 59"/>
          <p:cNvSpPr/>
          <p:nvPr/>
        </p:nvSpPr>
        <p:spPr bwMode="auto">
          <a:xfrm>
            <a:off x="2304301" y="1009485"/>
            <a:ext cx="2229294" cy="5223080"/>
          </a:xfrm>
          <a:prstGeom prst="rect">
            <a:avLst/>
          </a:prstGeom>
          <a:gradFill flip="none" rotWithShape="1">
            <a:gsLst>
              <a:gs pos="0">
                <a:schemeClr val="accent4">
                  <a:lumMod val="20000"/>
                  <a:lumOff val="80000"/>
                </a:schemeClr>
              </a:gs>
              <a:gs pos="100000">
                <a:schemeClr val="bg1">
                  <a:alpha val="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sp>
        <p:nvSpPr>
          <p:cNvPr id="61" name="Rectangle 60"/>
          <p:cNvSpPr/>
          <p:nvPr/>
        </p:nvSpPr>
        <p:spPr bwMode="auto">
          <a:xfrm>
            <a:off x="4608601" y="1009485"/>
            <a:ext cx="2229294" cy="5223080"/>
          </a:xfrm>
          <a:prstGeom prst="rect">
            <a:avLst/>
          </a:prstGeom>
          <a:gradFill flip="none" rotWithShape="1">
            <a:gsLst>
              <a:gs pos="0">
                <a:schemeClr val="accent4">
                  <a:lumMod val="20000"/>
                  <a:lumOff val="80000"/>
                </a:schemeClr>
              </a:gs>
              <a:gs pos="100000">
                <a:schemeClr val="bg1">
                  <a:alpha val="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sp>
        <p:nvSpPr>
          <p:cNvPr id="62" name="Rectangle 61"/>
          <p:cNvSpPr/>
          <p:nvPr/>
        </p:nvSpPr>
        <p:spPr bwMode="auto">
          <a:xfrm>
            <a:off x="6912901" y="1009485"/>
            <a:ext cx="2229294" cy="5223080"/>
          </a:xfrm>
          <a:prstGeom prst="rect">
            <a:avLst/>
          </a:prstGeom>
          <a:gradFill flip="none" rotWithShape="1">
            <a:gsLst>
              <a:gs pos="0">
                <a:schemeClr val="accent4">
                  <a:lumMod val="20000"/>
                  <a:lumOff val="80000"/>
                </a:schemeClr>
              </a:gs>
              <a:gs pos="100000">
                <a:schemeClr val="bg1">
                  <a:alpha val="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sp>
        <p:nvSpPr>
          <p:cNvPr id="3" name="Title 2"/>
          <p:cNvSpPr>
            <a:spLocks noGrp="1"/>
          </p:cNvSpPr>
          <p:nvPr>
            <p:ph type="title"/>
          </p:nvPr>
        </p:nvSpPr>
        <p:spPr/>
        <p:txBody>
          <a:bodyPr/>
          <a:lstStyle/>
          <a:p>
            <a:r>
              <a:rPr lang="ru-RU" dirty="0" smtClean="0"/>
              <a:t>Реальные примеры применения</a:t>
            </a:r>
            <a:endParaRPr lang="en-US" dirty="0"/>
          </a:p>
        </p:txBody>
      </p:sp>
      <p:grpSp>
        <p:nvGrpSpPr>
          <p:cNvPr id="79" name="Group 78"/>
          <p:cNvGrpSpPr/>
          <p:nvPr/>
        </p:nvGrpSpPr>
        <p:grpSpPr>
          <a:xfrm rot="5400000">
            <a:off x="7719212" y="3008542"/>
            <a:ext cx="620278" cy="2229295"/>
            <a:chOff x="10096520" y="2644152"/>
            <a:chExt cx="620278" cy="2229295"/>
          </a:xfrm>
        </p:grpSpPr>
        <p:sp>
          <p:nvSpPr>
            <p:cNvPr id="37" name="Rectangle 36"/>
            <p:cNvSpPr/>
            <p:nvPr/>
          </p:nvSpPr>
          <p:spPr bwMode="auto">
            <a:xfrm>
              <a:off x="10096520" y="2644152"/>
              <a:ext cx="620278" cy="2229295"/>
            </a:xfrm>
            <a:prstGeom prst="rect">
              <a:avLst/>
            </a:prstGeom>
            <a:gradFill flip="none" rotWithShape="1">
              <a:gsLst>
                <a:gs pos="0">
                  <a:srgbClr val="6A82AA">
                    <a:lumMod val="20000"/>
                    <a:lumOff val="80000"/>
                    <a:alpha val="0"/>
                  </a:srgbClr>
                </a:gs>
                <a:gs pos="50000">
                  <a:srgbClr val="6A82AA">
                    <a:lumMod val="20000"/>
                    <a:lumOff val="80000"/>
                  </a:srgbClr>
                </a:gs>
                <a:gs pos="100000">
                  <a:srgbClr val="6A82AA">
                    <a:lumMod val="40000"/>
                    <a:lumOff val="60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38" name="Chevron 37"/>
            <p:cNvSpPr/>
            <p:nvPr/>
          </p:nvSpPr>
          <p:spPr bwMode="auto">
            <a:xfrm flipH="1">
              <a:off x="10373010" y="3620799"/>
              <a:ext cx="230775" cy="27599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39" name="Chevron 38"/>
            <p:cNvSpPr/>
            <p:nvPr/>
          </p:nvSpPr>
          <p:spPr bwMode="auto">
            <a:xfrm flipH="1">
              <a:off x="10177608" y="3620799"/>
              <a:ext cx="230775" cy="27599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grpSp>
      <p:sp>
        <p:nvSpPr>
          <p:cNvPr id="46" name="Rectangle 45"/>
          <p:cNvSpPr/>
          <p:nvPr/>
        </p:nvSpPr>
        <p:spPr>
          <a:xfrm>
            <a:off x="148069" y="1201510"/>
            <a:ext cx="2382915" cy="369600"/>
          </a:xfrm>
          <a:prstGeom prst="rect">
            <a:avLst/>
          </a:prstGeom>
        </p:spPr>
        <p:txBody>
          <a:bodyPr wrap="square" lIns="0" tIns="0" rIns="0" bIns="0" anchor="b" anchorCtr="0">
            <a:noAutofit/>
          </a:bodyPr>
          <a:lstStyle/>
          <a:p>
            <a:pPr defTabSz="914400" fontAlgn="base">
              <a:spcBef>
                <a:spcPct val="0"/>
              </a:spcBef>
              <a:spcAft>
                <a:spcPct val="0"/>
              </a:spcAft>
            </a:pPr>
            <a:r>
              <a:rPr lang="ru-RU" sz="1800" b="1" dirty="0" smtClean="0">
                <a:gradFill flip="none" rotWithShape="1">
                  <a:gsLst>
                    <a:gs pos="0">
                      <a:srgbClr val="6A82AA">
                        <a:lumMod val="75000"/>
                        <a:shade val="30000"/>
                        <a:satMod val="115000"/>
                      </a:srgbClr>
                    </a:gs>
                    <a:gs pos="100000">
                      <a:srgbClr val="6A82AA"/>
                    </a:gs>
                  </a:gsLst>
                  <a:lin ang="5400000" scaled="1"/>
                  <a:tileRect/>
                </a:gradFill>
                <a:effectLst/>
                <a:ea typeface="ＭＳ Ｐゴシック" charset="-128"/>
              </a:rPr>
              <a:t>Здравоохранение</a:t>
            </a:r>
            <a:endParaRPr lang="en-US" sz="1800" b="1" dirty="0" smtClean="0">
              <a:gradFill flip="none" rotWithShape="1">
                <a:gsLst>
                  <a:gs pos="0">
                    <a:srgbClr val="6A82AA">
                      <a:lumMod val="75000"/>
                      <a:shade val="30000"/>
                      <a:satMod val="115000"/>
                    </a:srgbClr>
                  </a:gs>
                  <a:gs pos="100000">
                    <a:srgbClr val="6A82AA"/>
                  </a:gs>
                </a:gsLst>
                <a:lin ang="5400000" scaled="1"/>
                <a:tileRect/>
              </a:gradFill>
              <a:effectLst/>
              <a:ea typeface="ＭＳ Ｐゴシック" charset="-128"/>
            </a:endParaRPr>
          </a:p>
        </p:txBody>
      </p:sp>
      <p:sp>
        <p:nvSpPr>
          <p:cNvPr id="50" name="Rectangle 49"/>
          <p:cNvSpPr/>
          <p:nvPr/>
        </p:nvSpPr>
        <p:spPr>
          <a:xfrm>
            <a:off x="6991515" y="4471734"/>
            <a:ext cx="2031096" cy="1689820"/>
          </a:xfrm>
          <a:prstGeom prst="rect">
            <a:avLst/>
          </a:prstGeom>
          <a:blipFill rotWithShape="1">
            <a:blip r:embed="rId2" cstate="print">
              <a:extLst>
                <a:ext uri="{28A0092B-C50C-407E-A947-70E740481C1C}">
                  <a14:useLocalDpi xmlns:a14="http://schemas.microsoft.com/office/drawing/2010/main"/>
                </a:ext>
              </a:extLst>
            </a:blip>
            <a:stretch>
              <a:fillRect/>
            </a:stretch>
          </a:blipFill>
          <a:effectLst/>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53" name="TextBox 52"/>
          <p:cNvSpPr txBox="1"/>
          <p:nvPr/>
        </p:nvSpPr>
        <p:spPr>
          <a:xfrm>
            <a:off x="76811" y="1623965"/>
            <a:ext cx="2075674" cy="2265895"/>
          </a:xfrm>
          <a:prstGeom prst="rect">
            <a:avLst/>
          </a:prstGeom>
        </p:spPr>
        <p:txBody>
          <a:bodyPr lIns="0" tIns="0" rIns="0" bIns="0"/>
          <a:lstStyle/>
          <a:p>
            <a:pPr marL="119063" lvl="0" indent="-119063" defTabSz="914400" fontAlgn="base">
              <a:lnSpc>
                <a:spcPct val="95000"/>
              </a:lnSpc>
              <a:spcAft>
                <a:spcPts val="600"/>
              </a:spcAft>
              <a:buClr>
                <a:schemeClr val="accent4"/>
              </a:buClr>
              <a:buFont typeface="Arial" pitchFamily="34" charset="0"/>
              <a:buChar char="•"/>
            </a:pPr>
            <a:r>
              <a:rPr lang="ru-RU" sz="1500" kern="0" dirty="0" smtClean="0">
                <a:solidFill>
                  <a:srgbClr val="595959"/>
                </a:solidFill>
                <a:latin typeface="Arial" pitchFamily="34" charset="0"/>
                <a:ea typeface="Arial"/>
                <a:cs typeface="Arial" pitchFamily="34" charset="0"/>
              </a:rPr>
              <a:t>Необходимость подключения множества филиалов и удаленных работников</a:t>
            </a:r>
            <a:endParaRPr lang="en-US" sz="1500" kern="0" dirty="0" smtClean="0">
              <a:solidFill>
                <a:srgbClr val="595959"/>
              </a:solidFill>
              <a:latin typeface="Arial" pitchFamily="34" charset="0"/>
              <a:ea typeface="Arial"/>
              <a:cs typeface="Arial" pitchFamily="34" charset="0"/>
            </a:endParaRPr>
          </a:p>
          <a:p>
            <a:pPr marL="119063" lvl="0" indent="-119063" defTabSz="914400" fontAlgn="base">
              <a:lnSpc>
                <a:spcPct val="95000"/>
              </a:lnSpc>
              <a:spcAft>
                <a:spcPts val="600"/>
              </a:spcAft>
              <a:buClr>
                <a:schemeClr val="accent4"/>
              </a:buClr>
              <a:buFont typeface="Arial" pitchFamily="34" charset="0"/>
              <a:buChar char="•"/>
            </a:pPr>
            <a:r>
              <a:rPr lang="ru-RU" sz="1500" kern="0" dirty="0" smtClean="0">
                <a:solidFill>
                  <a:srgbClr val="595959"/>
                </a:solidFill>
                <a:latin typeface="Arial" pitchFamily="34" charset="0"/>
                <a:ea typeface="Arial"/>
                <a:cs typeface="Arial" pitchFamily="34" charset="0"/>
              </a:rPr>
              <a:t>Нужен приоритет голосовому трафику</a:t>
            </a:r>
            <a:endParaRPr lang="en-US" sz="1500" kern="0" dirty="0" smtClean="0">
              <a:solidFill>
                <a:srgbClr val="595959"/>
              </a:solidFill>
              <a:latin typeface="Arial" pitchFamily="34" charset="0"/>
              <a:ea typeface="Arial"/>
              <a:cs typeface="Arial" pitchFamily="34" charset="0"/>
            </a:endParaRPr>
          </a:p>
          <a:p>
            <a:pPr marL="119063" lvl="0" indent="-119063" defTabSz="914400" fontAlgn="base">
              <a:lnSpc>
                <a:spcPct val="95000"/>
              </a:lnSpc>
              <a:spcAft>
                <a:spcPts val="600"/>
              </a:spcAft>
              <a:buClr>
                <a:schemeClr val="accent4"/>
              </a:buClr>
              <a:buFont typeface="Arial" pitchFamily="34" charset="0"/>
              <a:buChar char="•"/>
            </a:pPr>
            <a:r>
              <a:rPr lang="ru-RU" sz="1500" kern="0" dirty="0" smtClean="0">
                <a:solidFill>
                  <a:srgbClr val="595959"/>
                </a:solidFill>
                <a:latin typeface="Arial" pitchFamily="34" charset="0"/>
                <a:ea typeface="Arial"/>
                <a:cs typeface="Arial" pitchFamily="34" charset="0"/>
              </a:rPr>
              <a:t>Нужен постоянный доступ для обеспечения ухода</a:t>
            </a:r>
            <a:endParaRPr lang="en-US" sz="1500" kern="0" dirty="0">
              <a:solidFill>
                <a:srgbClr val="595959"/>
              </a:solidFill>
              <a:latin typeface="Arial" pitchFamily="34" charset="0"/>
              <a:ea typeface="Arial"/>
              <a:cs typeface="Arial" pitchFamily="34" charset="0"/>
            </a:endParaRPr>
          </a:p>
        </p:txBody>
      </p:sp>
      <p:sp>
        <p:nvSpPr>
          <p:cNvPr id="49" name="Rectangle 48"/>
          <p:cNvSpPr/>
          <p:nvPr/>
        </p:nvSpPr>
        <p:spPr>
          <a:xfrm>
            <a:off x="2381111" y="4471734"/>
            <a:ext cx="2075674" cy="1689820"/>
          </a:xfrm>
          <a:prstGeom prst="rect">
            <a:avLst/>
          </a:prstGeom>
          <a:blipFill rotWithShape="1">
            <a:blip r:embed="rId3"/>
            <a:stretch>
              <a:fillRect/>
            </a:stretch>
          </a:blipFill>
          <a:effectLst/>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51" name="Rectangle 50"/>
          <p:cNvSpPr/>
          <p:nvPr/>
        </p:nvSpPr>
        <p:spPr>
          <a:xfrm>
            <a:off x="76811" y="4471734"/>
            <a:ext cx="2075674" cy="1689820"/>
          </a:xfrm>
          <a:prstGeom prst="rect">
            <a:avLst/>
          </a:prstGeom>
          <a:blipFill rotWithShape="1">
            <a:blip r:embed="rId4"/>
            <a:stretch>
              <a:fillRect/>
            </a:stretch>
          </a:blipFill>
          <a:effectLst/>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63" name="Rectangle 62"/>
          <p:cNvSpPr/>
          <p:nvPr/>
        </p:nvSpPr>
        <p:spPr>
          <a:xfrm>
            <a:off x="2459727" y="1201510"/>
            <a:ext cx="1843438" cy="369600"/>
          </a:xfrm>
          <a:prstGeom prst="rect">
            <a:avLst/>
          </a:prstGeom>
        </p:spPr>
        <p:txBody>
          <a:bodyPr wrap="square" lIns="0" tIns="0" rIns="0" bIns="0" anchor="b" anchorCtr="0">
            <a:noAutofit/>
          </a:bodyPr>
          <a:lstStyle/>
          <a:p>
            <a:pPr defTabSz="914400" fontAlgn="base">
              <a:spcBef>
                <a:spcPct val="0"/>
              </a:spcBef>
              <a:spcAft>
                <a:spcPct val="0"/>
              </a:spcAft>
            </a:pPr>
            <a:r>
              <a:rPr lang="ru-RU" sz="1800" b="1" dirty="0" smtClean="0">
                <a:gradFill flip="none" rotWithShape="1">
                  <a:gsLst>
                    <a:gs pos="0">
                      <a:srgbClr val="6A82AA">
                        <a:lumMod val="75000"/>
                        <a:shade val="30000"/>
                        <a:satMod val="115000"/>
                      </a:srgbClr>
                    </a:gs>
                    <a:gs pos="100000">
                      <a:srgbClr val="6A82AA"/>
                    </a:gs>
                  </a:gsLst>
                  <a:lin ang="5400000" scaled="1"/>
                  <a:tileRect/>
                </a:gradFill>
                <a:ea typeface="ＭＳ Ｐゴシック" charset="-128"/>
              </a:rPr>
              <a:t>Образование</a:t>
            </a:r>
            <a:endParaRPr lang="en-US" sz="2000" b="1" dirty="0" smtClean="0">
              <a:gradFill flip="none" rotWithShape="1">
                <a:gsLst>
                  <a:gs pos="0">
                    <a:srgbClr val="6A82AA">
                      <a:lumMod val="75000"/>
                      <a:shade val="30000"/>
                      <a:satMod val="115000"/>
                    </a:srgbClr>
                  </a:gs>
                  <a:gs pos="100000">
                    <a:srgbClr val="6A82AA"/>
                  </a:gs>
                </a:gsLst>
                <a:lin ang="5400000" scaled="1"/>
                <a:tileRect/>
              </a:gradFill>
              <a:ea typeface="ＭＳ Ｐゴシック" charset="-128"/>
            </a:endParaRPr>
          </a:p>
        </p:txBody>
      </p:sp>
      <p:sp>
        <p:nvSpPr>
          <p:cNvPr id="64" name="TextBox 63"/>
          <p:cNvSpPr txBox="1"/>
          <p:nvPr/>
        </p:nvSpPr>
        <p:spPr>
          <a:xfrm>
            <a:off x="2382915" y="1608455"/>
            <a:ext cx="1958655" cy="2227490"/>
          </a:xfrm>
          <a:prstGeom prst="rect">
            <a:avLst/>
          </a:prstGeom>
        </p:spPr>
        <p:txBody>
          <a:bodyPr lIns="0" tIns="0" rIns="0" bIns="0"/>
          <a:lstStyle/>
          <a:p>
            <a:pPr marL="119063" lvl="0" indent="-119063">
              <a:lnSpc>
                <a:spcPct val="95000"/>
              </a:lnSpc>
              <a:spcAft>
                <a:spcPts val="600"/>
              </a:spcAft>
              <a:buClr>
                <a:schemeClr val="accent4"/>
              </a:buClr>
              <a:buFont typeface="Arial" pitchFamily="34" charset="0"/>
              <a:buChar char="•"/>
            </a:pPr>
            <a:r>
              <a:rPr lang="ru-RU" sz="1500" kern="0" dirty="0">
                <a:solidFill>
                  <a:srgbClr val="595959"/>
                </a:solidFill>
                <a:latin typeface="Arial" pitchFamily="34" charset="0"/>
                <a:ea typeface="Arial"/>
                <a:cs typeface="Arial" pitchFamily="34" charset="0"/>
              </a:rPr>
              <a:t>Нужен постоянный доступ</a:t>
            </a:r>
            <a:r>
              <a:rPr lang="en-US" sz="1500" kern="0" dirty="0" smtClean="0">
                <a:solidFill>
                  <a:srgbClr val="595959"/>
                </a:solidFill>
                <a:latin typeface="Arial" pitchFamily="34" charset="0"/>
                <a:ea typeface="Arial"/>
                <a:cs typeface="Arial" pitchFamily="34" charset="0"/>
              </a:rPr>
              <a:t> </a:t>
            </a:r>
            <a:r>
              <a:rPr lang="ru-RU" sz="1500" kern="0" dirty="0" smtClean="0">
                <a:solidFill>
                  <a:srgbClr val="595959"/>
                </a:solidFill>
                <a:latin typeface="Arial" pitchFamily="34" charset="0"/>
                <a:ea typeface="Arial"/>
                <a:cs typeface="Arial" pitchFamily="34" charset="0"/>
              </a:rPr>
              <a:t>для обучения и </a:t>
            </a:r>
            <a:r>
              <a:rPr lang="ru-RU" sz="1500" kern="0" dirty="0">
                <a:solidFill>
                  <a:srgbClr val="595959"/>
                </a:solidFill>
                <a:latin typeface="Arial" pitchFamily="34" charset="0"/>
                <a:ea typeface="Arial"/>
                <a:cs typeface="Arial" pitchFamily="34" charset="0"/>
              </a:rPr>
              <a:t>контроля</a:t>
            </a:r>
            <a:endParaRPr lang="en-US" sz="1500" kern="0" dirty="0">
              <a:solidFill>
                <a:srgbClr val="595959"/>
              </a:solidFill>
              <a:latin typeface="Arial" pitchFamily="34" charset="0"/>
              <a:ea typeface="Arial"/>
              <a:cs typeface="Arial" pitchFamily="34" charset="0"/>
            </a:endParaRPr>
          </a:p>
          <a:p>
            <a:pPr marL="119063" lvl="0" indent="-119063" defTabSz="914400" fontAlgn="base">
              <a:lnSpc>
                <a:spcPct val="95000"/>
              </a:lnSpc>
              <a:spcAft>
                <a:spcPts val="600"/>
              </a:spcAft>
              <a:buClr>
                <a:schemeClr val="accent4"/>
              </a:buClr>
              <a:buFont typeface="Arial" pitchFamily="34" charset="0"/>
              <a:buChar char="•"/>
            </a:pPr>
            <a:r>
              <a:rPr lang="ru-RU" sz="1500" kern="0" dirty="0" smtClean="0">
                <a:solidFill>
                  <a:srgbClr val="595959"/>
                </a:solidFill>
                <a:latin typeface="Arial" pitchFamily="34" charset="0"/>
                <a:ea typeface="Arial"/>
                <a:cs typeface="Arial" pitchFamily="34" charset="0"/>
              </a:rPr>
              <a:t>Поддержка </a:t>
            </a:r>
            <a:r>
              <a:rPr lang="ru-RU" sz="1500" kern="0" dirty="0">
                <a:solidFill>
                  <a:srgbClr val="595959"/>
                </a:solidFill>
                <a:latin typeface="Arial" pitchFamily="34" charset="0"/>
                <a:ea typeface="Arial"/>
                <a:cs typeface="Arial" pitchFamily="34" charset="0"/>
              </a:rPr>
              <a:t>высокой плотности подключений</a:t>
            </a:r>
            <a:endParaRPr lang="en-US" sz="1500" kern="0" dirty="0">
              <a:solidFill>
                <a:srgbClr val="595959"/>
              </a:solidFill>
              <a:latin typeface="Arial" pitchFamily="34" charset="0"/>
              <a:ea typeface="Arial"/>
              <a:cs typeface="Arial" pitchFamily="34" charset="0"/>
            </a:endParaRPr>
          </a:p>
        </p:txBody>
      </p:sp>
      <p:sp>
        <p:nvSpPr>
          <p:cNvPr id="65" name="Rectangle 64"/>
          <p:cNvSpPr/>
          <p:nvPr/>
        </p:nvSpPr>
        <p:spPr>
          <a:xfrm>
            <a:off x="4608601" y="1201510"/>
            <a:ext cx="2189084" cy="369600"/>
          </a:xfrm>
          <a:prstGeom prst="rect">
            <a:avLst/>
          </a:prstGeom>
        </p:spPr>
        <p:txBody>
          <a:bodyPr wrap="square" lIns="0" tIns="0" rIns="0" bIns="0" anchor="b" anchorCtr="0">
            <a:noAutofit/>
          </a:bodyPr>
          <a:lstStyle/>
          <a:p>
            <a:pPr defTabSz="914400" fontAlgn="base">
              <a:spcBef>
                <a:spcPct val="0"/>
              </a:spcBef>
              <a:spcAft>
                <a:spcPct val="0"/>
              </a:spcAft>
            </a:pPr>
            <a:r>
              <a:rPr lang="ru-RU" sz="1800" b="1" dirty="0" smtClean="0">
                <a:gradFill flip="none" rotWithShape="1">
                  <a:gsLst>
                    <a:gs pos="0">
                      <a:srgbClr val="6A82AA">
                        <a:lumMod val="75000"/>
                        <a:shade val="30000"/>
                        <a:satMod val="115000"/>
                      </a:srgbClr>
                    </a:gs>
                    <a:gs pos="100000">
                      <a:srgbClr val="6A82AA"/>
                    </a:gs>
                  </a:gsLst>
                  <a:lin ang="5400000" scaled="1"/>
                  <a:tileRect/>
                </a:gradFill>
                <a:ea typeface="ＭＳ Ｐゴシック" charset="-128"/>
              </a:rPr>
              <a:t>Средний</a:t>
            </a:r>
            <a:r>
              <a:rPr lang="ru-RU" sz="2000" b="1" dirty="0" smtClean="0">
                <a:gradFill flip="none" rotWithShape="1">
                  <a:gsLst>
                    <a:gs pos="0">
                      <a:srgbClr val="6A82AA">
                        <a:lumMod val="75000"/>
                        <a:shade val="30000"/>
                        <a:satMod val="115000"/>
                      </a:srgbClr>
                    </a:gs>
                    <a:gs pos="100000">
                      <a:srgbClr val="6A82AA"/>
                    </a:gs>
                  </a:gsLst>
                  <a:lin ang="5400000" scaled="1"/>
                  <a:tileRect/>
                </a:gradFill>
                <a:ea typeface="ＭＳ Ｐゴシック" charset="-128"/>
              </a:rPr>
              <a:t> бизнес</a:t>
            </a:r>
            <a:endParaRPr lang="en-US" sz="2000" b="1" dirty="0" smtClean="0">
              <a:gradFill flip="none" rotWithShape="1">
                <a:gsLst>
                  <a:gs pos="0">
                    <a:srgbClr val="6A82AA">
                      <a:lumMod val="75000"/>
                      <a:shade val="30000"/>
                      <a:satMod val="115000"/>
                    </a:srgbClr>
                  </a:gs>
                  <a:gs pos="100000">
                    <a:srgbClr val="6A82AA"/>
                  </a:gs>
                </a:gsLst>
                <a:lin ang="5400000" scaled="1"/>
                <a:tileRect/>
              </a:gradFill>
              <a:ea typeface="ＭＳ Ｐゴシック" charset="-128"/>
            </a:endParaRPr>
          </a:p>
        </p:txBody>
      </p:sp>
      <p:sp>
        <p:nvSpPr>
          <p:cNvPr id="66" name="TextBox 65"/>
          <p:cNvSpPr txBox="1"/>
          <p:nvPr/>
        </p:nvSpPr>
        <p:spPr>
          <a:xfrm>
            <a:off x="4608601" y="1585562"/>
            <a:ext cx="2189085" cy="2227490"/>
          </a:xfrm>
          <a:prstGeom prst="rect">
            <a:avLst/>
          </a:prstGeom>
        </p:spPr>
        <p:txBody>
          <a:bodyPr lIns="0" tIns="0" rIns="0" bIns="0"/>
          <a:lstStyle/>
          <a:p>
            <a:pPr marL="119063" lvl="0" indent="-119063" defTabSz="914400" fontAlgn="base">
              <a:lnSpc>
                <a:spcPct val="95000"/>
              </a:lnSpc>
              <a:spcAft>
                <a:spcPts val="600"/>
              </a:spcAft>
              <a:buClr>
                <a:schemeClr val="accent4"/>
              </a:buClr>
              <a:buFont typeface="Arial" pitchFamily="34" charset="0"/>
              <a:buChar char="•"/>
            </a:pPr>
            <a:r>
              <a:rPr lang="ru-RU" sz="1500" kern="0" dirty="0" smtClean="0">
                <a:solidFill>
                  <a:srgbClr val="595959"/>
                </a:solidFill>
                <a:latin typeface="Arial" pitchFamily="34" charset="0"/>
                <a:ea typeface="Arial"/>
                <a:cs typeface="Arial" pitchFamily="34" charset="0"/>
              </a:rPr>
              <a:t>Сотрудникам требуется постоянный доступ к сети для </a:t>
            </a:r>
            <a:r>
              <a:rPr lang="ru-RU" sz="1500" kern="0" dirty="0">
                <a:solidFill>
                  <a:srgbClr val="595959"/>
                </a:solidFill>
                <a:latin typeface="Arial" pitchFamily="34" charset="0"/>
                <a:ea typeface="Arial"/>
                <a:cs typeface="Arial" pitchFamily="34" charset="0"/>
              </a:rPr>
              <a:t>э</a:t>
            </a:r>
            <a:r>
              <a:rPr lang="ru-RU" sz="1500" kern="0" dirty="0" smtClean="0">
                <a:solidFill>
                  <a:srgbClr val="595959"/>
                </a:solidFill>
                <a:latin typeface="Arial" pitchFamily="34" charset="0"/>
                <a:ea typeface="Arial"/>
                <a:cs typeface="Arial" pitchFamily="34" charset="0"/>
              </a:rPr>
              <a:t>ффективной работы</a:t>
            </a:r>
            <a:endParaRPr lang="en-US" sz="1500" kern="0" dirty="0" smtClean="0">
              <a:solidFill>
                <a:srgbClr val="595959"/>
              </a:solidFill>
              <a:latin typeface="Arial" pitchFamily="34" charset="0"/>
              <a:ea typeface="Arial"/>
              <a:cs typeface="Arial" pitchFamily="34" charset="0"/>
            </a:endParaRPr>
          </a:p>
          <a:p>
            <a:pPr marL="119063" lvl="0" indent="-119063" defTabSz="914400" fontAlgn="base">
              <a:lnSpc>
                <a:spcPct val="95000"/>
              </a:lnSpc>
              <a:spcAft>
                <a:spcPts val="600"/>
              </a:spcAft>
              <a:buClr>
                <a:schemeClr val="accent4"/>
              </a:buClr>
              <a:buFont typeface="Arial" pitchFamily="34" charset="0"/>
              <a:buChar char="•"/>
            </a:pPr>
            <a:r>
              <a:rPr lang="en-US" sz="1500" kern="0" dirty="0" smtClean="0">
                <a:solidFill>
                  <a:srgbClr val="595959"/>
                </a:solidFill>
                <a:latin typeface="Arial" pitchFamily="34" charset="0"/>
                <a:ea typeface="Arial"/>
                <a:cs typeface="Arial" pitchFamily="34" charset="0"/>
              </a:rPr>
              <a:t>BYOD </a:t>
            </a:r>
            <a:endParaRPr lang="ru-RU" sz="1500" kern="0" dirty="0" smtClean="0">
              <a:solidFill>
                <a:srgbClr val="595959"/>
              </a:solidFill>
              <a:latin typeface="Arial" pitchFamily="34" charset="0"/>
              <a:ea typeface="Arial"/>
              <a:cs typeface="Arial" pitchFamily="34" charset="0"/>
            </a:endParaRPr>
          </a:p>
          <a:p>
            <a:pPr marL="119063" lvl="0" indent="-119063" defTabSz="914400" fontAlgn="base">
              <a:lnSpc>
                <a:spcPct val="95000"/>
              </a:lnSpc>
              <a:spcAft>
                <a:spcPts val="600"/>
              </a:spcAft>
              <a:buClr>
                <a:schemeClr val="accent4"/>
              </a:buClr>
              <a:buFont typeface="Arial" pitchFamily="34" charset="0"/>
              <a:buChar char="•"/>
            </a:pPr>
            <a:r>
              <a:rPr lang="ru-RU" sz="1500" kern="0" dirty="0" smtClean="0">
                <a:solidFill>
                  <a:srgbClr val="595959"/>
                </a:solidFill>
                <a:latin typeface="Arial" pitchFamily="34" charset="0"/>
                <a:ea typeface="Arial"/>
                <a:cs typeface="Arial" pitchFamily="34" charset="0"/>
              </a:rPr>
              <a:t>Начинать </a:t>
            </a:r>
            <a:r>
              <a:rPr lang="ru-RU" sz="1500" kern="0" dirty="0" smtClean="0">
                <a:solidFill>
                  <a:srgbClr val="595959"/>
                </a:solidFill>
                <a:latin typeface="Arial" pitchFamily="34" charset="0"/>
                <a:ea typeface="Arial"/>
                <a:cs typeface="Arial" pitchFamily="34" charset="0"/>
              </a:rPr>
              <a:t>с малого и планировать рост инфраструктуры</a:t>
            </a:r>
            <a:endParaRPr lang="en-US" sz="1500" kern="0" dirty="0">
              <a:solidFill>
                <a:srgbClr val="595959"/>
              </a:solidFill>
              <a:latin typeface="Arial" pitchFamily="34" charset="0"/>
              <a:ea typeface="Arial"/>
              <a:cs typeface="Arial" pitchFamily="34" charset="0"/>
            </a:endParaRPr>
          </a:p>
        </p:txBody>
      </p:sp>
      <p:sp>
        <p:nvSpPr>
          <p:cNvPr id="67" name="Rectangle 66"/>
          <p:cNvSpPr/>
          <p:nvPr/>
        </p:nvSpPr>
        <p:spPr>
          <a:xfrm>
            <a:off x="7068327" y="1201510"/>
            <a:ext cx="1843438" cy="369600"/>
          </a:xfrm>
          <a:prstGeom prst="rect">
            <a:avLst/>
          </a:prstGeom>
        </p:spPr>
        <p:txBody>
          <a:bodyPr wrap="square" lIns="0" tIns="0" rIns="0" bIns="0" anchor="b" anchorCtr="0">
            <a:noAutofit/>
          </a:bodyPr>
          <a:lstStyle/>
          <a:p>
            <a:pPr defTabSz="914400" fontAlgn="base">
              <a:spcBef>
                <a:spcPct val="0"/>
              </a:spcBef>
              <a:spcAft>
                <a:spcPct val="0"/>
              </a:spcAft>
            </a:pPr>
            <a:r>
              <a:rPr lang="ru-RU" sz="1800" b="1" dirty="0" smtClean="0">
                <a:gradFill flip="none" rotWithShape="1">
                  <a:gsLst>
                    <a:gs pos="0">
                      <a:srgbClr val="6A82AA">
                        <a:lumMod val="75000"/>
                        <a:shade val="30000"/>
                        <a:satMod val="115000"/>
                      </a:srgbClr>
                    </a:gs>
                    <a:gs pos="100000">
                      <a:srgbClr val="6A82AA"/>
                    </a:gs>
                  </a:gsLst>
                  <a:lin ang="5400000" scaled="1"/>
                  <a:tileRect/>
                </a:gradFill>
                <a:ea typeface="ＭＳ Ｐゴシック" charset="-128"/>
              </a:rPr>
              <a:t>Ритейл</a:t>
            </a:r>
            <a:endParaRPr lang="en-US" sz="2000" b="1" dirty="0" smtClean="0">
              <a:gradFill flip="none" rotWithShape="1">
                <a:gsLst>
                  <a:gs pos="0">
                    <a:srgbClr val="6A82AA">
                      <a:lumMod val="75000"/>
                      <a:shade val="30000"/>
                      <a:satMod val="115000"/>
                    </a:srgbClr>
                  </a:gs>
                  <a:gs pos="100000">
                    <a:srgbClr val="6A82AA"/>
                  </a:gs>
                </a:gsLst>
                <a:lin ang="5400000" scaled="1"/>
                <a:tileRect/>
              </a:gradFill>
              <a:ea typeface="ＭＳ Ｐゴシック" charset="-128"/>
            </a:endParaRPr>
          </a:p>
        </p:txBody>
      </p:sp>
      <p:sp>
        <p:nvSpPr>
          <p:cNvPr id="68" name="TextBox 67"/>
          <p:cNvSpPr txBox="1"/>
          <p:nvPr/>
        </p:nvSpPr>
        <p:spPr>
          <a:xfrm>
            <a:off x="6991515" y="1662370"/>
            <a:ext cx="2031095" cy="2227490"/>
          </a:xfrm>
          <a:prstGeom prst="rect">
            <a:avLst/>
          </a:prstGeom>
        </p:spPr>
        <p:txBody>
          <a:bodyPr lIns="0" tIns="0" rIns="0" bIns="0"/>
          <a:lstStyle/>
          <a:p>
            <a:pPr marL="119063" lvl="0" indent="-119063" defTabSz="914400" fontAlgn="base">
              <a:lnSpc>
                <a:spcPct val="95000"/>
              </a:lnSpc>
              <a:spcAft>
                <a:spcPts val="600"/>
              </a:spcAft>
              <a:buClr>
                <a:schemeClr val="accent4"/>
              </a:buClr>
              <a:buFont typeface="Arial" pitchFamily="34" charset="0"/>
              <a:buChar char="•"/>
            </a:pPr>
            <a:r>
              <a:rPr lang="ru-RU" sz="1500" kern="0" dirty="0" smtClean="0">
                <a:solidFill>
                  <a:srgbClr val="595959"/>
                </a:solidFill>
                <a:latin typeface="Arial" pitchFamily="34" charset="0"/>
                <a:ea typeface="Arial"/>
                <a:cs typeface="Arial" pitchFamily="34" charset="0"/>
              </a:rPr>
              <a:t>Критична работоспособность без </a:t>
            </a:r>
            <a:r>
              <a:rPr lang="en-US" sz="1500" kern="0" dirty="0" smtClean="0">
                <a:solidFill>
                  <a:srgbClr val="595959"/>
                </a:solidFill>
                <a:latin typeface="Arial" pitchFamily="34" charset="0"/>
                <a:ea typeface="Arial"/>
                <a:cs typeface="Arial" pitchFamily="34" charset="0"/>
              </a:rPr>
              <a:t>WAN</a:t>
            </a:r>
          </a:p>
          <a:p>
            <a:pPr marL="119063" lvl="0" indent="-119063" defTabSz="914400" fontAlgn="base">
              <a:lnSpc>
                <a:spcPct val="95000"/>
              </a:lnSpc>
              <a:spcAft>
                <a:spcPts val="600"/>
              </a:spcAft>
              <a:buClr>
                <a:schemeClr val="accent4"/>
              </a:buClr>
              <a:buFont typeface="Arial" pitchFamily="34" charset="0"/>
              <a:buChar char="•"/>
            </a:pPr>
            <a:r>
              <a:rPr lang="ru-RU" sz="1500" kern="0" dirty="0" smtClean="0">
                <a:solidFill>
                  <a:srgbClr val="595959"/>
                </a:solidFill>
                <a:latin typeface="Arial" pitchFamily="34" charset="0"/>
                <a:ea typeface="Arial"/>
                <a:cs typeface="Arial" pitchFamily="34" charset="0"/>
              </a:rPr>
              <a:t>Постоянный доступ к сети в точках продаж</a:t>
            </a:r>
            <a:endParaRPr lang="en-US" sz="1500" kern="0" dirty="0" smtClean="0">
              <a:solidFill>
                <a:srgbClr val="595959"/>
              </a:solidFill>
              <a:latin typeface="Arial" pitchFamily="34" charset="0"/>
              <a:ea typeface="Arial"/>
              <a:cs typeface="Arial" pitchFamily="34" charset="0"/>
            </a:endParaRPr>
          </a:p>
          <a:p>
            <a:pPr marL="119063" lvl="0" indent="-119063" defTabSz="914400" fontAlgn="base">
              <a:lnSpc>
                <a:spcPct val="95000"/>
              </a:lnSpc>
              <a:spcAft>
                <a:spcPts val="600"/>
              </a:spcAft>
              <a:buClr>
                <a:schemeClr val="accent4"/>
              </a:buClr>
              <a:buFont typeface="Arial" pitchFamily="34" charset="0"/>
              <a:buChar char="•"/>
            </a:pPr>
            <a:r>
              <a:rPr lang="ru-RU" sz="1500" kern="0" dirty="0" smtClean="0">
                <a:solidFill>
                  <a:srgbClr val="595959"/>
                </a:solidFill>
                <a:latin typeface="Arial" pitchFamily="34" charset="0"/>
                <a:ea typeface="Arial"/>
                <a:cs typeface="Arial" pitchFamily="34" charset="0"/>
              </a:rPr>
              <a:t>Нет </a:t>
            </a:r>
            <a:r>
              <a:rPr lang="en-US" sz="1500" kern="0" dirty="0" smtClean="0">
                <a:solidFill>
                  <a:srgbClr val="595959"/>
                </a:solidFill>
                <a:latin typeface="Arial" pitchFamily="34" charset="0"/>
                <a:ea typeface="Arial"/>
                <a:cs typeface="Arial" pitchFamily="34" charset="0"/>
              </a:rPr>
              <a:t>IT </a:t>
            </a:r>
            <a:r>
              <a:rPr lang="ru-RU" sz="1500" kern="0" dirty="0" smtClean="0">
                <a:solidFill>
                  <a:srgbClr val="595959"/>
                </a:solidFill>
                <a:latin typeface="Arial" pitchFamily="34" charset="0"/>
                <a:ea typeface="Arial"/>
                <a:cs typeface="Arial" pitchFamily="34" charset="0"/>
              </a:rPr>
              <a:t>специалистов – требуется </a:t>
            </a:r>
            <a:r>
              <a:rPr lang="en-US" sz="1500" kern="0" dirty="0" smtClean="0">
                <a:solidFill>
                  <a:srgbClr val="595959"/>
                </a:solidFill>
                <a:latin typeface="Arial" pitchFamily="34" charset="0"/>
                <a:ea typeface="Arial"/>
                <a:cs typeface="Arial" pitchFamily="34" charset="0"/>
              </a:rPr>
              <a:t>“Zero-Touch”</a:t>
            </a:r>
            <a:endParaRPr lang="en-US" sz="1500" kern="0" dirty="0">
              <a:solidFill>
                <a:srgbClr val="595959"/>
              </a:solidFill>
              <a:latin typeface="Arial" pitchFamily="34" charset="0"/>
              <a:ea typeface="Arial"/>
              <a:cs typeface="Arial" pitchFamily="34" charset="0"/>
            </a:endParaRPr>
          </a:p>
        </p:txBody>
      </p:sp>
      <p:grpSp>
        <p:nvGrpSpPr>
          <p:cNvPr id="80" name="Group 79"/>
          <p:cNvGrpSpPr/>
          <p:nvPr/>
        </p:nvGrpSpPr>
        <p:grpSpPr>
          <a:xfrm rot="5400000">
            <a:off x="5414913" y="3008543"/>
            <a:ext cx="620278" cy="2229295"/>
            <a:chOff x="10096520" y="2644152"/>
            <a:chExt cx="620278" cy="2229295"/>
          </a:xfrm>
        </p:grpSpPr>
        <p:sp>
          <p:nvSpPr>
            <p:cNvPr id="81" name="Rectangle 80"/>
            <p:cNvSpPr/>
            <p:nvPr/>
          </p:nvSpPr>
          <p:spPr bwMode="auto">
            <a:xfrm>
              <a:off x="10096520" y="2644152"/>
              <a:ext cx="620278" cy="2229295"/>
            </a:xfrm>
            <a:prstGeom prst="rect">
              <a:avLst/>
            </a:prstGeom>
            <a:gradFill flip="none" rotWithShape="1">
              <a:gsLst>
                <a:gs pos="0">
                  <a:srgbClr val="6A82AA">
                    <a:lumMod val="20000"/>
                    <a:lumOff val="80000"/>
                    <a:alpha val="0"/>
                  </a:srgbClr>
                </a:gs>
                <a:gs pos="50000">
                  <a:srgbClr val="6A82AA">
                    <a:lumMod val="20000"/>
                    <a:lumOff val="80000"/>
                  </a:srgbClr>
                </a:gs>
                <a:gs pos="100000">
                  <a:srgbClr val="6A82AA">
                    <a:lumMod val="40000"/>
                    <a:lumOff val="60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82" name="Chevron 81"/>
            <p:cNvSpPr/>
            <p:nvPr/>
          </p:nvSpPr>
          <p:spPr bwMode="auto">
            <a:xfrm flipH="1">
              <a:off x="10373010" y="3620799"/>
              <a:ext cx="230775" cy="27599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83" name="Chevron 82"/>
            <p:cNvSpPr/>
            <p:nvPr/>
          </p:nvSpPr>
          <p:spPr bwMode="auto">
            <a:xfrm flipH="1">
              <a:off x="10177608" y="3620799"/>
              <a:ext cx="230775" cy="27599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grpSp>
      <p:grpSp>
        <p:nvGrpSpPr>
          <p:cNvPr id="76" name="Group 75"/>
          <p:cNvGrpSpPr/>
          <p:nvPr/>
        </p:nvGrpSpPr>
        <p:grpSpPr>
          <a:xfrm rot="5400000">
            <a:off x="7945720" y="3289440"/>
            <a:ext cx="169070" cy="2227489"/>
            <a:chOff x="12289656" y="2530742"/>
            <a:chExt cx="169070" cy="2227489"/>
          </a:xfrm>
        </p:grpSpPr>
        <p:sp>
          <p:nvSpPr>
            <p:cNvPr id="77" name="Rectangle 76"/>
            <p:cNvSpPr/>
            <p:nvPr/>
          </p:nvSpPr>
          <p:spPr bwMode="auto">
            <a:xfrm flipH="1">
              <a:off x="12381915" y="2530742"/>
              <a:ext cx="76811" cy="2227489"/>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78" name="Isosceles Triangle 77"/>
            <p:cNvSpPr/>
            <p:nvPr/>
          </p:nvSpPr>
          <p:spPr bwMode="auto">
            <a:xfrm rot="16200000" flipH="1">
              <a:off x="12231316" y="3598052"/>
              <a:ext cx="209550" cy="92869"/>
            </a:xfrm>
            <a:prstGeom prst="triangl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grpSp>
      <p:grpSp>
        <p:nvGrpSpPr>
          <p:cNvPr id="84" name="Group 83"/>
          <p:cNvGrpSpPr/>
          <p:nvPr/>
        </p:nvGrpSpPr>
        <p:grpSpPr>
          <a:xfrm rot="5400000">
            <a:off x="3110613" y="3008544"/>
            <a:ext cx="620278" cy="2229295"/>
            <a:chOff x="10096520" y="2644152"/>
            <a:chExt cx="620278" cy="2229295"/>
          </a:xfrm>
        </p:grpSpPr>
        <p:sp>
          <p:nvSpPr>
            <p:cNvPr id="85" name="Rectangle 84"/>
            <p:cNvSpPr/>
            <p:nvPr/>
          </p:nvSpPr>
          <p:spPr bwMode="auto">
            <a:xfrm>
              <a:off x="10096520" y="2644152"/>
              <a:ext cx="620278" cy="2229295"/>
            </a:xfrm>
            <a:prstGeom prst="rect">
              <a:avLst/>
            </a:prstGeom>
            <a:gradFill flip="none" rotWithShape="1">
              <a:gsLst>
                <a:gs pos="0">
                  <a:srgbClr val="6A82AA">
                    <a:lumMod val="20000"/>
                    <a:lumOff val="80000"/>
                    <a:alpha val="0"/>
                  </a:srgbClr>
                </a:gs>
                <a:gs pos="50000">
                  <a:srgbClr val="6A82AA">
                    <a:lumMod val="20000"/>
                    <a:lumOff val="80000"/>
                  </a:srgbClr>
                </a:gs>
                <a:gs pos="100000">
                  <a:srgbClr val="6A82AA">
                    <a:lumMod val="40000"/>
                    <a:lumOff val="60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86" name="Chevron 85"/>
            <p:cNvSpPr/>
            <p:nvPr/>
          </p:nvSpPr>
          <p:spPr bwMode="auto">
            <a:xfrm flipH="1">
              <a:off x="10373010" y="3620799"/>
              <a:ext cx="230775" cy="27599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87" name="Chevron 86"/>
            <p:cNvSpPr/>
            <p:nvPr/>
          </p:nvSpPr>
          <p:spPr bwMode="auto">
            <a:xfrm flipH="1">
              <a:off x="10177608" y="3620799"/>
              <a:ext cx="230775" cy="27599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grpSp>
      <p:grpSp>
        <p:nvGrpSpPr>
          <p:cNvPr id="88" name="Group 87"/>
          <p:cNvGrpSpPr/>
          <p:nvPr/>
        </p:nvGrpSpPr>
        <p:grpSpPr>
          <a:xfrm rot="5400000">
            <a:off x="804508" y="3008544"/>
            <a:ext cx="620278" cy="2229295"/>
            <a:chOff x="10096520" y="2644152"/>
            <a:chExt cx="620278" cy="2229295"/>
          </a:xfrm>
        </p:grpSpPr>
        <p:sp>
          <p:nvSpPr>
            <p:cNvPr id="89" name="Rectangle 88"/>
            <p:cNvSpPr/>
            <p:nvPr/>
          </p:nvSpPr>
          <p:spPr bwMode="auto">
            <a:xfrm>
              <a:off x="10096520" y="2644152"/>
              <a:ext cx="620278" cy="2229295"/>
            </a:xfrm>
            <a:prstGeom prst="rect">
              <a:avLst/>
            </a:prstGeom>
            <a:gradFill flip="none" rotWithShape="1">
              <a:gsLst>
                <a:gs pos="0">
                  <a:srgbClr val="6A82AA">
                    <a:lumMod val="20000"/>
                    <a:lumOff val="80000"/>
                    <a:alpha val="0"/>
                  </a:srgbClr>
                </a:gs>
                <a:gs pos="50000">
                  <a:srgbClr val="6A82AA">
                    <a:lumMod val="20000"/>
                    <a:lumOff val="80000"/>
                  </a:srgbClr>
                </a:gs>
                <a:gs pos="100000">
                  <a:srgbClr val="6A82AA">
                    <a:lumMod val="40000"/>
                    <a:lumOff val="60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90" name="Chevron 89"/>
            <p:cNvSpPr/>
            <p:nvPr/>
          </p:nvSpPr>
          <p:spPr bwMode="auto">
            <a:xfrm flipH="1">
              <a:off x="10373010" y="3620799"/>
              <a:ext cx="230775" cy="27599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91" name="Chevron 90"/>
            <p:cNvSpPr/>
            <p:nvPr/>
          </p:nvSpPr>
          <p:spPr bwMode="auto">
            <a:xfrm flipH="1">
              <a:off x="10177608" y="3620799"/>
              <a:ext cx="230775" cy="27599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grpSp>
      <p:grpSp>
        <p:nvGrpSpPr>
          <p:cNvPr id="69" name="Group 68"/>
          <p:cNvGrpSpPr/>
          <p:nvPr/>
        </p:nvGrpSpPr>
        <p:grpSpPr>
          <a:xfrm rot="5400000">
            <a:off x="1031014" y="3289437"/>
            <a:ext cx="169070" cy="2227489"/>
            <a:chOff x="12289656" y="2530742"/>
            <a:chExt cx="169070" cy="2227489"/>
          </a:xfrm>
        </p:grpSpPr>
        <p:sp>
          <p:nvSpPr>
            <p:cNvPr id="33" name="Rectangle 32"/>
            <p:cNvSpPr/>
            <p:nvPr/>
          </p:nvSpPr>
          <p:spPr bwMode="auto">
            <a:xfrm flipH="1">
              <a:off x="12381915" y="2530742"/>
              <a:ext cx="76811" cy="2227489"/>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36" name="Isosceles Triangle 35"/>
            <p:cNvSpPr/>
            <p:nvPr/>
          </p:nvSpPr>
          <p:spPr bwMode="auto">
            <a:xfrm rot="16200000" flipH="1">
              <a:off x="12231316" y="3598052"/>
              <a:ext cx="209550" cy="92869"/>
            </a:xfrm>
            <a:prstGeom prst="triangl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grpSp>
      <p:grpSp>
        <p:nvGrpSpPr>
          <p:cNvPr id="70" name="Group 69"/>
          <p:cNvGrpSpPr/>
          <p:nvPr/>
        </p:nvGrpSpPr>
        <p:grpSpPr>
          <a:xfrm rot="5400000">
            <a:off x="3335315" y="3289438"/>
            <a:ext cx="169070" cy="2227489"/>
            <a:chOff x="12289656" y="2530742"/>
            <a:chExt cx="169070" cy="2227489"/>
          </a:xfrm>
        </p:grpSpPr>
        <p:sp>
          <p:nvSpPr>
            <p:cNvPr id="71" name="Rectangle 70"/>
            <p:cNvSpPr/>
            <p:nvPr/>
          </p:nvSpPr>
          <p:spPr bwMode="auto">
            <a:xfrm flipH="1">
              <a:off x="12381915" y="2530742"/>
              <a:ext cx="76811" cy="2227489"/>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72" name="Isosceles Triangle 71"/>
            <p:cNvSpPr/>
            <p:nvPr/>
          </p:nvSpPr>
          <p:spPr bwMode="auto">
            <a:xfrm rot="16200000" flipH="1">
              <a:off x="12231316" y="3598052"/>
              <a:ext cx="209550" cy="92869"/>
            </a:xfrm>
            <a:prstGeom prst="triangl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grpSp>
      <p:pic>
        <p:nvPicPr>
          <p:cNvPr id="92" name="Picture 91" descr="OrderHere.png"/>
          <p:cNvPicPr>
            <a:picLocks noChangeAspect="1"/>
          </p:cNvPicPr>
          <p:nvPr/>
        </p:nvPicPr>
        <p:blipFill>
          <a:blip r:embed="rId5"/>
          <a:srcRect l="1837" t="2203" r="2644" b="3068"/>
          <a:stretch>
            <a:fillRect/>
          </a:stretch>
        </p:blipFill>
        <p:spPr>
          <a:xfrm>
            <a:off x="4687215" y="4471734"/>
            <a:ext cx="2073870" cy="1689820"/>
          </a:xfrm>
          <a:prstGeom prst="rect">
            <a:avLst/>
          </a:prstGeom>
        </p:spPr>
      </p:pic>
      <p:grpSp>
        <p:nvGrpSpPr>
          <p:cNvPr id="73" name="Group 72"/>
          <p:cNvGrpSpPr/>
          <p:nvPr/>
        </p:nvGrpSpPr>
        <p:grpSpPr>
          <a:xfrm rot="5400000">
            <a:off x="5639614" y="3289439"/>
            <a:ext cx="169070" cy="2227489"/>
            <a:chOff x="12289656" y="2530742"/>
            <a:chExt cx="169070" cy="2227489"/>
          </a:xfrm>
        </p:grpSpPr>
        <p:sp>
          <p:nvSpPr>
            <p:cNvPr id="74" name="Rectangle 73"/>
            <p:cNvSpPr/>
            <p:nvPr/>
          </p:nvSpPr>
          <p:spPr bwMode="auto">
            <a:xfrm flipH="1">
              <a:off x="12381915" y="2530742"/>
              <a:ext cx="76811" cy="2227489"/>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75" name="Isosceles Triangle 74"/>
            <p:cNvSpPr/>
            <p:nvPr/>
          </p:nvSpPr>
          <p:spPr bwMode="auto">
            <a:xfrm rot="16200000" flipH="1">
              <a:off x="12231316" y="3598052"/>
              <a:ext cx="209550" cy="92869"/>
            </a:xfrm>
            <a:prstGeom prst="triangl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grpSp>
    </p:spTree>
    <p:extLst>
      <p:ext uri="{BB962C8B-B14F-4D97-AF65-F5344CB8AC3E}">
        <p14:creationId xmlns:p14="http://schemas.microsoft.com/office/powerpoint/2010/main" val="408731180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778000" y="3192463"/>
            <a:ext cx="7366000" cy="473075"/>
          </a:xfrm>
        </p:spPr>
        <p:txBody>
          <a:bodyPr/>
          <a:lstStyle/>
          <a:p>
            <a:r>
              <a:rPr lang="ru-RU" sz="3200" dirty="0" err="1" smtClean="0"/>
              <a:t>Демо</a:t>
            </a:r>
            <a:endParaRPr lang="en-US" sz="3200" dirty="0"/>
          </a:p>
        </p:txBody>
      </p:sp>
    </p:spTree>
    <p:extLst>
      <p:ext uri="{BB962C8B-B14F-4D97-AF65-F5344CB8AC3E}">
        <p14:creationId xmlns:p14="http://schemas.microsoft.com/office/powerpoint/2010/main" val="381622293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Особенности облачного </a:t>
            </a:r>
            <a:r>
              <a:rPr lang="en-US" dirty="0" err="1" smtClean="0"/>
              <a:t>WiFi</a:t>
            </a:r>
            <a:r>
              <a:rPr lang="en-US" dirty="0" smtClean="0"/>
              <a:t> Aruba</a:t>
            </a:r>
            <a:endParaRPr lang="en-US" dirty="0"/>
          </a:p>
        </p:txBody>
      </p:sp>
      <p:sp>
        <p:nvSpPr>
          <p:cNvPr id="6" name="Content Placeholder 5"/>
          <p:cNvSpPr>
            <a:spLocks noGrp="1"/>
          </p:cNvSpPr>
          <p:nvPr>
            <p:ph type="body" sz="quarter" idx="10"/>
          </p:nvPr>
        </p:nvSpPr>
        <p:spPr>
          <a:xfrm>
            <a:off x="152286" y="1146126"/>
            <a:ext cx="4349375" cy="4224580"/>
          </a:xfrm>
        </p:spPr>
        <p:txBody>
          <a:bodyPr/>
          <a:lstStyle/>
          <a:p>
            <a:pPr marL="457200" indent="-457200">
              <a:lnSpc>
                <a:spcPct val="100000"/>
              </a:lnSpc>
              <a:spcBef>
                <a:spcPts val="1800"/>
              </a:spcBef>
              <a:spcAft>
                <a:spcPts val="1800"/>
              </a:spcAft>
              <a:buFont typeface="+mj-lt"/>
              <a:buAutoNum type="arabicPeriod"/>
            </a:pPr>
            <a:r>
              <a:rPr lang="ru-RU" dirty="0" smtClean="0"/>
              <a:t>Реально работающий «</a:t>
            </a:r>
            <a:r>
              <a:rPr lang="en-US" dirty="0" smtClean="0"/>
              <a:t>zero-touch</a:t>
            </a:r>
            <a:r>
              <a:rPr lang="ru-RU" dirty="0" smtClean="0"/>
              <a:t>»</a:t>
            </a:r>
            <a:endParaRPr lang="en-US" sz="2400" dirty="0" smtClean="0"/>
          </a:p>
          <a:p>
            <a:pPr marL="457200" indent="-457200">
              <a:lnSpc>
                <a:spcPct val="100000"/>
              </a:lnSpc>
              <a:spcBef>
                <a:spcPts val="1800"/>
              </a:spcBef>
              <a:spcAft>
                <a:spcPts val="1800"/>
              </a:spcAft>
              <a:buFont typeface="+mj-lt"/>
              <a:buAutoNum type="arabicPeriod"/>
            </a:pPr>
            <a:r>
              <a:rPr lang="ru-RU" sz="2400" dirty="0" smtClean="0"/>
              <a:t>Непревзойдённая гибкость</a:t>
            </a:r>
            <a:endParaRPr lang="en-US" sz="2400" dirty="0" smtClean="0"/>
          </a:p>
          <a:p>
            <a:pPr marL="457200" indent="-457200">
              <a:lnSpc>
                <a:spcPct val="100000"/>
              </a:lnSpc>
              <a:spcBef>
                <a:spcPts val="1800"/>
              </a:spcBef>
              <a:spcAft>
                <a:spcPts val="1800"/>
              </a:spcAft>
              <a:buFont typeface="+mj-lt"/>
              <a:buAutoNum type="arabicPeriod"/>
            </a:pPr>
            <a:r>
              <a:rPr lang="ru-RU" dirty="0" smtClean="0"/>
              <a:t>Надёжность корпоративного уровня без присущей ей сложности решений</a:t>
            </a:r>
            <a:endParaRPr lang="en-US" sz="2400" dirty="0"/>
          </a:p>
          <a:p>
            <a:pPr marL="457200" indent="-457200">
              <a:lnSpc>
                <a:spcPct val="100000"/>
              </a:lnSpc>
              <a:spcBef>
                <a:spcPts val="1800"/>
              </a:spcBef>
              <a:spcAft>
                <a:spcPts val="1800"/>
              </a:spcAft>
              <a:buFont typeface="+mj-lt"/>
              <a:buAutoNum type="arabicPeriod"/>
            </a:pPr>
            <a:r>
              <a:rPr lang="ru-RU" sz="2400" dirty="0" smtClean="0"/>
              <a:t>Отказоустойчивая </a:t>
            </a:r>
            <a:r>
              <a:rPr lang="ru-RU" sz="2400" dirty="0" smtClean="0"/>
              <a:t>архитектура</a:t>
            </a: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869" y="1294462"/>
            <a:ext cx="5715000" cy="3810000"/>
          </a:xfrm>
          <a:prstGeom prst="rect">
            <a:avLst/>
          </a:prstGeom>
        </p:spPr>
      </p:pic>
    </p:spTree>
    <p:extLst>
      <p:ext uri="{BB962C8B-B14F-4D97-AF65-F5344CB8AC3E}">
        <p14:creationId xmlns:p14="http://schemas.microsoft.com/office/powerpoint/2010/main" val="54890272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G27.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50216" y="3051817"/>
            <a:ext cx="2389050" cy="2369557"/>
          </a:xfrm>
          <a:prstGeom prst="rect">
            <a:avLst/>
          </a:prstGeom>
          <a:ln>
            <a:solidFill>
              <a:schemeClr val="bg1">
                <a:lumMod val="95000"/>
              </a:schemeClr>
            </a:solidFill>
          </a:ln>
          <a:effectLst>
            <a:softEdge rad="38100"/>
          </a:effectLst>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20858" b="19586"/>
          <a:stretch/>
        </p:blipFill>
        <p:spPr>
          <a:xfrm>
            <a:off x="2990410" y="3548375"/>
            <a:ext cx="2877346" cy="1674824"/>
          </a:xfrm>
          <a:prstGeom prst="rect">
            <a:avLst/>
          </a:prstGeom>
        </p:spPr>
      </p:pic>
      <p:sp>
        <p:nvSpPr>
          <p:cNvPr id="3" name="Title 2"/>
          <p:cNvSpPr>
            <a:spLocks noGrp="1"/>
          </p:cNvSpPr>
          <p:nvPr>
            <p:ph type="title"/>
          </p:nvPr>
        </p:nvSpPr>
        <p:spPr/>
        <p:txBody>
          <a:bodyPr/>
          <a:lstStyle/>
          <a:p>
            <a:r>
              <a:rPr lang="en-US" dirty="0" smtClean="0"/>
              <a:t>1. </a:t>
            </a:r>
            <a:r>
              <a:rPr lang="ru-RU" dirty="0" smtClean="0"/>
              <a:t>Инсталляция «</a:t>
            </a:r>
            <a:r>
              <a:rPr lang="en-US" dirty="0" smtClean="0"/>
              <a:t>Zero-Touch</a:t>
            </a:r>
            <a:r>
              <a:rPr lang="ru-RU" dirty="0" smtClean="0"/>
              <a:t>»</a:t>
            </a:r>
            <a:endParaRPr lang="en-US" dirty="0"/>
          </a:p>
        </p:txBody>
      </p:sp>
      <p:sp>
        <p:nvSpPr>
          <p:cNvPr id="9" name="Rectangular Callout 8"/>
          <p:cNvSpPr/>
          <p:nvPr/>
        </p:nvSpPr>
        <p:spPr bwMode="auto">
          <a:xfrm>
            <a:off x="3087739" y="5264728"/>
            <a:ext cx="2439120" cy="878324"/>
          </a:xfrm>
          <a:prstGeom prst="wedgeRectCallout">
            <a:avLst>
              <a:gd name="adj1" fmla="val 71486"/>
              <a:gd name="adj2" fmla="val -39226"/>
            </a:avLst>
          </a:prstGeom>
          <a:solidFill>
            <a:schemeClr val="accent4"/>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ea typeface="ＭＳ Ｐゴシック" pitchFamily="34" charset="-128"/>
              </a:rPr>
              <a:t>Точка доступа </a:t>
            </a:r>
            <a:r>
              <a:rPr kumimoji="0" lang="en-US" sz="1400" b="0" i="0" u="none" strike="noStrike" cap="none" normalizeH="0" baseline="0" dirty="0" smtClean="0">
                <a:ln>
                  <a:noFill/>
                </a:ln>
                <a:solidFill>
                  <a:schemeClr val="bg1"/>
                </a:solidFill>
                <a:effectLst/>
                <a:ea typeface="ＭＳ Ｐゴシック" pitchFamily="34" charset="-128"/>
              </a:rPr>
              <a:t>Instant </a:t>
            </a:r>
            <a:r>
              <a:rPr kumimoji="0" lang="ru-RU" sz="1400" b="0" i="0" u="none" strike="noStrike" cap="none" normalizeH="0" baseline="0" dirty="0" smtClean="0">
                <a:ln>
                  <a:noFill/>
                </a:ln>
                <a:solidFill>
                  <a:schemeClr val="bg1"/>
                </a:solidFill>
                <a:effectLst/>
                <a:ea typeface="ＭＳ Ｐゴシック" pitchFamily="34" charset="-128"/>
              </a:rPr>
              <a:t>настроена с требуемыми параметрами –</a:t>
            </a:r>
            <a:r>
              <a:rPr kumimoji="0" lang="ru-RU" sz="1400" b="0" i="0" u="none" strike="noStrike" cap="none" normalizeH="0" dirty="0" smtClean="0">
                <a:ln>
                  <a:noFill/>
                </a:ln>
                <a:solidFill>
                  <a:schemeClr val="bg1"/>
                </a:solidFill>
                <a:effectLst/>
                <a:ea typeface="ＭＳ Ｐゴシック" pitchFamily="34" charset="-128"/>
              </a:rPr>
              <a:t> сеть работает</a:t>
            </a:r>
            <a:endParaRPr kumimoji="0" lang="en-US" sz="1400" b="0" i="0" u="none" strike="noStrike" cap="none" normalizeH="0" baseline="0" dirty="0" smtClean="0">
              <a:ln>
                <a:noFill/>
              </a:ln>
              <a:solidFill>
                <a:schemeClr val="bg1"/>
              </a:solidFill>
              <a:effectLst/>
              <a:ea typeface="ＭＳ Ｐゴシック" pitchFamily="34" charset="-128"/>
            </a:endParaRPr>
          </a:p>
        </p:txBody>
      </p:sp>
      <p:sp>
        <p:nvSpPr>
          <p:cNvPr id="10" name="Rectangular Callout 9"/>
          <p:cNvSpPr/>
          <p:nvPr/>
        </p:nvSpPr>
        <p:spPr bwMode="auto">
          <a:xfrm>
            <a:off x="802390" y="1475154"/>
            <a:ext cx="2876876" cy="1039501"/>
          </a:xfrm>
          <a:prstGeom prst="wedgeRectCallout">
            <a:avLst>
              <a:gd name="adj1" fmla="val 24060"/>
              <a:gd name="adj2" fmla="val 149598"/>
            </a:avLst>
          </a:prstGeom>
          <a:solidFill>
            <a:schemeClr val="accent4"/>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ea typeface="ＭＳ Ｐゴシック" pitchFamily="34" charset="-128"/>
              </a:rPr>
              <a:t>Aruba Central </a:t>
            </a:r>
            <a:r>
              <a:rPr kumimoji="0" lang="ru-RU" sz="1400" b="0" i="0" u="none" strike="noStrike" cap="none" normalizeH="0" baseline="0" dirty="0" smtClean="0">
                <a:ln>
                  <a:noFill/>
                </a:ln>
                <a:solidFill>
                  <a:schemeClr val="bg1"/>
                </a:solidFill>
                <a:effectLst/>
                <a:ea typeface="ＭＳ Ｐゴシック" pitchFamily="34" charset="-128"/>
              </a:rPr>
              <a:t>отправляет конфигурацию и другие настройки точке</a:t>
            </a:r>
            <a:r>
              <a:rPr kumimoji="0" lang="ru-RU" sz="1400" b="0" i="0" u="none" strike="noStrike" cap="none" normalizeH="0" dirty="0" smtClean="0">
                <a:ln>
                  <a:noFill/>
                </a:ln>
                <a:solidFill>
                  <a:schemeClr val="bg1"/>
                </a:solidFill>
                <a:effectLst/>
                <a:ea typeface="ＭＳ Ｐゴシック" pitchFamily="34" charset="-128"/>
              </a:rPr>
              <a:t> доступа</a:t>
            </a:r>
            <a:r>
              <a:rPr kumimoji="0" lang="en-US" sz="1400" b="0" i="0" u="none" strike="noStrike" cap="none" normalizeH="0" dirty="0" smtClean="0">
                <a:ln>
                  <a:noFill/>
                </a:ln>
                <a:solidFill>
                  <a:schemeClr val="bg1"/>
                </a:solidFill>
                <a:effectLst/>
                <a:ea typeface="ＭＳ Ｐゴシック" pitchFamily="34" charset="-128"/>
              </a:rPr>
              <a:t> Instant </a:t>
            </a:r>
            <a:r>
              <a:rPr kumimoji="0" lang="ru-RU" sz="1400" b="0" i="0" u="none" strike="noStrike" cap="none" normalizeH="0" dirty="0" smtClean="0">
                <a:ln>
                  <a:noFill/>
                </a:ln>
                <a:solidFill>
                  <a:schemeClr val="bg1"/>
                </a:solidFill>
                <a:effectLst/>
                <a:ea typeface="ＭＳ Ｐゴシック" pitchFamily="34" charset="-128"/>
              </a:rPr>
              <a:t>через</a:t>
            </a:r>
            <a:r>
              <a:rPr kumimoji="0" lang="en-US" sz="1400" b="0" i="0" u="none" strike="noStrike" cap="none" normalizeH="0" baseline="0" dirty="0" smtClean="0">
                <a:ln>
                  <a:noFill/>
                </a:ln>
                <a:solidFill>
                  <a:schemeClr val="bg1"/>
                </a:solidFill>
                <a:effectLst/>
                <a:ea typeface="ＭＳ Ｐゴシック" pitchFamily="34" charset="-128"/>
              </a:rPr>
              <a:t> </a:t>
            </a:r>
            <a:r>
              <a:rPr kumimoji="0" lang="en-US" sz="1400" b="0" i="0" u="none" strike="noStrike" cap="none" normalizeH="0" baseline="0" dirty="0" err="1" smtClean="0">
                <a:ln>
                  <a:noFill/>
                </a:ln>
                <a:solidFill>
                  <a:schemeClr val="bg1"/>
                </a:solidFill>
                <a:effectLst/>
                <a:ea typeface="ＭＳ Ｐゴシック" pitchFamily="34" charset="-128"/>
              </a:rPr>
              <a:t>WebSocket</a:t>
            </a:r>
            <a:endParaRPr kumimoji="0" lang="en-US" sz="1400" b="0" i="0" u="none" strike="noStrike" cap="none" normalizeH="0" baseline="0" dirty="0" smtClean="0">
              <a:ln>
                <a:noFill/>
              </a:ln>
              <a:solidFill>
                <a:schemeClr val="bg1"/>
              </a:solidFill>
              <a:effectLst/>
              <a:ea typeface="ＭＳ Ｐゴシック" pitchFamily="34" charset="-128"/>
            </a:endParaRPr>
          </a:p>
        </p:txBody>
      </p:sp>
      <p:sp>
        <p:nvSpPr>
          <p:cNvPr id="11" name="Rectangular Callout 10"/>
          <p:cNvSpPr/>
          <p:nvPr/>
        </p:nvSpPr>
        <p:spPr bwMode="auto">
          <a:xfrm>
            <a:off x="5276044" y="1475154"/>
            <a:ext cx="2685407" cy="1109989"/>
          </a:xfrm>
          <a:prstGeom prst="wedgeRectCallout">
            <a:avLst>
              <a:gd name="adj1" fmla="val -20069"/>
              <a:gd name="adj2" fmla="val 133651"/>
            </a:avLst>
          </a:prstGeom>
          <a:solidFill>
            <a:schemeClr val="accent4"/>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Arial" charset="0"/>
                <a:ea typeface="ＭＳ Ｐゴシック" pitchFamily="34" charset="-128"/>
              </a:rPr>
              <a:t>Точка доступа</a:t>
            </a:r>
            <a:r>
              <a:rPr kumimoji="0" lang="ru-RU" sz="1400" b="0" i="0" u="none" strike="noStrike" cap="none" normalizeH="0" dirty="0" smtClean="0">
                <a:ln>
                  <a:noFill/>
                </a:ln>
                <a:solidFill>
                  <a:schemeClr val="bg1"/>
                </a:solidFill>
                <a:effectLst/>
                <a:latin typeface="Arial" charset="0"/>
                <a:ea typeface="ＭＳ Ｐゴシック" pitchFamily="34" charset="-128"/>
              </a:rPr>
              <a:t> </a:t>
            </a:r>
            <a:r>
              <a:rPr kumimoji="0" lang="en-US" sz="1400" b="0" i="0" u="none" strike="noStrike" cap="none" normalizeH="0" dirty="0" smtClean="0">
                <a:ln>
                  <a:noFill/>
                </a:ln>
                <a:solidFill>
                  <a:schemeClr val="bg1"/>
                </a:solidFill>
                <a:effectLst/>
                <a:latin typeface="Arial" charset="0"/>
                <a:ea typeface="ＭＳ Ｐゴシック" pitchFamily="34" charset="-128"/>
              </a:rPr>
              <a:t>Instant </a:t>
            </a:r>
            <a:r>
              <a:rPr kumimoji="0" lang="ru-RU" sz="1400" b="0" i="0" u="none" strike="noStrike" cap="none" normalizeH="0" dirty="0" smtClean="0">
                <a:ln>
                  <a:noFill/>
                </a:ln>
                <a:solidFill>
                  <a:schemeClr val="bg1"/>
                </a:solidFill>
                <a:effectLst/>
                <a:latin typeface="Arial" charset="0"/>
                <a:ea typeface="ＭＳ Ｐゴシック" pitchFamily="34" charset="-128"/>
              </a:rPr>
              <a:t>включается и сразу соединяется с </a:t>
            </a:r>
            <a:r>
              <a:rPr kumimoji="0" lang="en-US" sz="1400" b="0" i="0" u="none" strike="noStrike" cap="none" normalizeH="0" dirty="0" smtClean="0">
                <a:ln>
                  <a:noFill/>
                </a:ln>
                <a:solidFill>
                  <a:schemeClr val="bg1"/>
                </a:solidFill>
                <a:effectLst/>
                <a:latin typeface="Arial" charset="0"/>
                <a:ea typeface="ＭＳ Ｐゴシック" pitchFamily="34" charset="-128"/>
              </a:rPr>
              <a:t>Aruba Central </a:t>
            </a:r>
            <a:r>
              <a:rPr lang="ru-RU" sz="1400" dirty="0" smtClean="0">
                <a:solidFill>
                  <a:schemeClr val="bg1"/>
                </a:solidFill>
                <a:ea typeface="ＭＳ Ｐゴシック" pitchFamily="34" charset="-128"/>
              </a:rPr>
              <a:t>по протоколу</a:t>
            </a:r>
            <a:r>
              <a:rPr kumimoji="0" lang="en-US" sz="1400" b="0" i="0" u="none" strike="noStrike" cap="none" normalizeH="0" dirty="0" smtClean="0">
                <a:ln>
                  <a:noFill/>
                </a:ln>
                <a:solidFill>
                  <a:schemeClr val="bg1"/>
                </a:solidFill>
                <a:effectLst/>
                <a:latin typeface="Arial" charset="0"/>
                <a:ea typeface="ＭＳ Ｐゴシック" pitchFamily="34" charset="-128"/>
              </a:rPr>
              <a:t> </a:t>
            </a:r>
            <a:r>
              <a:rPr kumimoji="0" lang="en-US" sz="1400" b="0" i="0" u="none" strike="noStrike" cap="none" normalizeH="0" dirty="0" err="1" smtClean="0">
                <a:ln>
                  <a:noFill/>
                </a:ln>
                <a:solidFill>
                  <a:schemeClr val="bg1"/>
                </a:solidFill>
                <a:effectLst/>
                <a:latin typeface="Arial" charset="0"/>
                <a:ea typeface="ＭＳ Ｐゴシック" pitchFamily="34" charset="-128"/>
              </a:rPr>
              <a:t>WebSocket</a:t>
            </a:r>
            <a:endParaRPr kumimoji="0" lang="en-US" sz="1400" b="0" i="0" u="none" strike="noStrike" cap="none" normalizeH="0" baseline="0" dirty="0" smtClean="0">
              <a:ln>
                <a:noFill/>
              </a:ln>
              <a:solidFill>
                <a:schemeClr val="bg1"/>
              </a:solidFill>
              <a:effectLst/>
              <a:latin typeface="Arial" charset="0"/>
              <a:ea typeface="ＭＳ Ｐゴシック" pitchFamily="34" charset="-128"/>
            </a:endParaRPr>
          </a:p>
        </p:txBody>
      </p:sp>
      <p:cxnSp>
        <p:nvCxnSpPr>
          <p:cNvPr id="33" name="Straight Arrow Connector 32"/>
          <p:cNvCxnSpPr/>
          <p:nvPr/>
        </p:nvCxnSpPr>
        <p:spPr bwMode="auto">
          <a:xfrm flipH="1">
            <a:off x="2562402" y="4454272"/>
            <a:ext cx="3887814" cy="1"/>
          </a:xfrm>
          <a:prstGeom prst="straightConnector1">
            <a:avLst/>
          </a:prstGeom>
          <a:solidFill>
            <a:schemeClr val="accent1"/>
          </a:solidFill>
          <a:ln w="76200" cap="flat" cmpd="sng" algn="ctr">
            <a:solidFill>
              <a:schemeClr val="accent4">
                <a:lumMod val="75000"/>
              </a:schemeClr>
            </a:solidFill>
            <a:prstDash val="solid"/>
            <a:round/>
            <a:headEnd type="triangle" w="med" len="med"/>
            <a:tailEnd type="triangle" w="med" len="med"/>
          </a:ln>
          <a:effectLst/>
        </p:spPr>
      </p:cxnSp>
      <p:sp>
        <p:nvSpPr>
          <p:cNvPr id="15" name="Oval 14"/>
          <p:cNvSpPr/>
          <p:nvPr/>
        </p:nvSpPr>
        <p:spPr bwMode="auto">
          <a:xfrm>
            <a:off x="5824560" y="3501606"/>
            <a:ext cx="463463" cy="507966"/>
          </a:xfrm>
          <a:prstGeom prst="ellipse">
            <a:avLst/>
          </a:prstGeom>
          <a:solidFill>
            <a:schemeClr val="accent4"/>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pitchFamily="34" charset="-128"/>
              </a:rPr>
              <a:t>1</a:t>
            </a:r>
          </a:p>
        </p:txBody>
      </p:sp>
      <p:sp>
        <p:nvSpPr>
          <p:cNvPr id="16" name="Oval 15"/>
          <p:cNvSpPr/>
          <p:nvPr/>
        </p:nvSpPr>
        <p:spPr bwMode="auto">
          <a:xfrm>
            <a:off x="2711236" y="3501606"/>
            <a:ext cx="463463" cy="507966"/>
          </a:xfrm>
          <a:prstGeom prst="ellipse">
            <a:avLst/>
          </a:prstGeom>
          <a:solidFill>
            <a:schemeClr val="accent4"/>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pitchFamily="34" charset="-128"/>
              </a:rPr>
              <a:t>2</a:t>
            </a:r>
          </a:p>
        </p:txBody>
      </p:sp>
      <p:sp>
        <p:nvSpPr>
          <p:cNvPr id="17" name="Oval 16"/>
          <p:cNvSpPr/>
          <p:nvPr/>
        </p:nvSpPr>
        <p:spPr bwMode="auto">
          <a:xfrm>
            <a:off x="5911099" y="5107716"/>
            <a:ext cx="463463" cy="507966"/>
          </a:xfrm>
          <a:prstGeom prst="ellipse">
            <a:avLst/>
          </a:prstGeom>
          <a:solidFill>
            <a:schemeClr val="accent4"/>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pitchFamily="34" charset="-128"/>
              </a:rPr>
              <a:t>3</a:t>
            </a:r>
          </a:p>
        </p:txBody>
      </p:sp>
      <p:sp>
        <p:nvSpPr>
          <p:cNvPr id="5" name="TextBox 4"/>
          <p:cNvSpPr txBox="1"/>
          <p:nvPr/>
        </p:nvSpPr>
        <p:spPr>
          <a:xfrm>
            <a:off x="5735530" y="4051101"/>
            <a:ext cx="641522" cy="253916"/>
          </a:xfrm>
          <a:prstGeom prst="rect">
            <a:avLst/>
          </a:prstGeom>
          <a:noFill/>
        </p:spPr>
        <p:txBody>
          <a:bodyPr wrap="none" rtlCol="0">
            <a:spAutoFit/>
          </a:bodyPr>
          <a:lstStyle/>
          <a:p>
            <a:r>
              <a:rPr lang="en-US" sz="1050" b="1" dirty="0" smtClean="0"/>
              <a:t>10 a.m.</a:t>
            </a:r>
            <a:endParaRPr lang="en-US" sz="1050" b="1" dirty="0"/>
          </a:p>
        </p:txBody>
      </p:sp>
      <p:sp>
        <p:nvSpPr>
          <p:cNvPr id="6" name="TextBox 5"/>
          <p:cNvSpPr txBox="1"/>
          <p:nvPr/>
        </p:nvSpPr>
        <p:spPr>
          <a:xfrm>
            <a:off x="2524423" y="4051101"/>
            <a:ext cx="837089" cy="253916"/>
          </a:xfrm>
          <a:prstGeom prst="rect">
            <a:avLst/>
          </a:prstGeom>
          <a:noFill/>
        </p:spPr>
        <p:txBody>
          <a:bodyPr wrap="none" rtlCol="0">
            <a:spAutoFit/>
          </a:bodyPr>
          <a:lstStyle/>
          <a:p>
            <a:r>
              <a:rPr lang="en-US" sz="1050" b="1" dirty="0" smtClean="0"/>
              <a:t>10:02 a.m.</a:t>
            </a:r>
            <a:endParaRPr lang="en-US" sz="1050" b="1" dirty="0"/>
          </a:p>
        </p:txBody>
      </p:sp>
      <p:sp>
        <p:nvSpPr>
          <p:cNvPr id="7" name="TextBox 6"/>
          <p:cNvSpPr txBox="1"/>
          <p:nvPr/>
        </p:nvSpPr>
        <p:spPr>
          <a:xfrm>
            <a:off x="5790344" y="5680110"/>
            <a:ext cx="837089" cy="253916"/>
          </a:xfrm>
          <a:prstGeom prst="rect">
            <a:avLst/>
          </a:prstGeom>
          <a:noFill/>
        </p:spPr>
        <p:txBody>
          <a:bodyPr wrap="none" rtlCol="0">
            <a:spAutoFit/>
          </a:bodyPr>
          <a:lstStyle/>
          <a:p>
            <a:r>
              <a:rPr lang="en-US" sz="1050" b="1" dirty="0" smtClean="0"/>
              <a:t>10:07 a.m.</a:t>
            </a:r>
            <a:endParaRPr lang="en-US" sz="1050" b="1" dirty="0"/>
          </a:p>
        </p:txBody>
      </p:sp>
      <p:grpSp>
        <p:nvGrpSpPr>
          <p:cNvPr id="40" name="Group 39"/>
          <p:cNvGrpSpPr/>
          <p:nvPr/>
        </p:nvGrpSpPr>
        <p:grpSpPr>
          <a:xfrm>
            <a:off x="173352" y="3128112"/>
            <a:ext cx="2389050" cy="2233587"/>
            <a:chOff x="173352" y="3856100"/>
            <a:chExt cx="2389050" cy="2233587"/>
          </a:xfrm>
        </p:grpSpPr>
        <p:pic>
          <p:nvPicPr>
            <p:cNvPr id="31" name="Picture 30" descr="G27.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352" y="3856100"/>
              <a:ext cx="2389050" cy="2233587"/>
            </a:xfrm>
            <a:prstGeom prst="rect">
              <a:avLst/>
            </a:prstGeom>
            <a:ln>
              <a:noFill/>
            </a:ln>
            <a:effectLst>
              <a:softEdge rad="38100"/>
            </a:effectLst>
          </p:spPr>
        </p:pic>
        <p:sp>
          <p:nvSpPr>
            <p:cNvPr id="30" name="TextBox 29"/>
            <p:cNvSpPr txBox="1"/>
            <p:nvPr/>
          </p:nvSpPr>
          <p:spPr>
            <a:xfrm>
              <a:off x="173352" y="3863033"/>
              <a:ext cx="2389050" cy="369332"/>
            </a:xfrm>
            <a:prstGeom prst="rect">
              <a:avLst/>
            </a:prstGeom>
            <a:noFill/>
          </p:spPr>
          <p:txBody>
            <a:bodyPr wrap="square" rtlCol="0">
              <a:spAutoFit/>
            </a:bodyPr>
            <a:lstStyle/>
            <a:p>
              <a:pPr algn="ctr"/>
              <a:r>
                <a:rPr lang="en-US" sz="1800" b="1" dirty="0" smtClean="0"/>
                <a:t>Aruba Central</a:t>
              </a:r>
              <a:endParaRPr lang="en-US" sz="1800" b="1" dirty="0"/>
            </a:p>
          </p:txBody>
        </p:sp>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027" y="4436152"/>
            <a:ext cx="633425" cy="455713"/>
          </a:xfrm>
          <a:prstGeom prst="rect">
            <a:avLst/>
          </a:prstGeom>
        </p:spPr>
      </p:pic>
      <p:sp>
        <p:nvSpPr>
          <p:cNvPr id="23" name="TextBox 22"/>
          <p:cNvSpPr txBox="1"/>
          <p:nvPr/>
        </p:nvSpPr>
        <p:spPr>
          <a:xfrm>
            <a:off x="6450214" y="3128112"/>
            <a:ext cx="2389050" cy="369332"/>
          </a:xfrm>
          <a:prstGeom prst="rect">
            <a:avLst/>
          </a:prstGeom>
          <a:noFill/>
        </p:spPr>
        <p:txBody>
          <a:bodyPr wrap="square" rtlCol="0">
            <a:spAutoFit/>
          </a:bodyPr>
          <a:lstStyle/>
          <a:p>
            <a:pPr algn="ctr"/>
            <a:r>
              <a:rPr lang="ru-RU" sz="1800" b="1" dirty="0" smtClean="0"/>
              <a:t>Заказчик</a:t>
            </a:r>
            <a:endParaRPr lang="en-US" sz="1800" b="1" dirty="0"/>
          </a:p>
        </p:txBody>
      </p:sp>
      <p:sp>
        <p:nvSpPr>
          <p:cNvPr id="21" name="TextBox 20"/>
          <p:cNvSpPr txBox="1"/>
          <p:nvPr/>
        </p:nvSpPr>
        <p:spPr>
          <a:xfrm>
            <a:off x="6975553" y="5084700"/>
            <a:ext cx="1338380" cy="276999"/>
          </a:xfrm>
          <a:prstGeom prst="rect">
            <a:avLst/>
          </a:prstGeom>
          <a:noFill/>
        </p:spPr>
        <p:txBody>
          <a:bodyPr wrap="none" rtlCol="0">
            <a:spAutoFit/>
          </a:bodyPr>
          <a:lstStyle/>
          <a:p>
            <a:pPr algn="ctr"/>
            <a:r>
              <a:rPr lang="en-US" sz="1200" dirty="0" smtClean="0"/>
              <a:t>Aruba Instant AP</a:t>
            </a:r>
            <a:endParaRPr lang="en-US" sz="1200" dirty="0"/>
          </a:p>
        </p:txBody>
      </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3636" y="3545570"/>
            <a:ext cx="842206" cy="705348"/>
          </a:xfrm>
          <a:prstGeom prst="rect">
            <a:avLst/>
          </a:prstGeom>
          <a:effectLst/>
        </p:spPr>
      </p:pic>
      <p:grpSp>
        <p:nvGrpSpPr>
          <p:cNvPr id="49" name="Group 48"/>
          <p:cNvGrpSpPr/>
          <p:nvPr/>
        </p:nvGrpSpPr>
        <p:grpSpPr>
          <a:xfrm>
            <a:off x="483691" y="3446768"/>
            <a:ext cx="1757137" cy="1579653"/>
            <a:chOff x="3133475" y="1380556"/>
            <a:chExt cx="2859081" cy="2859081"/>
          </a:xfrm>
          <a:effectLst/>
        </p:grpSpPr>
        <p:pic>
          <p:nvPicPr>
            <p:cNvPr id="50" name="Picture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3475" y="1380556"/>
              <a:ext cx="2859081" cy="2859081"/>
            </a:xfrm>
            <a:prstGeom prst="rect">
              <a:avLst/>
            </a:prstGeom>
            <a:effectLst/>
          </p:spPr>
        </p:pic>
        <p:pic>
          <p:nvPicPr>
            <p:cNvPr id="51"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64015" y="1818692"/>
              <a:ext cx="2374991" cy="1333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2909479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ru-RU" dirty="0"/>
              <a:t>Непревзойдённая </a:t>
            </a:r>
            <a:r>
              <a:rPr lang="ru-RU" dirty="0" smtClean="0"/>
              <a:t>гибкость</a:t>
            </a:r>
            <a:endParaRPr lang="en-US" dirty="0"/>
          </a:p>
        </p:txBody>
      </p:sp>
      <p:cxnSp>
        <p:nvCxnSpPr>
          <p:cNvPr id="23" name="Elbow Connector 22"/>
          <p:cNvCxnSpPr>
            <a:stCxn id="82" idx="6"/>
            <a:endCxn id="108" idx="1"/>
          </p:cNvCxnSpPr>
          <p:nvPr/>
        </p:nvCxnSpPr>
        <p:spPr bwMode="auto">
          <a:xfrm>
            <a:off x="1651318" y="3582180"/>
            <a:ext cx="3216693" cy="872387"/>
          </a:xfrm>
          <a:prstGeom prst="bentConnector3">
            <a:avLst>
              <a:gd name="adj1" fmla="val 15827"/>
            </a:avLst>
          </a:prstGeom>
          <a:solidFill>
            <a:schemeClr val="accent1"/>
          </a:solidFill>
          <a:ln w="19050" cap="flat" cmpd="sng" algn="ctr">
            <a:solidFill>
              <a:schemeClr val="bg1">
                <a:lumMod val="65000"/>
              </a:schemeClr>
            </a:solidFill>
            <a:prstDash val="solid"/>
            <a:round/>
            <a:headEnd type="none" w="med" len="med"/>
            <a:tailEnd type="none" w="med" len="med"/>
          </a:ln>
          <a:effectLst/>
        </p:spPr>
      </p:cxnSp>
      <p:cxnSp>
        <p:nvCxnSpPr>
          <p:cNvPr id="27" name="Elbow Connector 26"/>
          <p:cNvCxnSpPr>
            <a:stCxn id="90" idx="3"/>
            <a:endCxn id="108" idx="1"/>
          </p:cNvCxnSpPr>
          <p:nvPr/>
        </p:nvCxnSpPr>
        <p:spPr bwMode="auto">
          <a:xfrm flipV="1">
            <a:off x="1732640" y="4454567"/>
            <a:ext cx="3135371" cy="957942"/>
          </a:xfrm>
          <a:prstGeom prst="bentConnector3">
            <a:avLst>
              <a:gd name="adj1" fmla="val 14010"/>
            </a:avLst>
          </a:prstGeom>
          <a:solidFill>
            <a:schemeClr val="accent1"/>
          </a:solidFill>
          <a:ln w="19050" cap="flat" cmpd="sng" algn="ctr">
            <a:solidFill>
              <a:schemeClr val="bg1">
                <a:lumMod val="65000"/>
              </a:schemeClr>
            </a:solidFill>
            <a:prstDash val="solid"/>
            <a:round/>
            <a:headEnd type="none" w="med" len="med"/>
            <a:tailEnd type="none" w="med" len="med"/>
          </a:ln>
          <a:effectLst/>
        </p:spPr>
      </p:cxnSp>
      <p:cxnSp>
        <p:nvCxnSpPr>
          <p:cNvPr id="51" name="Straight Connector 50"/>
          <p:cNvCxnSpPr>
            <a:stCxn id="20" idx="3"/>
            <a:endCxn id="108" idx="1"/>
          </p:cNvCxnSpPr>
          <p:nvPr/>
        </p:nvCxnSpPr>
        <p:spPr bwMode="auto">
          <a:xfrm>
            <a:off x="567949" y="4434487"/>
            <a:ext cx="4300062" cy="20080"/>
          </a:xfrm>
          <a:prstGeom prst="line">
            <a:avLst/>
          </a:prstGeom>
          <a:solidFill>
            <a:schemeClr val="accent1"/>
          </a:solidFill>
          <a:ln w="19050" cap="flat" cmpd="sng" algn="ctr">
            <a:solidFill>
              <a:schemeClr val="bg1">
                <a:lumMod val="65000"/>
              </a:schemeClr>
            </a:solidFill>
            <a:prstDash val="solid"/>
            <a:round/>
            <a:headEnd type="none" w="med" len="med"/>
            <a:tailEnd type="none" w="med" len="med"/>
          </a:ln>
          <a:effectLst/>
        </p:spPr>
      </p:cxnSp>
      <p:grpSp>
        <p:nvGrpSpPr>
          <p:cNvPr id="13" name="Group 100"/>
          <p:cNvGrpSpPr/>
          <p:nvPr/>
        </p:nvGrpSpPr>
        <p:grpSpPr>
          <a:xfrm>
            <a:off x="55796" y="4106901"/>
            <a:ext cx="609560" cy="655171"/>
            <a:chOff x="152475" y="3911039"/>
            <a:chExt cx="609560" cy="655170"/>
          </a:xfrm>
        </p:grpSpPr>
        <p:sp>
          <p:nvSpPr>
            <p:cNvPr id="69" name="Oval 68"/>
            <p:cNvSpPr/>
            <p:nvPr/>
          </p:nvSpPr>
          <p:spPr bwMode="auto">
            <a:xfrm>
              <a:off x="152475" y="3911039"/>
              <a:ext cx="609560" cy="655170"/>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p:spPr>
          <p:style>
            <a:lnRef idx="2">
              <a:schemeClr val="accent4"/>
            </a:lnRef>
            <a:fillRef idx="1">
              <a:schemeClr val="lt1"/>
            </a:fillRef>
            <a:effectRef idx="0">
              <a:schemeClr val="accent4"/>
            </a:effectRef>
            <a:fontRef idx="minor">
              <a:schemeClr val="dk1"/>
            </a:fontRef>
          </p:style>
          <p:txBody>
            <a:bodyPr vert="horz" wrap="square" lIns="121920" tIns="60960" rIns="121920" bIns="60960" numCol="1" rtlCol="0" anchor="t" anchorCtr="0" compatLnSpc="1">
              <a:prstTxWarp prst="textNoShape">
                <a:avLst/>
              </a:prstTxWarp>
            </a:bodyPr>
            <a:lstStyle/>
            <a:p>
              <a:pPr defTabSz="914332" eaLnBrk="0" hangingPunct="0"/>
              <a:endParaRPr lang="en-US" sz="3200">
                <a:solidFill>
                  <a:srgbClr val="000000"/>
                </a:solidFill>
                <a:ea typeface="ＭＳ Ｐゴシック" pitchFamily="34" charset="-128"/>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79" y="4031250"/>
              <a:ext cx="414749" cy="414748"/>
            </a:xfrm>
            <a:prstGeom prst="rect">
              <a:avLst/>
            </a:prstGeom>
          </p:spPr>
        </p:pic>
      </p:grpSp>
      <p:sp>
        <p:nvSpPr>
          <p:cNvPr id="148" name="TextBox 147"/>
          <p:cNvSpPr txBox="1"/>
          <p:nvPr/>
        </p:nvSpPr>
        <p:spPr>
          <a:xfrm>
            <a:off x="1362900" y="2562123"/>
            <a:ext cx="1689820" cy="276997"/>
          </a:xfrm>
          <a:prstGeom prst="rect">
            <a:avLst/>
          </a:prstGeom>
          <a:noFill/>
          <a:effectLst/>
        </p:spPr>
        <p:txBody>
          <a:bodyPr wrap="square" lIns="91436" tIns="45719" rIns="91436" bIns="45719" rtlCol="0">
            <a:spAutoFit/>
          </a:bodyPr>
          <a:lstStyle/>
          <a:p>
            <a:pPr algn="ctr" defTabSz="914332"/>
            <a:r>
              <a:rPr lang="en-US" sz="1200" b="1" dirty="0"/>
              <a:t>Aruba Central</a:t>
            </a:r>
          </a:p>
        </p:txBody>
      </p:sp>
      <p:sp>
        <p:nvSpPr>
          <p:cNvPr id="149" name="TextBox 148"/>
          <p:cNvSpPr txBox="1"/>
          <p:nvPr/>
        </p:nvSpPr>
        <p:spPr>
          <a:xfrm>
            <a:off x="3125533" y="2580515"/>
            <a:ext cx="1673614" cy="276997"/>
          </a:xfrm>
          <a:prstGeom prst="rect">
            <a:avLst/>
          </a:prstGeom>
          <a:noFill/>
          <a:effectLst/>
        </p:spPr>
        <p:txBody>
          <a:bodyPr wrap="square" lIns="91436" tIns="45719" rIns="91436" bIns="45719" rtlCol="0">
            <a:spAutoFit/>
          </a:bodyPr>
          <a:lstStyle/>
          <a:p>
            <a:pPr algn="ctr" defTabSz="914332"/>
            <a:r>
              <a:rPr lang="en-US" sz="1200" b="1" dirty="0"/>
              <a:t>Aruba </a:t>
            </a:r>
            <a:r>
              <a:rPr lang="en-US" sz="1200" b="1" dirty="0" err="1"/>
              <a:t>AirWave</a:t>
            </a:r>
            <a:endParaRPr lang="en-US" sz="1200" b="1" dirty="0"/>
          </a:p>
        </p:txBody>
      </p:sp>
      <p:sp>
        <p:nvSpPr>
          <p:cNvPr id="154" name="TextBox 153"/>
          <p:cNvSpPr txBox="1"/>
          <p:nvPr/>
        </p:nvSpPr>
        <p:spPr>
          <a:xfrm>
            <a:off x="4684576" y="1555666"/>
            <a:ext cx="4554244" cy="923331"/>
          </a:xfrm>
          <a:prstGeom prst="rect">
            <a:avLst/>
          </a:prstGeom>
          <a:noFill/>
        </p:spPr>
        <p:txBody>
          <a:bodyPr wrap="square" lIns="0" tIns="0" rIns="0" bIns="0" rtlCol="0" anchor="ctr" anchorCtr="0">
            <a:noAutofit/>
          </a:bodyPr>
          <a:lstStyle/>
          <a:p>
            <a:pPr algn="ctr" defTabSz="914332">
              <a:lnSpc>
                <a:spcPct val="150000"/>
              </a:lnSpc>
            </a:pPr>
            <a:r>
              <a:rPr lang="ru-RU" sz="1800" b="1" dirty="0" smtClean="0">
                <a:solidFill>
                  <a:schemeClr val="bg2">
                    <a:lumMod val="50000"/>
                  </a:schemeClr>
                </a:solidFill>
              </a:rPr>
              <a:t>Несколько методов управления</a:t>
            </a:r>
            <a:endParaRPr lang="en-US" sz="1800" b="1" dirty="0" smtClean="0">
              <a:solidFill>
                <a:schemeClr val="bg2">
                  <a:lumMod val="50000"/>
                </a:schemeClr>
              </a:solidFill>
            </a:endParaRPr>
          </a:p>
          <a:p>
            <a:pPr algn="ctr" defTabSz="914332">
              <a:lnSpc>
                <a:spcPct val="150000"/>
              </a:lnSpc>
            </a:pPr>
            <a:r>
              <a:rPr lang="ru-RU" sz="1800" b="1" dirty="0">
                <a:solidFill>
                  <a:schemeClr val="bg2">
                    <a:lumMod val="50000"/>
                  </a:schemeClr>
                </a:solidFill>
              </a:rPr>
              <a:t>Несколько методов </a:t>
            </a:r>
            <a:r>
              <a:rPr lang="ru-RU" sz="1800" b="1" dirty="0" smtClean="0">
                <a:solidFill>
                  <a:schemeClr val="bg2">
                    <a:lumMod val="50000"/>
                  </a:schemeClr>
                </a:solidFill>
              </a:rPr>
              <a:t>инсталляции</a:t>
            </a:r>
            <a:endParaRPr lang="en-US" sz="1800" b="1" dirty="0">
              <a:solidFill>
                <a:schemeClr val="bg2">
                  <a:lumMod val="50000"/>
                </a:schemeClr>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r="885"/>
          <a:stretch>
            <a:fillRect/>
          </a:stretch>
        </p:blipFill>
        <p:spPr bwMode="auto">
          <a:xfrm>
            <a:off x="1362900" y="1473125"/>
            <a:ext cx="1689820" cy="1088415"/>
          </a:xfrm>
          <a:prstGeom prst="rect">
            <a:avLst/>
          </a:prstGeom>
          <a:ln w="28575">
            <a:solidFill>
              <a:schemeClr val="accent4">
                <a:lumMod val="75000"/>
              </a:schemeClr>
            </a:solidFill>
          </a:ln>
          <a:effectLst>
            <a:glow rad="139700">
              <a:schemeClr val="accent2">
                <a:satMod val="175000"/>
                <a:alpha val="40000"/>
              </a:schemeClr>
            </a:glow>
          </a:effectLst>
          <a:extLst>
            <a:ext uri="{909E8E84-426E-40DD-AFC4-6F175D3DCCD1}">
              <a14:hiddenFill xmlns:a14="http://schemas.microsoft.com/office/drawing/2010/main">
                <a:solidFill>
                  <a:schemeClr val="accent1"/>
                </a:solidFill>
              </a14:hiddenFill>
            </a:ext>
          </a:extLst>
        </p:spPr>
      </p:pic>
      <p:sp>
        <p:nvSpPr>
          <p:cNvPr id="58" name="Rectangle 57"/>
          <p:cNvSpPr/>
          <p:nvPr/>
        </p:nvSpPr>
        <p:spPr bwMode="auto">
          <a:xfrm rot="10800000">
            <a:off x="4568717" y="3116832"/>
            <a:ext cx="4186145" cy="2832782"/>
          </a:xfrm>
          <a:prstGeom prst="rect">
            <a:avLst/>
          </a:prstGeom>
          <a:gradFill flip="none" rotWithShape="1">
            <a:gsLst>
              <a:gs pos="0">
                <a:schemeClr val="accent4">
                  <a:lumMod val="75000"/>
                </a:schemeClr>
              </a:gs>
              <a:gs pos="100000">
                <a:schemeClr val="bg1"/>
              </a:gs>
            </a:gsLst>
            <a:lin ang="5400000" scaled="1"/>
            <a:tileRect/>
          </a:gradFill>
          <a:ln w="9525" cap="flat" cmpd="sng" algn="ctr">
            <a:noFill/>
            <a:prstDash val="solid"/>
            <a:round/>
            <a:headEnd type="none" w="med" len="med"/>
            <a:tailEnd type="none" w="med" len="med"/>
          </a:ln>
          <a:effectLst/>
        </p:spPr>
        <p:txBody>
          <a:bodyPr vert="horz" wrap="square" lIns="91436" tIns="45719" rIns="91436" bIns="45719" numCol="1" rtlCol="0" anchor="t" anchorCtr="0" compatLnSpc="1">
            <a:prstTxWarp prst="textNoShape">
              <a:avLst/>
            </a:prstTxWarp>
          </a:bodyPr>
          <a:lstStyle/>
          <a:p>
            <a:pPr defTabSz="914332" eaLnBrk="0" hangingPunct="0">
              <a:lnSpc>
                <a:spcPct val="95000"/>
              </a:lnSpc>
            </a:pPr>
            <a:endParaRPr lang="en-US" sz="3200">
              <a:solidFill>
                <a:srgbClr val="000000"/>
              </a:solidFill>
              <a:latin typeface="Arial Narrow" pitchFamily="34" charset="0"/>
              <a:ea typeface="ＭＳ Ｐゴシック" pitchFamily="34" charset="-128"/>
            </a:endParaRPr>
          </a:p>
        </p:txBody>
      </p:sp>
      <p:sp>
        <p:nvSpPr>
          <p:cNvPr id="59" name="Rectangle 58"/>
          <p:cNvSpPr/>
          <p:nvPr/>
        </p:nvSpPr>
        <p:spPr bwMode="auto">
          <a:xfrm>
            <a:off x="4645529" y="3160133"/>
            <a:ext cx="4032527" cy="2471306"/>
          </a:xfrm>
          <a:prstGeom prst="rect">
            <a:avLst/>
          </a:prstGeom>
          <a:gradFill flip="none" rotWithShape="1">
            <a:gsLst>
              <a:gs pos="36000">
                <a:schemeClr val="bg1">
                  <a:alpha val="80000"/>
                </a:scheme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36" tIns="45719" rIns="91436" bIns="45719" numCol="1" rtlCol="0" anchor="t" anchorCtr="0" compatLnSpc="1">
            <a:prstTxWarp prst="textNoShape">
              <a:avLst/>
            </a:prstTxWarp>
          </a:bodyPr>
          <a:lstStyle/>
          <a:p>
            <a:pPr defTabSz="914332" eaLnBrk="0" hangingPunct="0"/>
            <a:endParaRPr lang="en-US" sz="3200">
              <a:solidFill>
                <a:srgbClr val="000000"/>
              </a:solidFill>
              <a:ea typeface="ＭＳ Ｐゴシック" pitchFamily="34" charset="-128"/>
            </a:endParaRPr>
          </a:p>
        </p:txBody>
      </p:sp>
      <p:pic>
        <p:nvPicPr>
          <p:cNvPr id="108" name="Picture 4" descr="controll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68011" y="4064958"/>
            <a:ext cx="880045" cy="779217"/>
          </a:xfrm>
          <a:prstGeom prst="rect">
            <a:avLst/>
          </a:prstGeom>
          <a:noFill/>
          <a:ln w="9525">
            <a:noFill/>
            <a:miter lim="800000"/>
            <a:headEnd/>
            <a:tailEnd/>
          </a:ln>
          <a:effectLst>
            <a:outerShdw blurRad="50800" dist="38100" dir="2700000">
              <a:schemeClr val="tx1">
                <a:alpha val="65000"/>
              </a:schemeClr>
            </a:outerShdw>
          </a:effectLst>
        </p:spPr>
      </p:pic>
      <p:sp>
        <p:nvSpPr>
          <p:cNvPr id="111" name="TextBox 110"/>
          <p:cNvSpPr txBox="1"/>
          <p:nvPr/>
        </p:nvSpPr>
        <p:spPr>
          <a:xfrm>
            <a:off x="4868011" y="4866835"/>
            <a:ext cx="880045" cy="461663"/>
          </a:xfrm>
          <a:prstGeom prst="rect">
            <a:avLst/>
          </a:prstGeom>
          <a:noFill/>
          <a:effectLst/>
        </p:spPr>
        <p:txBody>
          <a:bodyPr wrap="square" lIns="91436" tIns="45719" rIns="91436" bIns="45719" rtlCol="0">
            <a:spAutoFit/>
          </a:bodyPr>
          <a:lstStyle/>
          <a:p>
            <a:pPr algn="ctr" defTabSz="914332"/>
            <a:r>
              <a:rPr lang="en-US" sz="1200" dirty="0">
                <a:solidFill>
                  <a:srgbClr val="595959"/>
                </a:solidFill>
              </a:rPr>
              <a:t>Mobility Controller</a:t>
            </a:r>
          </a:p>
        </p:txBody>
      </p:sp>
      <p:pic>
        <p:nvPicPr>
          <p:cNvPr id="112" name="Picture 5"/>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423545" y="3640365"/>
            <a:ext cx="718015" cy="535595"/>
          </a:xfrm>
          <a:prstGeom prst="rect">
            <a:avLst/>
          </a:prstGeom>
          <a:noFill/>
          <a:ln w="9360">
            <a:noFill/>
            <a:miter lim="800000"/>
            <a:headEnd/>
            <a:tailEnd/>
          </a:ln>
        </p:spPr>
      </p:pic>
      <p:pic>
        <p:nvPicPr>
          <p:cNvPr id="113" name="Picture 5"/>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423545" y="4662529"/>
            <a:ext cx="718015" cy="535595"/>
          </a:xfrm>
          <a:prstGeom prst="rect">
            <a:avLst/>
          </a:prstGeom>
          <a:noFill/>
          <a:ln w="9360">
            <a:noFill/>
            <a:miter lim="800000"/>
            <a:headEnd/>
            <a:tailEnd/>
          </a:ln>
        </p:spPr>
      </p:pic>
      <p:cxnSp>
        <p:nvCxnSpPr>
          <p:cNvPr id="114" name="Elbow Connector 113"/>
          <p:cNvCxnSpPr>
            <a:stCxn id="108" idx="3"/>
            <a:endCxn id="112" idx="2"/>
          </p:cNvCxnSpPr>
          <p:nvPr/>
        </p:nvCxnSpPr>
        <p:spPr bwMode="auto">
          <a:xfrm flipV="1">
            <a:off x="5748058" y="4175957"/>
            <a:ext cx="1034495" cy="278607"/>
          </a:xfrm>
          <a:prstGeom prst="bentConnector2">
            <a:avLst/>
          </a:prstGeom>
          <a:solidFill>
            <a:schemeClr val="accent1"/>
          </a:solidFill>
          <a:ln w="19050" cap="flat" cmpd="sng" algn="ctr">
            <a:solidFill>
              <a:schemeClr val="bg1">
                <a:lumMod val="65000"/>
              </a:schemeClr>
            </a:solidFill>
            <a:prstDash val="solid"/>
            <a:round/>
            <a:headEnd type="none" w="med" len="med"/>
            <a:tailEnd type="none" w="med" len="med"/>
          </a:ln>
          <a:effectLst/>
        </p:spPr>
      </p:cxnSp>
      <p:cxnSp>
        <p:nvCxnSpPr>
          <p:cNvPr id="117" name="Elbow Connector 116"/>
          <p:cNvCxnSpPr>
            <a:stCxn id="108" idx="3"/>
            <a:endCxn id="113" idx="0"/>
          </p:cNvCxnSpPr>
          <p:nvPr/>
        </p:nvCxnSpPr>
        <p:spPr bwMode="auto">
          <a:xfrm>
            <a:off x="5748058" y="4454566"/>
            <a:ext cx="1034495" cy="207967"/>
          </a:xfrm>
          <a:prstGeom prst="bentConnector2">
            <a:avLst/>
          </a:prstGeom>
          <a:solidFill>
            <a:schemeClr val="accent1"/>
          </a:solidFill>
          <a:ln w="19050" cap="flat" cmpd="sng" algn="ctr">
            <a:solidFill>
              <a:schemeClr val="bg1">
                <a:lumMod val="65000"/>
              </a:schemeClr>
            </a:solidFill>
            <a:prstDash val="solid"/>
            <a:round/>
            <a:headEnd type="none" w="med" len="med"/>
            <a:tailEnd type="none" w="med" len="med"/>
          </a:ln>
          <a:effectLst/>
        </p:spPr>
      </p:cxnSp>
      <p:sp>
        <p:nvSpPr>
          <p:cNvPr id="120" name="TextBox 119"/>
          <p:cNvSpPr txBox="1"/>
          <p:nvPr/>
        </p:nvSpPr>
        <p:spPr>
          <a:xfrm>
            <a:off x="5972792" y="3178700"/>
            <a:ext cx="1619515" cy="461663"/>
          </a:xfrm>
          <a:prstGeom prst="rect">
            <a:avLst/>
          </a:prstGeom>
          <a:noFill/>
          <a:effectLst/>
        </p:spPr>
        <p:txBody>
          <a:bodyPr wrap="square" lIns="91436" tIns="45719" rIns="91436" bIns="45719" rtlCol="0">
            <a:spAutoFit/>
          </a:bodyPr>
          <a:lstStyle/>
          <a:p>
            <a:pPr algn="ctr" defTabSz="914332"/>
            <a:r>
              <a:rPr lang="en-US" sz="1200" dirty="0">
                <a:solidFill>
                  <a:srgbClr val="595959"/>
                </a:solidFill>
              </a:rPr>
              <a:t>Mobility Access Switch</a:t>
            </a:r>
          </a:p>
        </p:txBody>
      </p:sp>
      <p:sp>
        <p:nvSpPr>
          <p:cNvPr id="121" name="TextBox 120"/>
          <p:cNvSpPr txBox="1"/>
          <p:nvPr/>
        </p:nvSpPr>
        <p:spPr>
          <a:xfrm>
            <a:off x="5972792" y="5216891"/>
            <a:ext cx="1619515" cy="461663"/>
          </a:xfrm>
          <a:prstGeom prst="rect">
            <a:avLst/>
          </a:prstGeom>
          <a:noFill/>
          <a:effectLst/>
        </p:spPr>
        <p:txBody>
          <a:bodyPr wrap="square" lIns="91436" tIns="45719" rIns="91436" bIns="45719" rtlCol="0">
            <a:spAutoFit/>
          </a:bodyPr>
          <a:lstStyle/>
          <a:p>
            <a:pPr algn="ctr" defTabSz="914332"/>
            <a:r>
              <a:rPr lang="en-US" sz="1200" dirty="0">
                <a:solidFill>
                  <a:srgbClr val="595959"/>
                </a:solidFill>
              </a:rPr>
              <a:t>Mobility Access Switch</a:t>
            </a:r>
          </a:p>
        </p:txBody>
      </p:sp>
      <p:cxnSp>
        <p:nvCxnSpPr>
          <p:cNvPr id="122" name="Elbow Connector 121"/>
          <p:cNvCxnSpPr>
            <a:stCxn id="113" idx="3"/>
            <a:endCxn id="125" idx="2"/>
          </p:cNvCxnSpPr>
          <p:nvPr/>
        </p:nvCxnSpPr>
        <p:spPr bwMode="auto">
          <a:xfrm>
            <a:off x="7141560" y="4930330"/>
            <a:ext cx="703553" cy="318583"/>
          </a:xfrm>
          <a:prstGeom prst="bentConnector3">
            <a:avLst>
              <a:gd name="adj1" fmla="val 50000"/>
            </a:avLst>
          </a:prstGeom>
          <a:solidFill>
            <a:schemeClr val="accent1"/>
          </a:solidFill>
          <a:ln w="19050" cap="flat" cmpd="sng" algn="ctr">
            <a:solidFill>
              <a:schemeClr val="bg1">
                <a:lumMod val="65000"/>
              </a:schemeClr>
            </a:solidFill>
            <a:prstDash val="solid"/>
            <a:round/>
            <a:headEnd type="none" w="med" len="med"/>
            <a:tailEnd type="none" w="med" len="med"/>
          </a:ln>
          <a:effectLst/>
        </p:spPr>
      </p:cxnSp>
      <p:pic>
        <p:nvPicPr>
          <p:cNvPr id="125" name="Picture 12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5400000">
            <a:off x="7769267" y="5054417"/>
            <a:ext cx="540681" cy="388991"/>
          </a:xfrm>
          <a:prstGeom prst="rect">
            <a:avLst/>
          </a:prstGeom>
        </p:spPr>
      </p:pic>
      <p:pic>
        <p:nvPicPr>
          <p:cNvPr id="130" name="Picture 12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5400000">
            <a:off x="7769267" y="4481667"/>
            <a:ext cx="540681" cy="388991"/>
          </a:xfrm>
          <a:prstGeom prst="rect">
            <a:avLst/>
          </a:prstGeom>
        </p:spPr>
      </p:pic>
      <p:cxnSp>
        <p:nvCxnSpPr>
          <p:cNvPr id="132" name="Elbow Connector 131"/>
          <p:cNvCxnSpPr>
            <a:stCxn id="113" idx="3"/>
            <a:endCxn id="130" idx="2"/>
          </p:cNvCxnSpPr>
          <p:nvPr/>
        </p:nvCxnSpPr>
        <p:spPr bwMode="auto">
          <a:xfrm flipV="1">
            <a:off x="7141560" y="4676165"/>
            <a:ext cx="703553" cy="254167"/>
          </a:xfrm>
          <a:prstGeom prst="bentConnector3">
            <a:avLst>
              <a:gd name="adj1" fmla="val 50000"/>
            </a:avLst>
          </a:prstGeom>
          <a:solidFill>
            <a:schemeClr val="accent1"/>
          </a:solidFill>
          <a:ln w="19050" cap="flat" cmpd="sng" algn="ctr">
            <a:solidFill>
              <a:schemeClr val="bg1">
                <a:lumMod val="65000"/>
              </a:schemeClr>
            </a:solidFill>
            <a:prstDash val="solid"/>
            <a:round/>
            <a:headEnd type="none" w="med" len="med"/>
            <a:tailEnd type="none" w="med" len="med"/>
          </a:ln>
          <a:effectLst/>
        </p:spPr>
      </p:cxnSp>
      <p:pic>
        <p:nvPicPr>
          <p:cNvPr id="135" name="Picture 13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5400000">
            <a:off x="7769267" y="3908921"/>
            <a:ext cx="540681" cy="388991"/>
          </a:xfrm>
          <a:prstGeom prst="rect">
            <a:avLst/>
          </a:prstGeom>
        </p:spPr>
      </p:pic>
      <p:pic>
        <p:nvPicPr>
          <p:cNvPr id="136" name="Picture 13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5400000">
            <a:off x="7769267" y="3336173"/>
            <a:ext cx="540681" cy="388991"/>
          </a:xfrm>
          <a:prstGeom prst="rect">
            <a:avLst/>
          </a:prstGeom>
        </p:spPr>
      </p:pic>
      <p:cxnSp>
        <p:nvCxnSpPr>
          <p:cNvPr id="137" name="Elbow Connector 136"/>
          <p:cNvCxnSpPr>
            <a:stCxn id="112" idx="3"/>
            <a:endCxn id="136" idx="2"/>
          </p:cNvCxnSpPr>
          <p:nvPr/>
        </p:nvCxnSpPr>
        <p:spPr bwMode="auto">
          <a:xfrm flipV="1">
            <a:off x="7141560" y="3530669"/>
            <a:ext cx="703553" cy="377495"/>
          </a:xfrm>
          <a:prstGeom prst="bentConnector3">
            <a:avLst>
              <a:gd name="adj1" fmla="val 50000"/>
            </a:avLst>
          </a:prstGeom>
          <a:solidFill>
            <a:schemeClr val="accent1"/>
          </a:solidFill>
          <a:ln w="19050" cap="flat" cmpd="sng" algn="ctr">
            <a:solidFill>
              <a:schemeClr val="bg1">
                <a:lumMod val="65000"/>
              </a:schemeClr>
            </a:solidFill>
            <a:prstDash val="solid"/>
            <a:round/>
            <a:headEnd type="none" w="med" len="med"/>
            <a:tailEnd type="none" w="med" len="med"/>
          </a:ln>
          <a:effectLst/>
        </p:spPr>
      </p:cxnSp>
      <p:cxnSp>
        <p:nvCxnSpPr>
          <p:cNvPr id="140" name="Elbow Connector 139"/>
          <p:cNvCxnSpPr>
            <a:stCxn id="112" idx="3"/>
            <a:endCxn id="135" idx="2"/>
          </p:cNvCxnSpPr>
          <p:nvPr/>
        </p:nvCxnSpPr>
        <p:spPr bwMode="auto">
          <a:xfrm>
            <a:off x="7141560" y="3908160"/>
            <a:ext cx="703553" cy="195253"/>
          </a:xfrm>
          <a:prstGeom prst="bentConnector3">
            <a:avLst>
              <a:gd name="adj1" fmla="val 50000"/>
            </a:avLst>
          </a:prstGeom>
          <a:solidFill>
            <a:schemeClr val="accent1"/>
          </a:solidFill>
          <a:ln w="19050" cap="flat" cmpd="sng" algn="ctr">
            <a:solidFill>
              <a:schemeClr val="bg1">
                <a:lumMod val="65000"/>
              </a:schemeClr>
            </a:solidFill>
            <a:prstDash val="solid"/>
            <a:round/>
            <a:headEnd type="none" w="med" len="med"/>
            <a:tailEnd type="none" w="med" len="med"/>
          </a:ln>
          <a:effectLst/>
        </p:spPr>
      </p:cxnSp>
      <p:sp>
        <p:nvSpPr>
          <p:cNvPr id="143" name="TextBox 142"/>
          <p:cNvSpPr txBox="1"/>
          <p:nvPr/>
        </p:nvSpPr>
        <p:spPr>
          <a:xfrm>
            <a:off x="4799146" y="3117873"/>
            <a:ext cx="1104781" cy="276997"/>
          </a:xfrm>
          <a:prstGeom prst="rect">
            <a:avLst/>
          </a:prstGeom>
          <a:noFill/>
          <a:effectLst/>
        </p:spPr>
        <p:txBody>
          <a:bodyPr wrap="square" lIns="91436" tIns="45719" rIns="91436" bIns="45719" rtlCol="0">
            <a:spAutoFit/>
          </a:bodyPr>
          <a:lstStyle/>
          <a:p>
            <a:pPr algn="ctr" defTabSz="914332"/>
            <a:r>
              <a:rPr lang="en-US" sz="1200" dirty="0">
                <a:solidFill>
                  <a:srgbClr val="595959"/>
                </a:solidFill>
              </a:rPr>
              <a:t>AD / RADIUS</a:t>
            </a:r>
          </a:p>
        </p:txBody>
      </p:sp>
      <p:pic>
        <p:nvPicPr>
          <p:cNvPr id="144" name="Picture 143" descr="skd188803sdc.png"/>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991075" y="3443419"/>
            <a:ext cx="633921" cy="523916"/>
          </a:xfrm>
          <a:prstGeom prst="rect">
            <a:avLst/>
          </a:prstGeom>
        </p:spPr>
      </p:pic>
      <p:cxnSp>
        <p:nvCxnSpPr>
          <p:cNvPr id="146" name="Straight Connector 145"/>
          <p:cNvCxnSpPr>
            <a:stCxn id="144" idx="2"/>
            <a:endCxn id="108" idx="0"/>
          </p:cNvCxnSpPr>
          <p:nvPr/>
        </p:nvCxnSpPr>
        <p:spPr bwMode="auto">
          <a:xfrm flipH="1">
            <a:off x="5308034" y="3967335"/>
            <a:ext cx="2" cy="97623"/>
          </a:xfrm>
          <a:prstGeom prst="line">
            <a:avLst/>
          </a:prstGeom>
          <a:solidFill>
            <a:schemeClr val="accent1"/>
          </a:solidFill>
          <a:ln w="19050" cap="flat" cmpd="sng" algn="ctr">
            <a:solidFill>
              <a:schemeClr val="bg1">
                <a:lumMod val="65000"/>
              </a:schemeClr>
            </a:solidFill>
            <a:prstDash val="solid"/>
            <a:round/>
            <a:headEnd type="none" w="med" len="med"/>
            <a:tailEnd type="none" w="med" len="med"/>
          </a:ln>
          <a:effectLst/>
        </p:spPr>
      </p:cxnSp>
      <p:sp>
        <p:nvSpPr>
          <p:cNvPr id="155" name="TextBox 154"/>
          <p:cNvSpPr txBox="1"/>
          <p:nvPr/>
        </p:nvSpPr>
        <p:spPr>
          <a:xfrm>
            <a:off x="4799146" y="5623380"/>
            <a:ext cx="3776644" cy="338552"/>
          </a:xfrm>
          <a:prstGeom prst="rect">
            <a:avLst/>
          </a:prstGeom>
          <a:noFill/>
          <a:effectLst/>
        </p:spPr>
        <p:txBody>
          <a:bodyPr wrap="square" lIns="91436" tIns="45719" rIns="91436" bIns="45719" rtlCol="0">
            <a:spAutoFit/>
          </a:bodyPr>
          <a:lstStyle/>
          <a:p>
            <a:pPr algn="ctr" defTabSz="914332"/>
            <a:r>
              <a:rPr lang="ru-RU" sz="1600" b="1" dirty="0" smtClean="0">
                <a:solidFill>
                  <a:schemeClr val="bg1"/>
                </a:solidFill>
              </a:rPr>
              <a:t>Головной офис</a:t>
            </a:r>
            <a:endParaRPr lang="en-US" sz="1600" b="1" dirty="0">
              <a:solidFill>
                <a:schemeClr val="bg1"/>
              </a:solidFill>
            </a:endParaRPr>
          </a:p>
        </p:txBody>
      </p:sp>
      <p:grpSp>
        <p:nvGrpSpPr>
          <p:cNvPr id="77" name="Group 89"/>
          <p:cNvGrpSpPr/>
          <p:nvPr/>
        </p:nvGrpSpPr>
        <p:grpSpPr>
          <a:xfrm>
            <a:off x="457376" y="4627871"/>
            <a:ext cx="1279507" cy="1345292"/>
            <a:chOff x="835006" y="4577856"/>
            <a:chExt cx="1279506" cy="1345292"/>
          </a:xfrm>
        </p:grpSpPr>
        <p:sp>
          <p:nvSpPr>
            <p:cNvPr id="79" name="Oval 78"/>
            <p:cNvSpPr/>
            <p:nvPr/>
          </p:nvSpPr>
          <p:spPr bwMode="auto">
            <a:xfrm>
              <a:off x="835006" y="4577856"/>
              <a:ext cx="1279506" cy="1345292"/>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p:spPr>
          <p:style>
            <a:lnRef idx="2">
              <a:schemeClr val="accent4"/>
            </a:lnRef>
            <a:fillRef idx="1">
              <a:schemeClr val="lt1"/>
            </a:fillRef>
            <a:effectRef idx="0">
              <a:schemeClr val="accent4"/>
            </a:effectRef>
            <a:fontRef idx="minor">
              <a:schemeClr val="dk1"/>
            </a:fontRef>
          </p:style>
          <p:txBody>
            <a:bodyPr vert="horz" wrap="square" lIns="121920" tIns="60960" rIns="121920" bIns="60960" numCol="1" rtlCol="0" anchor="t" anchorCtr="0" compatLnSpc="1">
              <a:prstTxWarp prst="textNoShape">
                <a:avLst/>
              </a:prstTxWarp>
            </a:bodyPr>
            <a:lstStyle/>
            <a:p>
              <a:pPr defTabSz="914332" eaLnBrk="0" hangingPunct="0"/>
              <a:endParaRPr lang="en-US" sz="3200">
                <a:solidFill>
                  <a:srgbClr val="000000"/>
                </a:solidFill>
                <a:ea typeface="ＭＳ Ｐゴシック" pitchFamily="34" charset="-128"/>
              </a:endParaRPr>
            </a:p>
          </p:txBody>
        </p:sp>
        <p:grpSp>
          <p:nvGrpSpPr>
            <p:cNvPr id="80" name="Group 82"/>
            <p:cNvGrpSpPr/>
            <p:nvPr/>
          </p:nvGrpSpPr>
          <p:grpSpPr>
            <a:xfrm>
              <a:off x="855422" y="4610749"/>
              <a:ext cx="1254847" cy="1309708"/>
              <a:chOff x="679186" y="4460505"/>
              <a:chExt cx="1254847" cy="1309708"/>
            </a:xfrm>
          </p:grpSpPr>
          <p:sp>
            <p:nvSpPr>
              <p:cNvPr id="81" name="Rectangle 80"/>
              <p:cNvSpPr/>
              <p:nvPr/>
            </p:nvSpPr>
            <p:spPr>
              <a:xfrm rot="13701621">
                <a:off x="887728" y="4754107"/>
                <a:ext cx="836680" cy="793102"/>
              </a:xfrm>
              <a:prstGeom prst="rect">
                <a:avLst/>
              </a:prstGeom>
              <a:gradFill>
                <a:gsLst>
                  <a:gs pos="0">
                    <a:schemeClr val="bg2">
                      <a:lumMod val="75000"/>
                    </a:schemeClr>
                  </a:gs>
                  <a:gs pos="80000">
                    <a:schemeClr val="bg2">
                      <a:lumMod val="60000"/>
                      <a:lumOff val="40000"/>
                    </a:schemeClr>
                  </a:gs>
                  <a:gs pos="100000">
                    <a:schemeClr val="bg1">
                      <a:lumMod val="65000"/>
                    </a:schemeClr>
                  </a:gs>
                </a:gsLst>
              </a:gradFill>
              <a:ln>
                <a:solidFill>
                  <a:schemeClr val="bg2">
                    <a:lumMod val="60000"/>
                    <a:lumOff val="40000"/>
                  </a:schemeClr>
                </a:solidFill>
              </a:ln>
              <a:scene3d>
                <a:camera prst="orthographicFront"/>
                <a:lightRig rig="threePt" dir="t"/>
              </a:scene3d>
              <a:sp3d contourW="12700" prstMaterial="metal">
                <a:bevelT w="50800" h="44450" prst="relaxedInset"/>
                <a:contourClr>
                  <a:schemeClr val="tx2">
                    <a:lumMod val="85000"/>
                    <a:lumOff val="1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defTabSz="914332"/>
                <a:endParaRPr lang="en-US" sz="3200">
                  <a:solidFill>
                    <a:srgbClr val="FFFFFF"/>
                  </a:solidFill>
                </a:endParaRPr>
              </a:p>
            </p:txBody>
          </p:sp>
          <p:pic>
            <p:nvPicPr>
              <p:cNvPr id="83" name="Picture 8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7916" y="5426658"/>
                <a:ext cx="343555" cy="343555"/>
              </a:xfrm>
              <a:prstGeom prst="rect">
                <a:avLst/>
              </a:prstGeom>
            </p:spPr>
          </p:pic>
          <p:pic>
            <p:nvPicPr>
              <p:cNvPr id="87" name="Picture 8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6352" y="4460505"/>
                <a:ext cx="553297" cy="553297"/>
              </a:xfrm>
              <a:prstGeom prst="rect">
                <a:avLst/>
              </a:prstGeom>
            </p:spPr>
          </p:pic>
          <p:pic>
            <p:nvPicPr>
              <p:cNvPr id="90" name="Picture 8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0479" y="5040473"/>
                <a:ext cx="343554" cy="343554"/>
              </a:xfrm>
              <a:prstGeom prst="rect">
                <a:avLst/>
              </a:prstGeom>
            </p:spPr>
          </p:pic>
          <p:pic>
            <p:nvPicPr>
              <p:cNvPr id="91" name="Picture 9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186" y="4970888"/>
                <a:ext cx="343555" cy="343555"/>
              </a:xfrm>
              <a:prstGeom prst="rect">
                <a:avLst/>
              </a:prstGeom>
            </p:spPr>
          </p:pic>
        </p:grpSp>
      </p:grpSp>
      <p:pic>
        <p:nvPicPr>
          <p:cNvPr id="7"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139194" y="1473126"/>
            <a:ext cx="1646091" cy="1101848"/>
          </a:xfrm>
          <a:prstGeom prst="rect">
            <a:avLst/>
          </a:prstGeom>
          <a:ln w="28575">
            <a:solidFill>
              <a:schemeClr val="accent4">
                <a:lumMod val="75000"/>
              </a:schemeClr>
            </a:solidFill>
          </a:ln>
          <a:effectLst>
            <a:glow rad="139700">
              <a:schemeClr val="accent2">
                <a:satMod val="175000"/>
                <a:alpha val="40000"/>
              </a:schemeClr>
            </a:glow>
          </a:effectLst>
          <a:extLst>
            <a:ext uri="{909E8E84-426E-40DD-AFC4-6F175D3DCCD1}">
              <a14:hiddenFill xmlns:a14="http://schemas.microsoft.com/office/drawing/2010/main">
                <a:solidFill>
                  <a:schemeClr val="accent1"/>
                </a:solidFill>
              </a14:hiddenFill>
            </a:ext>
          </a:extLst>
        </p:spPr>
      </p:pic>
      <p:cxnSp>
        <p:nvCxnSpPr>
          <p:cNvPr id="21" name="Straight Connector 20"/>
          <p:cNvCxnSpPr>
            <a:stCxn id="148" idx="2"/>
          </p:cNvCxnSpPr>
          <p:nvPr/>
        </p:nvCxnSpPr>
        <p:spPr bwMode="auto">
          <a:xfrm>
            <a:off x="2207810" y="2839120"/>
            <a:ext cx="983342" cy="1369589"/>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92" name="Straight Connector 91"/>
          <p:cNvCxnSpPr>
            <a:stCxn id="149" idx="2"/>
          </p:cNvCxnSpPr>
          <p:nvPr/>
        </p:nvCxnSpPr>
        <p:spPr bwMode="auto">
          <a:xfrm flipH="1">
            <a:off x="3559780" y="2857512"/>
            <a:ext cx="402560" cy="1351197"/>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grpSp>
        <p:nvGrpSpPr>
          <p:cNvPr id="8" name="Group 4"/>
          <p:cNvGrpSpPr/>
          <p:nvPr/>
        </p:nvGrpSpPr>
        <p:grpSpPr>
          <a:xfrm>
            <a:off x="2707136" y="4084757"/>
            <a:ext cx="1517762" cy="1293524"/>
            <a:chOff x="3019026" y="3432495"/>
            <a:chExt cx="1517762" cy="1293524"/>
          </a:xfrm>
        </p:grpSpPr>
        <p:pic>
          <p:nvPicPr>
            <p:cNvPr id="3" name="Picture 2"/>
            <p:cNvPicPr>
              <a:picLocks noChangeAspect="1"/>
            </p:cNvPicPr>
            <p:nvPr/>
          </p:nvPicPr>
          <p:blipFill rotWithShape="1">
            <a:blip r:embed="rId12">
              <a:extLst>
                <a:ext uri="{28A0092B-C50C-407E-A947-70E740481C1C}">
                  <a14:useLocalDpi xmlns:a14="http://schemas.microsoft.com/office/drawing/2010/main" val="0"/>
                </a:ext>
              </a:extLst>
            </a:blip>
            <a:srcRect t="19535" b="17545"/>
            <a:stretch/>
          </p:blipFill>
          <p:spPr>
            <a:xfrm>
              <a:off x="3019026" y="3432495"/>
              <a:ext cx="1517762" cy="95497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410527" y="4387465"/>
              <a:ext cx="938077" cy="338554"/>
            </a:xfrm>
            <a:prstGeom prst="rect">
              <a:avLst/>
            </a:prstGeom>
            <a:noFill/>
          </p:spPr>
          <p:txBody>
            <a:bodyPr wrap="none" rtlCol="0">
              <a:spAutoFit/>
            </a:bodyPr>
            <a:lstStyle/>
            <a:p>
              <a:pPr defTabSz="914332"/>
              <a:r>
                <a:rPr lang="en-US" sz="1600" b="1" dirty="0">
                  <a:solidFill>
                    <a:srgbClr val="000000"/>
                  </a:solidFill>
                </a:rPr>
                <a:t>Internet</a:t>
              </a:r>
            </a:p>
          </p:txBody>
        </p:sp>
      </p:grpSp>
      <p:grpSp>
        <p:nvGrpSpPr>
          <p:cNvPr id="9" name="Group 8"/>
          <p:cNvGrpSpPr/>
          <p:nvPr/>
        </p:nvGrpSpPr>
        <p:grpSpPr>
          <a:xfrm>
            <a:off x="371811" y="2909534"/>
            <a:ext cx="1279507" cy="1345292"/>
            <a:chOff x="371811" y="2909534"/>
            <a:chExt cx="1279507" cy="1345292"/>
          </a:xfrm>
        </p:grpSpPr>
        <p:sp>
          <p:nvSpPr>
            <p:cNvPr id="82" name="Oval 81"/>
            <p:cNvSpPr/>
            <p:nvPr/>
          </p:nvSpPr>
          <p:spPr bwMode="auto">
            <a:xfrm>
              <a:off x="371811" y="2909534"/>
              <a:ext cx="1279507" cy="1345292"/>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p:spPr>
          <p:style>
            <a:lnRef idx="2">
              <a:schemeClr val="accent4"/>
            </a:lnRef>
            <a:fillRef idx="1">
              <a:schemeClr val="lt1"/>
            </a:fillRef>
            <a:effectRef idx="0">
              <a:schemeClr val="accent4"/>
            </a:effectRef>
            <a:fontRef idx="minor">
              <a:schemeClr val="dk1"/>
            </a:fontRef>
          </p:style>
          <p:txBody>
            <a:bodyPr vert="horz" wrap="square" lIns="121920" tIns="60960" rIns="121920" bIns="60960" numCol="1" rtlCol="0" anchor="t" anchorCtr="0" compatLnSpc="1">
              <a:prstTxWarp prst="textNoShape">
                <a:avLst/>
              </a:prstTxWarp>
            </a:bodyPr>
            <a:lstStyle/>
            <a:p>
              <a:pPr defTabSz="914332" eaLnBrk="0" hangingPunct="0"/>
              <a:endParaRPr lang="en-US" sz="3200">
                <a:solidFill>
                  <a:srgbClr val="000000"/>
                </a:solidFill>
                <a:ea typeface="ＭＳ Ｐゴシック" pitchFamily="34" charset="-128"/>
              </a:endParaRPr>
            </a:p>
          </p:txBody>
        </p:sp>
        <p:sp>
          <p:nvSpPr>
            <p:cNvPr id="84" name="Rectangle 83"/>
            <p:cNvSpPr/>
            <p:nvPr/>
          </p:nvSpPr>
          <p:spPr>
            <a:xfrm rot="13701621">
              <a:off x="600769" y="3236029"/>
              <a:ext cx="836680" cy="793103"/>
            </a:xfrm>
            <a:prstGeom prst="rect">
              <a:avLst/>
            </a:prstGeom>
            <a:gradFill>
              <a:gsLst>
                <a:gs pos="0">
                  <a:schemeClr val="bg2">
                    <a:lumMod val="75000"/>
                  </a:schemeClr>
                </a:gs>
                <a:gs pos="80000">
                  <a:schemeClr val="bg2">
                    <a:lumMod val="60000"/>
                    <a:lumOff val="40000"/>
                  </a:schemeClr>
                </a:gs>
                <a:gs pos="100000">
                  <a:schemeClr val="bg1">
                    <a:lumMod val="65000"/>
                  </a:schemeClr>
                </a:gs>
              </a:gsLst>
            </a:gradFill>
            <a:ln>
              <a:solidFill>
                <a:schemeClr val="bg2">
                  <a:lumMod val="60000"/>
                  <a:lumOff val="40000"/>
                </a:schemeClr>
              </a:solidFill>
            </a:ln>
            <a:scene3d>
              <a:camera prst="orthographicFront"/>
              <a:lightRig rig="threePt" dir="t"/>
            </a:scene3d>
            <a:sp3d contourW="12700" prstMaterial="metal">
              <a:bevelT w="50800" h="44450" prst="relaxedInset"/>
              <a:contourClr>
                <a:schemeClr val="tx2">
                  <a:lumMod val="85000"/>
                  <a:lumOff val="1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defTabSz="914332"/>
              <a:endParaRPr lang="en-US" sz="3200">
                <a:solidFill>
                  <a:srgbClr val="FFFFFF"/>
                </a:solidFill>
              </a:endParaRPr>
            </a:p>
          </p:txBody>
        </p:sp>
        <p:pic>
          <p:nvPicPr>
            <p:cNvPr id="85" name="Picture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0957" y="3908580"/>
              <a:ext cx="343555" cy="343555"/>
            </a:xfrm>
            <a:prstGeom prst="rect">
              <a:avLst/>
            </a:prstGeom>
          </p:spPr>
        </p:pic>
        <p:pic>
          <p:nvPicPr>
            <p:cNvPr id="86" name="Picture 8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9393" y="2942427"/>
              <a:ext cx="553297" cy="553297"/>
            </a:xfrm>
            <a:prstGeom prst="rect">
              <a:avLst/>
            </a:prstGeom>
          </p:spPr>
        </p:pic>
        <p:pic>
          <p:nvPicPr>
            <p:cNvPr id="89" name="Picture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227" y="3452810"/>
              <a:ext cx="343555" cy="343555"/>
            </a:xfrm>
            <a:prstGeom prst="rect">
              <a:avLst/>
            </a:prstGeom>
          </p:spPr>
        </p:pic>
        <p:pic>
          <p:nvPicPr>
            <p:cNvPr id="57" name="Picture 5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6506" y="3469048"/>
              <a:ext cx="748914" cy="310201"/>
            </a:xfrm>
            <a:prstGeom prst="rect">
              <a:avLst/>
            </a:prstGeom>
            <a:effectLst>
              <a:softEdge rad="12700"/>
            </a:effectLst>
          </p:spPr>
        </p:pic>
        <p:pic>
          <p:nvPicPr>
            <p:cNvPr id="88" name="Picture 8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3521" y="3522395"/>
              <a:ext cx="343554" cy="343554"/>
            </a:xfrm>
            <a:prstGeom prst="rect">
              <a:avLst/>
            </a:prstGeom>
          </p:spPr>
        </p:pic>
      </p:grpSp>
    </p:spTree>
    <p:extLst>
      <p:ext uri="{BB962C8B-B14F-4D97-AF65-F5344CB8AC3E}">
        <p14:creationId xmlns:p14="http://schemas.microsoft.com/office/powerpoint/2010/main" val="168539005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11" y="4496167"/>
            <a:ext cx="2383949" cy="987435"/>
          </a:xfrm>
          <a:prstGeom prst="rect">
            <a:avLst/>
          </a:prstGeom>
        </p:spPr>
      </p:pic>
      <p:sp>
        <p:nvSpPr>
          <p:cNvPr id="2" name="Title 1"/>
          <p:cNvSpPr>
            <a:spLocks noGrp="1"/>
          </p:cNvSpPr>
          <p:nvPr>
            <p:ph type="title"/>
          </p:nvPr>
        </p:nvSpPr>
        <p:spPr/>
        <p:txBody>
          <a:bodyPr/>
          <a:lstStyle/>
          <a:p>
            <a:r>
              <a:rPr lang="ru-RU" dirty="0" smtClean="0"/>
              <a:t>Что такое облачный </a:t>
            </a:r>
            <a:r>
              <a:rPr lang="en-US" dirty="0" smtClean="0"/>
              <a:t>Wi-Fi?</a:t>
            </a:r>
            <a:endParaRPr lang="en-US" dirty="0"/>
          </a:p>
        </p:txBody>
      </p:sp>
      <p:sp>
        <p:nvSpPr>
          <p:cNvPr id="5" name="Text Placeholder 4"/>
          <p:cNvSpPr>
            <a:spLocks noGrp="1"/>
          </p:cNvSpPr>
          <p:nvPr>
            <p:ph type="body" sz="quarter" idx="10"/>
          </p:nvPr>
        </p:nvSpPr>
        <p:spPr>
          <a:prstGeom prst="rect">
            <a:avLst/>
          </a:prstGeom>
        </p:spPr>
        <p:txBody>
          <a:bodyPr/>
          <a:lstStyle/>
          <a:p>
            <a:r>
              <a:rPr lang="ru-RU" dirty="0" smtClean="0"/>
              <a:t>Точки доступа и коммутаторы</a:t>
            </a:r>
            <a:endParaRPr lang="en-US" dirty="0" smtClean="0"/>
          </a:p>
          <a:p>
            <a:r>
              <a:rPr lang="ru-RU" dirty="0" smtClean="0"/>
              <a:t>Без контроллера и решения для управления</a:t>
            </a:r>
            <a:endParaRPr lang="en-US" dirty="0" smtClean="0"/>
          </a:p>
          <a:p>
            <a:r>
              <a:rPr lang="ru-RU" dirty="0" smtClean="0"/>
              <a:t>Сервисы работающие в облаке</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27319" y="3995350"/>
            <a:ext cx="2298194" cy="1580711"/>
          </a:xfrm>
          <a:prstGeom prst="rect">
            <a:avLst/>
          </a:prstGeom>
        </p:spPr>
      </p:pic>
      <p:grpSp>
        <p:nvGrpSpPr>
          <p:cNvPr id="8" name="Group 7"/>
          <p:cNvGrpSpPr/>
          <p:nvPr/>
        </p:nvGrpSpPr>
        <p:grpSpPr>
          <a:xfrm>
            <a:off x="3619266" y="4193059"/>
            <a:ext cx="2180634" cy="1446046"/>
            <a:chOff x="3165723" y="3905203"/>
            <a:chExt cx="2648691" cy="1775092"/>
          </a:xfrm>
        </p:grpSpPr>
        <p:pic>
          <p:nvPicPr>
            <p:cNvPr id="10" name="Picture 9" descr="7240_Top.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65723" y="4059821"/>
              <a:ext cx="2648691" cy="1300995"/>
            </a:xfrm>
            <a:prstGeom prst="rect">
              <a:avLst/>
            </a:prstGeom>
          </p:spPr>
        </p:pic>
        <p:sp>
          <p:nvSpPr>
            <p:cNvPr id="11" name="&quot;No&quot; Symbol 10"/>
            <p:cNvSpPr/>
            <p:nvPr/>
          </p:nvSpPr>
          <p:spPr bwMode="auto">
            <a:xfrm>
              <a:off x="3493224" y="3905203"/>
              <a:ext cx="1993689" cy="1775092"/>
            </a:xfrm>
            <a:prstGeom prst="noSmoking">
              <a:avLst>
                <a:gd name="adj" fmla="val 1028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grpSp>
        <p:nvGrpSpPr>
          <p:cNvPr id="9" name="Group 8"/>
          <p:cNvGrpSpPr/>
          <p:nvPr/>
        </p:nvGrpSpPr>
        <p:grpSpPr>
          <a:xfrm>
            <a:off x="963308" y="4985739"/>
            <a:ext cx="1594155" cy="602109"/>
            <a:chOff x="690749" y="4985739"/>
            <a:chExt cx="1594155" cy="602109"/>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749" y="4985739"/>
              <a:ext cx="558237" cy="55940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708" y="5028446"/>
              <a:ext cx="558237" cy="55940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6667" y="4985739"/>
              <a:ext cx="558237" cy="559402"/>
            </a:xfrm>
            <a:prstGeom prst="rect">
              <a:avLst/>
            </a:prstGeom>
          </p:spPr>
        </p:pic>
      </p:grpSp>
    </p:spTree>
    <p:extLst>
      <p:ext uri="{BB962C8B-B14F-4D97-AF65-F5344CB8AC3E}">
        <p14:creationId xmlns:p14="http://schemas.microsoft.com/office/powerpoint/2010/main" val="429308773"/>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ru-RU" dirty="0" smtClean="0"/>
              <a:t>Корпоративный сегмент без исключений</a:t>
            </a:r>
            <a:endParaRPr lang="en-US" dirty="0"/>
          </a:p>
        </p:txBody>
      </p:sp>
      <p:grpSp>
        <p:nvGrpSpPr>
          <p:cNvPr id="4" name="Group 3"/>
          <p:cNvGrpSpPr/>
          <p:nvPr/>
        </p:nvGrpSpPr>
        <p:grpSpPr>
          <a:xfrm>
            <a:off x="386179" y="1924831"/>
            <a:ext cx="8371645" cy="3589012"/>
            <a:chOff x="386179" y="1596353"/>
            <a:chExt cx="8371645" cy="3589012"/>
          </a:xfrm>
        </p:grpSpPr>
        <p:sp>
          <p:nvSpPr>
            <p:cNvPr id="6" name="Isosceles Triangle 5"/>
            <p:cNvSpPr/>
            <p:nvPr/>
          </p:nvSpPr>
          <p:spPr bwMode="auto">
            <a:xfrm>
              <a:off x="386179" y="2282365"/>
              <a:ext cx="8371644" cy="1660125"/>
            </a:xfrm>
            <a:prstGeom prst="triangle">
              <a:avLst/>
            </a:prstGeom>
            <a:gradFill flip="none" rotWithShape="1">
              <a:gsLst>
                <a:gs pos="27000">
                  <a:srgbClr val="B8DFFA"/>
                </a:gs>
                <a:gs pos="0">
                  <a:schemeClr val="accent4">
                    <a:lumMod val="75000"/>
                  </a:schemeClr>
                </a:gs>
                <a:gs pos="52000">
                  <a:schemeClr val="bg1"/>
                </a:gs>
              </a:gsLst>
              <a:lin ang="162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914332" eaLnBrk="0" hangingPunct="0"/>
              <a:endParaRPr lang="en-US" sz="3200">
                <a:ea typeface="ＭＳ Ｐゴシック" pitchFamily="34" charset="-128"/>
              </a:endParaRPr>
            </a:p>
          </p:txBody>
        </p:sp>
        <p:sp>
          <p:nvSpPr>
            <p:cNvPr id="11" name="Rounded Rectangle 10"/>
            <p:cNvSpPr/>
            <p:nvPr/>
          </p:nvSpPr>
          <p:spPr bwMode="auto">
            <a:xfrm>
              <a:off x="386180" y="3904393"/>
              <a:ext cx="8371644" cy="1280972"/>
            </a:xfrm>
            <a:prstGeom prst="roundRect">
              <a:avLst>
                <a:gd name="adj" fmla="val 4465"/>
              </a:avLst>
            </a:prstGeom>
            <a:solidFill>
              <a:schemeClr val="accent4">
                <a:lumMod val="7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rtlCol="0" anchor="t" anchorCtr="0" compatLnSpc="1">
              <a:prstTxWarp prst="textNoShape">
                <a:avLst/>
              </a:prstTxWarp>
            </a:bodyPr>
            <a:lstStyle/>
            <a:p>
              <a:pPr defTabSz="914332" eaLnBrk="0" hangingPunct="0"/>
              <a:endParaRPr lang="en-US" sz="3200">
                <a:ea typeface="ＭＳ Ｐゴシック" pitchFamily="34" charset="-128"/>
              </a:endParaRPr>
            </a:p>
          </p:txBody>
        </p:sp>
        <p:pic>
          <p:nvPicPr>
            <p:cNvPr id="16" name="Picture 15" descr="G17.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81140" y="3904393"/>
              <a:ext cx="2092911" cy="1261034"/>
            </a:xfrm>
            <a:prstGeom prst="rect">
              <a:avLst/>
            </a:prstGeom>
            <a:effectLst/>
          </p:spPr>
        </p:pic>
        <p:pic>
          <p:nvPicPr>
            <p:cNvPr id="17" name="Picture 16" descr="G17.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9430" y="3904393"/>
              <a:ext cx="2092911" cy="1261034"/>
            </a:xfrm>
            <a:prstGeom prst="rect">
              <a:avLst/>
            </a:prstGeom>
            <a:effectLst/>
          </p:spPr>
        </p:pic>
        <p:pic>
          <p:nvPicPr>
            <p:cNvPr id="18" name="Picture 17" descr="G17.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64235" y="3914362"/>
              <a:ext cx="2079594" cy="1261034"/>
            </a:xfrm>
            <a:prstGeom prst="rect">
              <a:avLst/>
            </a:prstGeom>
            <a:effectLst/>
          </p:spPr>
        </p:pic>
        <p:sp>
          <p:nvSpPr>
            <p:cNvPr id="21" name="TextBox 20"/>
            <p:cNvSpPr txBox="1"/>
            <p:nvPr/>
          </p:nvSpPr>
          <p:spPr>
            <a:xfrm>
              <a:off x="4572000" y="3882283"/>
              <a:ext cx="2219417" cy="1169551"/>
            </a:xfrm>
            <a:prstGeom prst="rect">
              <a:avLst/>
            </a:prstGeom>
            <a:noFill/>
          </p:spPr>
          <p:txBody>
            <a:bodyPr wrap="square" rtlCol="0">
              <a:spAutoFit/>
            </a:bodyPr>
            <a:lstStyle/>
            <a:p>
              <a:r>
                <a:rPr lang="ru-RU" sz="1400" dirty="0" smtClean="0"/>
                <a:t>Ролевой доступ</a:t>
              </a:r>
              <a:r>
                <a:rPr lang="en-US" sz="1400" dirty="0" smtClean="0"/>
                <a:t>, </a:t>
              </a:r>
              <a:r>
                <a:rPr lang="ru-RU" sz="1400" dirty="0" smtClean="0"/>
                <a:t>предотвращение атак</a:t>
              </a:r>
              <a:r>
                <a:rPr lang="en-US" sz="1400" dirty="0" smtClean="0"/>
                <a:t>, </a:t>
              </a:r>
              <a:r>
                <a:rPr lang="ru-RU" sz="1400" dirty="0" smtClean="0"/>
                <a:t>обнаружение «</a:t>
              </a:r>
              <a:r>
                <a:rPr lang="en-US" sz="1400" dirty="0" smtClean="0"/>
                <a:t>rogue</a:t>
              </a:r>
              <a:r>
                <a:rPr lang="ru-RU" sz="1400" dirty="0" smtClean="0"/>
                <a:t>»</a:t>
              </a:r>
              <a:r>
                <a:rPr lang="en-US" sz="1400" dirty="0" smtClean="0"/>
                <a:t> </a:t>
              </a:r>
              <a:r>
                <a:rPr lang="ru-RU" sz="1400" dirty="0" smtClean="0"/>
                <a:t>устройств и их отключение/изоляция</a:t>
              </a:r>
              <a:endParaRPr lang="en-US" sz="1400" dirty="0"/>
            </a:p>
          </p:txBody>
        </p:sp>
        <p:sp>
          <p:nvSpPr>
            <p:cNvPr id="22" name="TextBox 21"/>
            <p:cNvSpPr txBox="1"/>
            <p:nvPr/>
          </p:nvSpPr>
          <p:spPr>
            <a:xfrm>
              <a:off x="2511870" y="4037210"/>
              <a:ext cx="2079595" cy="995401"/>
            </a:xfrm>
            <a:prstGeom prst="rect">
              <a:avLst/>
            </a:prstGeom>
            <a:noFill/>
          </p:spPr>
          <p:txBody>
            <a:bodyPr wrap="square" rtlCol="0">
              <a:spAutoFit/>
            </a:bodyPr>
            <a:lstStyle/>
            <a:p>
              <a:r>
                <a:rPr lang="ru-RU" sz="1467" dirty="0" smtClean="0"/>
                <a:t>Нет </a:t>
              </a:r>
              <a:r>
                <a:rPr lang="ru-RU" sz="1467" dirty="0" smtClean="0"/>
                <a:t>«липких» клиентов </a:t>
              </a:r>
              <a:r>
                <a:rPr lang="ru-RU" sz="1467" dirty="0" smtClean="0"/>
                <a:t>– </a:t>
              </a:r>
              <a:r>
                <a:rPr lang="ru-RU" sz="1467" dirty="0" smtClean="0"/>
                <a:t>оптимальная производительность </a:t>
              </a:r>
              <a:endParaRPr lang="en-US" sz="1467" dirty="0"/>
            </a:p>
          </p:txBody>
        </p:sp>
        <p:sp>
          <p:nvSpPr>
            <p:cNvPr id="23" name="TextBox 22"/>
            <p:cNvSpPr txBox="1"/>
            <p:nvPr/>
          </p:nvSpPr>
          <p:spPr>
            <a:xfrm>
              <a:off x="6671232" y="3954285"/>
              <a:ext cx="2079595" cy="1221168"/>
            </a:xfrm>
            <a:prstGeom prst="rect">
              <a:avLst/>
            </a:prstGeom>
            <a:noFill/>
          </p:spPr>
          <p:txBody>
            <a:bodyPr wrap="square" rtlCol="0">
              <a:spAutoFit/>
            </a:bodyPr>
            <a:lstStyle/>
            <a:p>
              <a:r>
                <a:rPr lang="ru-RU" sz="1467" dirty="0" smtClean="0"/>
                <a:t>Определение тысяч</a:t>
              </a:r>
              <a:r>
                <a:rPr lang="en-US" sz="1467" dirty="0" smtClean="0"/>
                <a:t> </a:t>
              </a:r>
              <a:r>
                <a:rPr lang="ru-RU" sz="1467" dirty="0" smtClean="0"/>
                <a:t>приложений, и применение правил для их разрешения и </a:t>
              </a:r>
              <a:r>
                <a:rPr lang="ru-RU" sz="1467" dirty="0" err="1" smtClean="0"/>
                <a:t>приоритезации</a:t>
              </a:r>
              <a:endParaRPr lang="en-US" sz="1467" dirty="0"/>
            </a:p>
          </p:txBody>
        </p:sp>
        <p:pic>
          <p:nvPicPr>
            <p:cNvPr id="15" name="Picture 14" descr="G17.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3597" y="3914362"/>
              <a:ext cx="2092911" cy="1261034"/>
            </a:xfrm>
            <a:prstGeom prst="rect">
              <a:avLst/>
            </a:prstGeom>
            <a:effectLst/>
          </p:spPr>
        </p:pic>
        <p:sp>
          <p:nvSpPr>
            <p:cNvPr id="20" name="TextBox 19"/>
            <p:cNvSpPr txBox="1"/>
            <p:nvPr/>
          </p:nvSpPr>
          <p:spPr>
            <a:xfrm>
              <a:off x="410256" y="3964197"/>
              <a:ext cx="2086252" cy="1221168"/>
            </a:xfrm>
            <a:prstGeom prst="rect">
              <a:avLst/>
            </a:prstGeom>
            <a:noFill/>
          </p:spPr>
          <p:txBody>
            <a:bodyPr wrap="square" rtlCol="0">
              <a:spAutoFit/>
            </a:bodyPr>
            <a:lstStyle/>
            <a:p>
              <a:r>
                <a:rPr lang="ru-RU" sz="1467" dirty="0" smtClean="0"/>
                <a:t>Сканирование эфира всегда включено – обнаружение интерференции без отключения клиентов</a:t>
              </a:r>
              <a:endParaRPr lang="en-US" sz="1467"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507488" y="1596353"/>
              <a:ext cx="2129025" cy="2133469"/>
            </a:xfrm>
            <a:prstGeom prst="rect">
              <a:avLst/>
            </a:prstGeom>
            <a:effectLst>
              <a:outerShdw blurRad="50800" dist="38100" dir="8100000" algn="tr" rotWithShape="0">
                <a:prstClr val="black">
                  <a:alpha val="40000"/>
                </a:prstClr>
              </a:outerShdw>
            </a:effectLst>
            <a:scene3d>
              <a:camera prst="perspectiveFront"/>
              <a:lightRig rig="threePt" dir="t"/>
            </a:scene3d>
          </p:spPr>
        </p:pic>
      </p:grpSp>
      <p:sp>
        <p:nvSpPr>
          <p:cNvPr id="3" name="Rectangle 2"/>
          <p:cNvSpPr/>
          <p:nvPr/>
        </p:nvSpPr>
        <p:spPr bwMode="auto">
          <a:xfrm>
            <a:off x="-2" y="1329636"/>
            <a:ext cx="9144001" cy="607005"/>
          </a:xfrm>
          <a:prstGeom prst="rect">
            <a:avLst/>
          </a:prstGeom>
          <a:solidFill>
            <a:schemeClr val="accent4">
              <a:lumMod val="75000"/>
            </a:schemeClr>
          </a:solidFill>
          <a:ln>
            <a:solidFill>
              <a:schemeClr val="accent4">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9" rIns="91436" bIns="45719" numCol="1" rtlCol="0" anchor="ctr" anchorCtr="0" compatLnSpc="1">
            <a:prstTxWarp prst="textNoShape">
              <a:avLst/>
            </a:prstTxWarp>
          </a:bodyPr>
          <a:lstStyle/>
          <a:p>
            <a:pPr algn="ctr" defTabSz="914332" eaLnBrk="0" hangingPunct="0"/>
            <a:r>
              <a:rPr lang="ru-RU" sz="3200" dirty="0" smtClean="0">
                <a:solidFill>
                  <a:schemeClr val="bg1"/>
                </a:solidFill>
                <a:effectLst>
                  <a:outerShdw blurRad="38100" dist="38100" dir="2700000" algn="tl">
                    <a:srgbClr val="000000">
                      <a:alpha val="43137"/>
                    </a:srgbClr>
                  </a:outerShdw>
                </a:effectLst>
                <a:latin typeface="Arial" charset="0"/>
                <a:ea typeface="ＭＳ Ｐゴシック" pitchFamily="34" charset="-128"/>
              </a:rPr>
              <a:t>Тесты – в 10 раз быстрее конкурентов</a:t>
            </a:r>
            <a:endParaRPr lang="en-US" sz="3200" dirty="0">
              <a:solidFill>
                <a:schemeClr val="bg1"/>
              </a:solidFill>
              <a:effectLst>
                <a:outerShdw blurRad="38100" dist="38100" dir="2700000" algn="tl">
                  <a:srgbClr val="000000">
                    <a:alpha val="43137"/>
                  </a:srgbClr>
                </a:outerShdw>
              </a:effectLst>
              <a:latin typeface="Arial" charset="0"/>
              <a:ea typeface="ＭＳ Ｐゴシック" pitchFamily="34" charset="-128"/>
            </a:endParaRPr>
          </a:p>
        </p:txBody>
      </p:sp>
      <p:sp>
        <p:nvSpPr>
          <p:cNvPr id="19" name="Rectangle 18"/>
          <p:cNvSpPr/>
          <p:nvPr/>
        </p:nvSpPr>
        <p:spPr bwMode="auto">
          <a:xfrm>
            <a:off x="-1" y="5616127"/>
            <a:ext cx="9144001" cy="607005"/>
          </a:xfrm>
          <a:prstGeom prst="rect">
            <a:avLst/>
          </a:prstGeom>
          <a:solidFill>
            <a:schemeClr val="accent4">
              <a:lumMod val="75000"/>
            </a:schemeClr>
          </a:solidFill>
          <a:ln>
            <a:solidFill>
              <a:schemeClr val="accent4">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9" rIns="91436" bIns="45719" numCol="1" rtlCol="0" anchor="ctr" anchorCtr="0" compatLnSpc="1">
            <a:prstTxWarp prst="textNoShape">
              <a:avLst/>
            </a:prstTxWarp>
          </a:bodyPr>
          <a:lstStyle/>
          <a:p>
            <a:pPr algn="ctr" defTabSz="914332" eaLnBrk="0" hangingPunct="0"/>
            <a:r>
              <a:rPr lang="ru-RU" sz="3200" dirty="0" smtClean="0">
                <a:solidFill>
                  <a:schemeClr val="bg1"/>
                </a:solidFill>
                <a:effectLst>
                  <a:outerShdw blurRad="38100" dist="38100" dir="2700000" algn="tl">
                    <a:srgbClr val="000000">
                      <a:alpha val="43137"/>
                    </a:srgbClr>
                  </a:outerShdw>
                </a:effectLst>
                <a:latin typeface="Arial" charset="0"/>
                <a:ea typeface="ＭＳ Ｐゴシック" pitchFamily="34" charset="-128"/>
              </a:rPr>
              <a:t>Просто и доступно</a:t>
            </a:r>
            <a:r>
              <a:rPr lang="en-US" sz="3200" dirty="0" smtClean="0">
                <a:solidFill>
                  <a:schemeClr val="bg1"/>
                </a:solidFill>
                <a:effectLst>
                  <a:outerShdw blurRad="38100" dist="38100" dir="2700000" algn="tl">
                    <a:srgbClr val="000000">
                      <a:alpha val="43137"/>
                    </a:srgbClr>
                  </a:outerShdw>
                </a:effectLst>
                <a:latin typeface="Arial" charset="0"/>
                <a:ea typeface="ＭＳ Ｐゴシック" pitchFamily="34" charset="-128"/>
              </a:rPr>
              <a:t>!</a:t>
            </a:r>
            <a:endParaRPr lang="en-US" sz="3200" dirty="0">
              <a:solidFill>
                <a:schemeClr val="bg1"/>
              </a:solidFill>
              <a:effectLst>
                <a:outerShdw blurRad="38100" dist="38100" dir="2700000" algn="tl">
                  <a:srgbClr val="000000">
                    <a:alpha val="43137"/>
                  </a:srgbClr>
                </a:outerShdw>
              </a:effectLst>
              <a:latin typeface="Arial" charset="0"/>
              <a:ea typeface="ＭＳ Ｐゴシック" pitchFamily="34" charset="-128"/>
            </a:endParaRPr>
          </a:p>
        </p:txBody>
      </p:sp>
    </p:spTree>
    <p:extLst>
      <p:ext uri="{BB962C8B-B14F-4D97-AF65-F5344CB8AC3E}">
        <p14:creationId xmlns:p14="http://schemas.microsoft.com/office/powerpoint/2010/main" val="244800573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p:cNvSpPr/>
          <p:nvPr/>
        </p:nvSpPr>
        <p:spPr bwMode="auto">
          <a:xfrm rot="10800000">
            <a:off x="425116" y="1356732"/>
            <a:ext cx="4032525" cy="4642673"/>
          </a:xfrm>
          <a:prstGeom prst="rect">
            <a:avLst/>
          </a:prstGeom>
          <a:gradFill flip="none" rotWithShape="1">
            <a:gsLst>
              <a:gs pos="0">
                <a:schemeClr val="accent4">
                  <a:lumMod val="75000"/>
                </a:schemeClr>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sp>
        <p:nvSpPr>
          <p:cNvPr id="116" name="Rectangle 115"/>
          <p:cNvSpPr/>
          <p:nvPr/>
        </p:nvSpPr>
        <p:spPr bwMode="auto">
          <a:xfrm>
            <a:off x="501928" y="1395788"/>
            <a:ext cx="3878904" cy="4526817"/>
          </a:xfrm>
          <a:prstGeom prst="rect">
            <a:avLst/>
          </a:prstGeom>
          <a:gradFill flip="none" rotWithShape="1">
            <a:gsLst>
              <a:gs pos="36000">
                <a:schemeClr val="bg1">
                  <a:alpha val="80000"/>
                </a:scheme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05" name="Rectangle 104"/>
          <p:cNvSpPr/>
          <p:nvPr/>
        </p:nvSpPr>
        <p:spPr bwMode="auto">
          <a:xfrm rot="10800000">
            <a:off x="4687215" y="1160381"/>
            <a:ext cx="4032525" cy="4839025"/>
          </a:xfrm>
          <a:prstGeom prst="rect">
            <a:avLst/>
          </a:prstGeom>
          <a:gradFill flip="none" rotWithShape="1">
            <a:gsLst>
              <a:gs pos="0">
                <a:schemeClr val="accent4">
                  <a:lumMod val="75000"/>
                </a:schemeClr>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sp>
        <p:nvSpPr>
          <p:cNvPr id="106" name="Rectangle 105"/>
          <p:cNvSpPr/>
          <p:nvPr/>
        </p:nvSpPr>
        <p:spPr bwMode="auto">
          <a:xfrm>
            <a:off x="4764026" y="1395788"/>
            <a:ext cx="3878904" cy="4526817"/>
          </a:xfrm>
          <a:prstGeom prst="rect">
            <a:avLst/>
          </a:prstGeom>
          <a:gradFill flip="none" rotWithShape="1">
            <a:gsLst>
              <a:gs pos="36000">
                <a:schemeClr val="bg1">
                  <a:alpha val="80000"/>
                </a:scheme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97" name="Rectangle 96"/>
          <p:cNvSpPr/>
          <p:nvPr/>
        </p:nvSpPr>
        <p:spPr bwMode="auto">
          <a:xfrm>
            <a:off x="5691704" y="2492504"/>
            <a:ext cx="631870" cy="2776822"/>
          </a:xfrm>
          <a:prstGeom prst="rect">
            <a:avLst/>
          </a:prstGeom>
          <a:gradFill>
            <a:gsLst>
              <a:gs pos="0">
                <a:schemeClr val="accent1">
                  <a:lumMod val="75000"/>
                </a:schemeClr>
              </a:gs>
              <a:gs pos="100000">
                <a:schemeClr val="accent1"/>
              </a:gs>
            </a:gsLst>
            <a:lin ang="5400000" scaled="1"/>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98" name="Rectangle 97"/>
          <p:cNvSpPr/>
          <p:nvPr/>
        </p:nvSpPr>
        <p:spPr bwMode="auto">
          <a:xfrm>
            <a:off x="6459804" y="4079164"/>
            <a:ext cx="631870" cy="1190161"/>
          </a:xfrm>
          <a:prstGeom prst="rect">
            <a:avLst/>
          </a:prstGeom>
          <a:gradFill>
            <a:gsLst>
              <a:gs pos="0">
                <a:schemeClr val="accent6">
                  <a:lumMod val="75000"/>
                </a:schemeClr>
              </a:gs>
              <a:gs pos="100000">
                <a:schemeClr val="accent6"/>
              </a:gs>
            </a:gsLst>
            <a:lin ang="5400000" scaled="1"/>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99" name="Rectangle 98"/>
          <p:cNvSpPr/>
          <p:nvPr/>
        </p:nvSpPr>
        <p:spPr bwMode="auto">
          <a:xfrm>
            <a:off x="7221945" y="4194380"/>
            <a:ext cx="631870" cy="1075340"/>
          </a:xfrm>
          <a:prstGeom prst="rect">
            <a:avLst/>
          </a:prstGeom>
          <a:gradFill>
            <a:gsLst>
              <a:gs pos="0">
                <a:schemeClr val="accent4">
                  <a:lumMod val="75000"/>
                </a:schemeClr>
              </a:gs>
              <a:gs pos="100000">
                <a:schemeClr val="accent4"/>
              </a:gs>
            </a:gsLst>
            <a:lin ang="5400000" scaled="1"/>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00" name="TextBox 99"/>
          <p:cNvSpPr txBox="1"/>
          <p:nvPr/>
        </p:nvSpPr>
        <p:spPr>
          <a:xfrm>
            <a:off x="7296867" y="3925545"/>
            <a:ext cx="460258" cy="291990"/>
          </a:xfrm>
          <a:prstGeom prst="rect">
            <a:avLst/>
          </a:prstGeom>
          <a:noFill/>
        </p:spPr>
        <p:txBody>
          <a:bodyPr wrap="square" lIns="0" tIns="0" rIns="0" bIns="0" rtlCol="0" anchor="ctr" anchorCtr="0">
            <a:noAutofit/>
          </a:bodyPr>
          <a:lstStyle/>
          <a:p>
            <a:pPr algn="ctr" defTabSz="914400" fontAlgn="base">
              <a:spcBef>
                <a:spcPct val="0"/>
              </a:spcBef>
              <a:spcAft>
                <a:spcPct val="0"/>
              </a:spcAft>
            </a:pPr>
            <a:r>
              <a:rPr lang="en-US" b="1" dirty="0" smtClean="0">
                <a:solidFill>
                  <a:schemeClr val="accent4"/>
                </a:solidFill>
                <a:latin typeface="Helvetica Neue"/>
                <a:ea typeface="ＭＳ Ｐゴシック" charset="-128"/>
                <a:cs typeface="Helvetica Neue"/>
              </a:rPr>
              <a:t>44</a:t>
            </a:r>
          </a:p>
        </p:txBody>
      </p:sp>
      <p:sp>
        <p:nvSpPr>
          <p:cNvPr id="101" name="TextBox 100"/>
          <p:cNvSpPr txBox="1"/>
          <p:nvPr/>
        </p:nvSpPr>
        <p:spPr>
          <a:xfrm>
            <a:off x="5758007" y="2158915"/>
            <a:ext cx="499265" cy="291990"/>
          </a:xfrm>
          <a:prstGeom prst="rect">
            <a:avLst/>
          </a:prstGeom>
          <a:noFill/>
        </p:spPr>
        <p:txBody>
          <a:bodyPr wrap="square" lIns="0" tIns="0" rIns="0" bIns="0" rtlCol="0" anchor="ctr" anchorCtr="0">
            <a:noAutofit/>
          </a:bodyPr>
          <a:lstStyle/>
          <a:p>
            <a:pPr algn="ctr" defTabSz="914400" fontAlgn="base">
              <a:spcBef>
                <a:spcPct val="0"/>
              </a:spcBef>
              <a:spcAft>
                <a:spcPct val="0"/>
              </a:spcAft>
            </a:pPr>
            <a:r>
              <a:rPr lang="en-US" sz="2000" b="1" dirty="0" smtClean="0">
                <a:solidFill>
                  <a:schemeClr val="accent1">
                    <a:lumMod val="75000"/>
                  </a:schemeClr>
                </a:solidFill>
                <a:latin typeface="Helvetica Neue"/>
                <a:ea typeface="ＭＳ Ｐゴシック" charset="-128"/>
                <a:cs typeface="Helvetica Neue"/>
              </a:rPr>
              <a:t>100</a:t>
            </a:r>
          </a:p>
        </p:txBody>
      </p:sp>
      <p:sp>
        <p:nvSpPr>
          <p:cNvPr id="102" name="TextBox 101"/>
          <p:cNvSpPr txBox="1"/>
          <p:nvPr/>
        </p:nvSpPr>
        <p:spPr>
          <a:xfrm>
            <a:off x="6533715" y="3772191"/>
            <a:ext cx="495964" cy="291990"/>
          </a:xfrm>
          <a:prstGeom prst="rect">
            <a:avLst/>
          </a:prstGeom>
          <a:noFill/>
        </p:spPr>
        <p:txBody>
          <a:bodyPr wrap="square" lIns="0" tIns="0" rIns="0" bIns="0" rtlCol="0" anchor="ctr" anchorCtr="0">
            <a:noAutofit/>
          </a:bodyPr>
          <a:lstStyle/>
          <a:p>
            <a:pPr algn="ctr" defTabSz="914400" fontAlgn="base">
              <a:spcBef>
                <a:spcPct val="0"/>
              </a:spcBef>
              <a:spcAft>
                <a:spcPct val="0"/>
              </a:spcAft>
            </a:pPr>
            <a:r>
              <a:rPr lang="en-US" b="1" dirty="0" smtClean="0">
                <a:solidFill>
                  <a:schemeClr val="accent6">
                    <a:lumMod val="75000"/>
                  </a:schemeClr>
                </a:solidFill>
                <a:latin typeface="Helvetica Neue"/>
                <a:ea typeface="ＭＳ Ｐゴシック" charset="-128"/>
                <a:cs typeface="Helvetica Neue"/>
              </a:rPr>
              <a:t>48</a:t>
            </a:r>
          </a:p>
        </p:txBody>
      </p:sp>
      <p:sp>
        <p:nvSpPr>
          <p:cNvPr id="21" name="Rectangle 20"/>
          <p:cNvSpPr/>
          <p:nvPr/>
        </p:nvSpPr>
        <p:spPr bwMode="auto">
          <a:xfrm>
            <a:off x="1291042" y="2492504"/>
            <a:ext cx="631870" cy="2776822"/>
          </a:xfrm>
          <a:prstGeom prst="rect">
            <a:avLst/>
          </a:prstGeom>
          <a:gradFill>
            <a:gsLst>
              <a:gs pos="0">
                <a:schemeClr val="accent1">
                  <a:lumMod val="75000"/>
                </a:schemeClr>
              </a:gs>
              <a:gs pos="100000">
                <a:schemeClr val="accent1"/>
              </a:gs>
            </a:gsLst>
            <a:lin ang="5400000" scaled="1"/>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92" name="Rectangle 91"/>
          <p:cNvSpPr/>
          <p:nvPr/>
        </p:nvSpPr>
        <p:spPr bwMode="auto">
          <a:xfrm>
            <a:off x="2059142" y="4079164"/>
            <a:ext cx="631870" cy="1190161"/>
          </a:xfrm>
          <a:prstGeom prst="rect">
            <a:avLst/>
          </a:prstGeom>
          <a:gradFill>
            <a:gsLst>
              <a:gs pos="0">
                <a:schemeClr val="accent6">
                  <a:lumMod val="75000"/>
                </a:schemeClr>
              </a:gs>
              <a:gs pos="100000">
                <a:schemeClr val="accent6"/>
              </a:gs>
            </a:gsLst>
            <a:lin ang="5400000" scaled="1"/>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93" name="Rectangle 92"/>
          <p:cNvSpPr/>
          <p:nvPr/>
        </p:nvSpPr>
        <p:spPr bwMode="auto">
          <a:xfrm>
            <a:off x="2805370" y="4962480"/>
            <a:ext cx="631870" cy="307240"/>
          </a:xfrm>
          <a:prstGeom prst="rect">
            <a:avLst/>
          </a:prstGeom>
          <a:gradFill>
            <a:gsLst>
              <a:gs pos="0">
                <a:schemeClr val="accent4">
                  <a:lumMod val="75000"/>
                </a:schemeClr>
              </a:gs>
              <a:gs pos="100000">
                <a:schemeClr val="accent4"/>
              </a:gs>
            </a:gsLst>
            <a:lin ang="5400000" scaled="1"/>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cxnSp>
        <p:nvCxnSpPr>
          <p:cNvPr id="82" name="Straight Arrow Connector 81"/>
          <p:cNvCxnSpPr/>
          <p:nvPr/>
        </p:nvCxnSpPr>
        <p:spPr bwMode="auto">
          <a:xfrm>
            <a:off x="5517069" y="5269720"/>
            <a:ext cx="2765160" cy="0"/>
          </a:xfrm>
          <a:prstGeom prst="straightConnector1">
            <a:avLst/>
          </a:prstGeom>
          <a:ln w="25400">
            <a:solidFill>
              <a:schemeClr val="bg2"/>
            </a:solidFill>
            <a:headEnd type="none" w="med" len="med"/>
            <a:tailEnd type="triangle" w="sm" len="med"/>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ru-RU" dirty="0" smtClean="0"/>
              <a:t>Производительность с мобильными устройствами</a:t>
            </a:r>
            <a:endParaRPr lang="en-US" dirty="0"/>
          </a:p>
        </p:txBody>
      </p:sp>
      <p:cxnSp>
        <p:nvCxnSpPr>
          <p:cNvPr id="4" name="Straight Arrow Connector 3"/>
          <p:cNvCxnSpPr/>
          <p:nvPr/>
        </p:nvCxnSpPr>
        <p:spPr bwMode="auto">
          <a:xfrm flipV="1">
            <a:off x="1151443" y="1916243"/>
            <a:ext cx="3369" cy="3353477"/>
          </a:xfrm>
          <a:prstGeom prst="straightConnector1">
            <a:avLst/>
          </a:prstGeom>
          <a:ln w="25400">
            <a:solidFill>
              <a:schemeClr val="bg2"/>
            </a:solidFill>
            <a:headEnd type="oval" w="med" len="med"/>
            <a:tailEnd type="triangle" w="sm" len="med"/>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358126" y="1405265"/>
            <a:ext cx="1180736" cy="286232"/>
          </a:xfrm>
          <a:prstGeom prst="rect">
            <a:avLst/>
          </a:prstGeom>
          <a:noFill/>
        </p:spPr>
        <p:txBody>
          <a:bodyPr wrap="square" rtlCol="0">
            <a:spAutoFit/>
          </a:bodyPr>
          <a:lstStyle/>
          <a:p>
            <a:pPr algn="r" defTabSz="914400" fontAlgn="base">
              <a:lnSpc>
                <a:spcPct val="90000"/>
              </a:lnSpc>
              <a:spcBef>
                <a:spcPct val="0"/>
              </a:spcBef>
              <a:spcAft>
                <a:spcPct val="0"/>
              </a:spcAft>
            </a:pPr>
            <a:r>
              <a:rPr lang="en-US" sz="1400" dirty="0" smtClean="0">
                <a:solidFill>
                  <a:srgbClr val="595959"/>
                </a:solidFill>
                <a:ea typeface="ＭＳ Ｐゴシック" charset="-128"/>
                <a:cs typeface="Helvetica Neue"/>
              </a:rPr>
              <a:t>Mbp</a:t>
            </a:r>
            <a:r>
              <a:rPr lang="en-US" sz="1400" dirty="0">
                <a:solidFill>
                  <a:srgbClr val="595959"/>
                </a:solidFill>
                <a:cs typeface="Helvetica Neue"/>
              </a:rPr>
              <a:t>s</a:t>
            </a:r>
            <a:endParaRPr lang="en-US" sz="1400" dirty="0" smtClean="0">
              <a:solidFill>
                <a:srgbClr val="595959"/>
              </a:solidFill>
              <a:ea typeface="ＭＳ Ｐゴシック" charset="-128"/>
              <a:cs typeface="Helvetica Neue"/>
            </a:endParaRPr>
          </a:p>
        </p:txBody>
      </p:sp>
      <p:sp>
        <p:nvSpPr>
          <p:cNvPr id="36" name="TextBox 35"/>
          <p:cNvSpPr txBox="1"/>
          <p:nvPr/>
        </p:nvSpPr>
        <p:spPr>
          <a:xfrm>
            <a:off x="1367359" y="5332894"/>
            <a:ext cx="2552538" cy="286232"/>
          </a:xfrm>
          <a:prstGeom prst="rect">
            <a:avLst/>
          </a:prstGeom>
          <a:noFill/>
        </p:spPr>
        <p:txBody>
          <a:bodyPr wrap="square" rtlCol="0">
            <a:spAutoFit/>
          </a:bodyPr>
          <a:lstStyle/>
          <a:p>
            <a:pPr algn="ctr" defTabSz="914400" fontAlgn="base">
              <a:lnSpc>
                <a:spcPct val="90000"/>
              </a:lnSpc>
              <a:spcBef>
                <a:spcPct val="0"/>
              </a:spcBef>
              <a:spcAft>
                <a:spcPct val="0"/>
              </a:spcAft>
            </a:pPr>
            <a:r>
              <a:rPr lang="en-US" sz="1400" b="1" dirty="0" smtClean="0">
                <a:solidFill>
                  <a:srgbClr val="595959"/>
                </a:solidFill>
                <a:ea typeface="ＭＳ Ｐゴシック" charset="-128"/>
                <a:cs typeface="Helvetica Neue"/>
              </a:rPr>
              <a:t>20</a:t>
            </a:r>
            <a:r>
              <a:rPr lang="ru-RU" sz="1400" b="1" dirty="0" smtClean="0">
                <a:solidFill>
                  <a:srgbClr val="595959"/>
                </a:solidFill>
                <a:ea typeface="ＭＳ Ｐゴシック" charset="-128"/>
                <a:cs typeface="Helvetica Neue"/>
              </a:rPr>
              <a:t> Смартфонов</a:t>
            </a:r>
            <a:endParaRPr lang="en-US" sz="1400" b="1" dirty="0">
              <a:solidFill>
                <a:srgbClr val="595959"/>
              </a:solidFill>
              <a:ea typeface="ＭＳ Ｐゴシック" charset="-128"/>
              <a:cs typeface="Helvetica Neue"/>
            </a:endParaRPr>
          </a:p>
        </p:txBody>
      </p:sp>
      <p:sp>
        <p:nvSpPr>
          <p:cNvPr id="40" name="TextBox 39"/>
          <p:cNvSpPr txBox="1"/>
          <p:nvPr/>
        </p:nvSpPr>
        <p:spPr>
          <a:xfrm>
            <a:off x="2880292" y="4655506"/>
            <a:ext cx="460258" cy="291990"/>
          </a:xfrm>
          <a:prstGeom prst="rect">
            <a:avLst/>
          </a:prstGeom>
          <a:noFill/>
        </p:spPr>
        <p:txBody>
          <a:bodyPr wrap="square" lIns="0" tIns="0" rIns="0" bIns="0" rtlCol="0" anchor="ctr" anchorCtr="0">
            <a:noAutofit/>
          </a:bodyPr>
          <a:lstStyle/>
          <a:p>
            <a:pPr algn="ctr" defTabSz="914400" fontAlgn="base">
              <a:spcBef>
                <a:spcPct val="0"/>
              </a:spcBef>
              <a:spcAft>
                <a:spcPct val="0"/>
              </a:spcAft>
            </a:pPr>
            <a:r>
              <a:rPr lang="en-US" b="1" dirty="0" smtClean="0">
                <a:solidFill>
                  <a:schemeClr val="accent4"/>
                </a:solidFill>
                <a:latin typeface="Helvetica Neue"/>
                <a:ea typeface="ＭＳ Ｐゴシック" charset="-128"/>
                <a:cs typeface="Helvetica Neue"/>
              </a:rPr>
              <a:t>3</a:t>
            </a:r>
          </a:p>
        </p:txBody>
      </p:sp>
      <p:sp>
        <p:nvSpPr>
          <p:cNvPr id="23" name="TextBox 22"/>
          <p:cNvSpPr txBox="1"/>
          <p:nvPr/>
        </p:nvSpPr>
        <p:spPr>
          <a:xfrm>
            <a:off x="1357345" y="2158915"/>
            <a:ext cx="499265" cy="291990"/>
          </a:xfrm>
          <a:prstGeom prst="rect">
            <a:avLst/>
          </a:prstGeom>
          <a:noFill/>
        </p:spPr>
        <p:txBody>
          <a:bodyPr wrap="square" lIns="0" tIns="0" rIns="0" bIns="0" rtlCol="0" anchor="ctr" anchorCtr="0">
            <a:noAutofit/>
          </a:bodyPr>
          <a:lstStyle/>
          <a:p>
            <a:pPr algn="ctr" defTabSz="914400" fontAlgn="base">
              <a:spcBef>
                <a:spcPct val="0"/>
              </a:spcBef>
              <a:spcAft>
                <a:spcPct val="0"/>
              </a:spcAft>
            </a:pPr>
            <a:r>
              <a:rPr lang="en-US" b="1" dirty="0" smtClean="0">
                <a:solidFill>
                  <a:schemeClr val="accent1">
                    <a:lumMod val="75000"/>
                  </a:schemeClr>
                </a:solidFill>
                <a:latin typeface="Helvetica Neue"/>
                <a:ea typeface="ＭＳ Ｐゴシック" charset="-128"/>
                <a:cs typeface="Helvetica Neue"/>
              </a:rPr>
              <a:t>31</a:t>
            </a:r>
          </a:p>
        </p:txBody>
      </p:sp>
      <p:sp>
        <p:nvSpPr>
          <p:cNvPr id="54" name="TextBox 53"/>
          <p:cNvSpPr txBox="1"/>
          <p:nvPr/>
        </p:nvSpPr>
        <p:spPr>
          <a:xfrm>
            <a:off x="5793120" y="5251202"/>
            <a:ext cx="2390458" cy="674031"/>
          </a:xfrm>
          <a:prstGeom prst="rect">
            <a:avLst/>
          </a:prstGeom>
          <a:noFill/>
        </p:spPr>
        <p:txBody>
          <a:bodyPr wrap="square" rtlCol="0">
            <a:spAutoFit/>
          </a:bodyPr>
          <a:lstStyle/>
          <a:p>
            <a:pPr algn="ctr" defTabSz="914400" fontAlgn="base">
              <a:lnSpc>
                <a:spcPct val="90000"/>
              </a:lnSpc>
              <a:spcBef>
                <a:spcPct val="0"/>
              </a:spcBef>
              <a:spcAft>
                <a:spcPct val="0"/>
              </a:spcAft>
            </a:pPr>
            <a:r>
              <a:rPr lang="en-US" sz="1400" b="1" dirty="0" smtClean="0">
                <a:solidFill>
                  <a:srgbClr val="595959"/>
                </a:solidFill>
                <a:ea typeface="ＭＳ Ｐゴシック" charset="-128"/>
                <a:cs typeface="Helvetica Neue"/>
              </a:rPr>
              <a:t>20</a:t>
            </a:r>
            <a:r>
              <a:rPr lang="ru-RU" sz="1400" b="1" dirty="0" smtClean="0">
                <a:solidFill>
                  <a:srgbClr val="595959"/>
                </a:solidFill>
                <a:ea typeface="ＭＳ Ｐゴシック" charset="-128"/>
                <a:cs typeface="Helvetica Neue"/>
              </a:rPr>
              <a:t> Ноутбуков</a:t>
            </a:r>
            <a:endParaRPr lang="en-US" sz="1400" b="1" dirty="0" smtClean="0">
              <a:solidFill>
                <a:srgbClr val="595959"/>
              </a:solidFill>
              <a:ea typeface="ＭＳ Ｐゴシック" charset="-128"/>
              <a:cs typeface="Helvetica Neue"/>
            </a:endParaRPr>
          </a:p>
          <a:p>
            <a:pPr algn="ctr" defTabSz="914400" fontAlgn="base">
              <a:lnSpc>
                <a:spcPct val="90000"/>
              </a:lnSpc>
              <a:spcBef>
                <a:spcPct val="0"/>
              </a:spcBef>
              <a:spcAft>
                <a:spcPct val="0"/>
              </a:spcAft>
            </a:pPr>
            <a:r>
              <a:rPr lang="en-US" sz="1400" b="1" dirty="0" smtClean="0">
                <a:solidFill>
                  <a:srgbClr val="595959"/>
                </a:solidFill>
                <a:ea typeface="ＭＳ Ｐゴシック" charset="-128"/>
                <a:cs typeface="Helvetica Neue"/>
              </a:rPr>
              <a:t>20</a:t>
            </a:r>
            <a:r>
              <a:rPr lang="ru-RU" sz="1400" b="1" dirty="0" smtClean="0">
                <a:solidFill>
                  <a:srgbClr val="595959"/>
                </a:solidFill>
                <a:ea typeface="ＭＳ Ｐゴシック" charset="-128"/>
                <a:cs typeface="Helvetica Neue"/>
              </a:rPr>
              <a:t> Планшетов</a:t>
            </a:r>
            <a:r>
              <a:rPr lang="en-US" sz="1400" b="1" dirty="0" smtClean="0">
                <a:solidFill>
                  <a:srgbClr val="595959"/>
                </a:solidFill>
                <a:ea typeface="ＭＳ Ｐゴシック" charset="-128"/>
                <a:cs typeface="Helvetica Neue"/>
              </a:rPr>
              <a:t/>
            </a:r>
            <a:br>
              <a:rPr lang="en-US" sz="1400" b="1" dirty="0" smtClean="0">
                <a:solidFill>
                  <a:srgbClr val="595959"/>
                </a:solidFill>
                <a:ea typeface="ＭＳ Ｐゴシック" charset="-128"/>
                <a:cs typeface="Helvetica Neue"/>
              </a:rPr>
            </a:br>
            <a:r>
              <a:rPr lang="en-US" sz="1400" b="1" dirty="0" smtClean="0">
                <a:solidFill>
                  <a:srgbClr val="595959"/>
                </a:solidFill>
                <a:ea typeface="ＭＳ Ｐゴシック" charset="-128"/>
                <a:cs typeface="Helvetica Neue"/>
              </a:rPr>
              <a:t>20</a:t>
            </a:r>
            <a:r>
              <a:rPr lang="ru-RU" sz="1400" b="1" dirty="0" smtClean="0">
                <a:solidFill>
                  <a:srgbClr val="595959"/>
                </a:solidFill>
                <a:ea typeface="ＭＳ Ｐゴシック" charset="-128"/>
                <a:cs typeface="Helvetica Neue"/>
              </a:rPr>
              <a:t> Смартфонов</a:t>
            </a:r>
            <a:endParaRPr lang="en-US" sz="1400" b="1" dirty="0">
              <a:solidFill>
                <a:srgbClr val="595959"/>
              </a:solidFill>
              <a:ea typeface="ＭＳ Ｐゴシック" charset="-128"/>
              <a:cs typeface="Helvetica Neue"/>
            </a:endParaRPr>
          </a:p>
        </p:txBody>
      </p:sp>
      <p:sp>
        <p:nvSpPr>
          <p:cNvPr id="58" name="TextBox 57"/>
          <p:cNvSpPr txBox="1"/>
          <p:nvPr/>
        </p:nvSpPr>
        <p:spPr>
          <a:xfrm>
            <a:off x="4620224" y="1395788"/>
            <a:ext cx="1180736" cy="286232"/>
          </a:xfrm>
          <a:prstGeom prst="rect">
            <a:avLst/>
          </a:prstGeom>
          <a:noFill/>
        </p:spPr>
        <p:txBody>
          <a:bodyPr wrap="square" rtlCol="0">
            <a:spAutoFit/>
          </a:bodyPr>
          <a:lstStyle/>
          <a:p>
            <a:pPr algn="r" defTabSz="914400" fontAlgn="base">
              <a:lnSpc>
                <a:spcPct val="90000"/>
              </a:lnSpc>
              <a:spcBef>
                <a:spcPct val="0"/>
              </a:spcBef>
              <a:spcAft>
                <a:spcPct val="0"/>
              </a:spcAft>
            </a:pPr>
            <a:r>
              <a:rPr lang="en-US" sz="1400" dirty="0" smtClean="0">
                <a:solidFill>
                  <a:srgbClr val="595959"/>
                </a:solidFill>
                <a:ea typeface="ＭＳ Ｐゴシック" charset="-128"/>
                <a:cs typeface="Helvetica Neue"/>
              </a:rPr>
              <a:t>Mbps</a:t>
            </a:r>
            <a:endParaRPr lang="en-US" sz="1400" dirty="0" smtClean="0">
              <a:solidFill>
                <a:srgbClr val="595959"/>
              </a:solidFill>
              <a:ea typeface="ＭＳ Ｐゴシック" charset="-128"/>
              <a:cs typeface="Helvetica Neue"/>
            </a:endParaRPr>
          </a:p>
        </p:txBody>
      </p:sp>
      <p:cxnSp>
        <p:nvCxnSpPr>
          <p:cNvPr id="59" name="Straight Arrow Connector 58"/>
          <p:cNvCxnSpPr/>
          <p:nvPr/>
        </p:nvCxnSpPr>
        <p:spPr bwMode="auto">
          <a:xfrm>
            <a:off x="1154812" y="5269720"/>
            <a:ext cx="2765160" cy="0"/>
          </a:xfrm>
          <a:prstGeom prst="straightConnector1">
            <a:avLst/>
          </a:prstGeom>
          <a:ln w="25400">
            <a:solidFill>
              <a:schemeClr val="bg2"/>
            </a:solidFill>
            <a:headEnd type="none" w="med" len="med"/>
            <a:tailEnd type="triangle" w="sm" len="med"/>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201084" y="3332267"/>
            <a:ext cx="865294" cy="338554"/>
          </a:xfrm>
          <a:prstGeom prst="rect">
            <a:avLst/>
          </a:prstGeom>
          <a:noFill/>
        </p:spPr>
        <p:txBody>
          <a:bodyPr wrap="square" rtlCol="0">
            <a:spAutoFit/>
          </a:bodyPr>
          <a:lstStyle/>
          <a:p>
            <a:pPr algn="r" defTabSz="914400" fontAlgn="base">
              <a:spcBef>
                <a:spcPct val="0"/>
              </a:spcBef>
              <a:spcAft>
                <a:spcPct val="0"/>
              </a:spcAft>
            </a:pPr>
            <a:r>
              <a:rPr lang="en-US" sz="1600" dirty="0">
                <a:solidFill>
                  <a:srgbClr val="595959"/>
                </a:solidFill>
                <a:latin typeface="Helvetica Neue"/>
                <a:ea typeface="ＭＳ Ｐゴシック" charset="-128"/>
                <a:cs typeface="Helvetica Neue"/>
              </a:rPr>
              <a:t>20</a:t>
            </a:r>
            <a:endParaRPr lang="en-US" sz="1600" dirty="0" smtClean="0">
              <a:solidFill>
                <a:srgbClr val="595959"/>
              </a:solidFill>
              <a:latin typeface="Helvetica Neue"/>
              <a:ea typeface="ＭＳ Ｐゴシック" charset="-128"/>
              <a:cs typeface="Helvetica Neue"/>
            </a:endParaRPr>
          </a:p>
        </p:txBody>
      </p:sp>
      <p:sp>
        <p:nvSpPr>
          <p:cNvPr id="61" name="TextBox 60"/>
          <p:cNvSpPr txBox="1"/>
          <p:nvPr/>
        </p:nvSpPr>
        <p:spPr>
          <a:xfrm>
            <a:off x="40210" y="4271788"/>
            <a:ext cx="1026168" cy="338554"/>
          </a:xfrm>
          <a:prstGeom prst="rect">
            <a:avLst/>
          </a:prstGeom>
          <a:noFill/>
        </p:spPr>
        <p:txBody>
          <a:bodyPr wrap="square" rtlCol="0">
            <a:spAutoFit/>
          </a:bodyPr>
          <a:lstStyle/>
          <a:p>
            <a:pPr algn="r" defTabSz="914400" fontAlgn="base">
              <a:spcBef>
                <a:spcPct val="0"/>
              </a:spcBef>
              <a:spcAft>
                <a:spcPct val="0"/>
              </a:spcAft>
            </a:pPr>
            <a:r>
              <a:rPr lang="en-US" sz="1600" dirty="0">
                <a:solidFill>
                  <a:srgbClr val="595959"/>
                </a:solidFill>
                <a:latin typeface="Helvetica Neue"/>
                <a:ea typeface="ＭＳ Ｐゴシック" charset="-128"/>
                <a:cs typeface="Helvetica Neue"/>
              </a:rPr>
              <a:t>10</a:t>
            </a:r>
            <a:endParaRPr lang="en-US" sz="1600" dirty="0" smtClean="0">
              <a:solidFill>
                <a:srgbClr val="595959"/>
              </a:solidFill>
              <a:latin typeface="Helvetica Neue"/>
              <a:ea typeface="ＭＳ Ｐゴシック" charset="-128"/>
              <a:cs typeface="Helvetica Neue"/>
            </a:endParaRPr>
          </a:p>
        </p:txBody>
      </p:sp>
      <p:sp>
        <p:nvSpPr>
          <p:cNvPr id="64" name="TextBox 63"/>
          <p:cNvSpPr txBox="1"/>
          <p:nvPr/>
        </p:nvSpPr>
        <p:spPr>
          <a:xfrm>
            <a:off x="344197" y="2401447"/>
            <a:ext cx="722181" cy="338554"/>
          </a:xfrm>
          <a:prstGeom prst="rect">
            <a:avLst/>
          </a:prstGeom>
          <a:noFill/>
        </p:spPr>
        <p:txBody>
          <a:bodyPr wrap="square" rtlCol="0">
            <a:spAutoFit/>
          </a:bodyPr>
          <a:lstStyle/>
          <a:p>
            <a:pPr algn="r" defTabSz="914400" fontAlgn="base">
              <a:spcBef>
                <a:spcPct val="0"/>
              </a:spcBef>
              <a:spcAft>
                <a:spcPct val="0"/>
              </a:spcAft>
            </a:pPr>
            <a:r>
              <a:rPr lang="en-US" sz="1600" dirty="0">
                <a:solidFill>
                  <a:srgbClr val="595959"/>
                </a:solidFill>
                <a:latin typeface="Helvetica Neue"/>
                <a:ea typeface="ＭＳ Ｐゴシック" charset="-128"/>
                <a:cs typeface="Helvetica Neue"/>
              </a:rPr>
              <a:t>3</a:t>
            </a:r>
            <a:r>
              <a:rPr lang="en-US" sz="1600" dirty="0" smtClean="0">
                <a:solidFill>
                  <a:srgbClr val="595959"/>
                </a:solidFill>
                <a:latin typeface="Helvetica Neue"/>
                <a:ea typeface="ＭＳ Ｐゴシック" charset="-128"/>
                <a:cs typeface="Helvetica Neue"/>
              </a:rPr>
              <a:t>0</a:t>
            </a:r>
          </a:p>
        </p:txBody>
      </p:sp>
      <p:grpSp>
        <p:nvGrpSpPr>
          <p:cNvPr id="72" name="Group 71"/>
          <p:cNvGrpSpPr/>
          <p:nvPr/>
        </p:nvGrpSpPr>
        <p:grpSpPr>
          <a:xfrm>
            <a:off x="1052541" y="2587873"/>
            <a:ext cx="102271" cy="1869077"/>
            <a:chOff x="1166899" y="2436973"/>
            <a:chExt cx="170688" cy="1869077"/>
          </a:xfrm>
        </p:grpSpPr>
        <p:cxnSp>
          <p:nvCxnSpPr>
            <p:cNvPr id="62" name="Straight Connector 61"/>
            <p:cNvCxnSpPr/>
            <p:nvPr/>
          </p:nvCxnSpPr>
          <p:spPr bwMode="auto">
            <a:xfrm>
              <a:off x="1166899" y="3355093"/>
              <a:ext cx="170688" cy="0"/>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63" name="Straight Connector 62"/>
            <p:cNvCxnSpPr/>
            <p:nvPr/>
          </p:nvCxnSpPr>
          <p:spPr bwMode="auto">
            <a:xfrm>
              <a:off x="1166899" y="4306050"/>
              <a:ext cx="170688" cy="0"/>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65" name="Straight Connector 64"/>
            <p:cNvCxnSpPr/>
            <p:nvPr/>
          </p:nvCxnSpPr>
          <p:spPr bwMode="auto">
            <a:xfrm>
              <a:off x="1166899" y="2436973"/>
              <a:ext cx="170688" cy="0"/>
            </a:xfrm>
            <a:prstGeom prst="line">
              <a:avLst/>
            </a:prstGeom>
            <a:solidFill>
              <a:schemeClr val="accent1"/>
            </a:solidFill>
            <a:ln w="25400" cap="flat" cmpd="sng" algn="ctr">
              <a:solidFill>
                <a:schemeClr val="bg2"/>
              </a:solidFill>
              <a:prstDash val="solid"/>
              <a:round/>
              <a:headEnd type="none" w="med" len="med"/>
              <a:tailEnd type="none" w="med" len="med"/>
            </a:ln>
            <a:effectLst/>
          </p:spPr>
        </p:cxnSp>
      </p:grpSp>
      <p:sp>
        <p:nvSpPr>
          <p:cNvPr id="38" name="TextBox 37"/>
          <p:cNvSpPr txBox="1"/>
          <p:nvPr/>
        </p:nvSpPr>
        <p:spPr>
          <a:xfrm>
            <a:off x="2133053" y="3772191"/>
            <a:ext cx="495964" cy="291990"/>
          </a:xfrm>
          <a:prstGeom prst="rect">
            <a:avLst/>
          </a:prstGeom>
          <a:noFill/>
        </p:spPr>
        <p:txBody>
          <a:bodyPr wrap="square" lIns="0" tIns="0" rIns="0" bIns="0" rtlCol="0" anchor="ctr" anchorCtr="0">
            <a:noAutofit/>
          </a:bodyPr>
          <a:lstStyle/>
          <a:p>
            <a:pPr algn="ctr" defTabSz="914400" fontAlgn="base">
              <a:spcBef>
                <a:spcPct val="0"/>
              </a:spcBef>
              <a:spcAft>
                <a:spcPct val="0"/>
              </a:spcAft>
            </a:pPr>
            <a:r>
              <a:rPr lang="en-US" b="1" dirty="0" smtClean="0">
                <a:solidFill>
                  <a:schemeClr val="accent6">
                    <a:lumMod val="75000"/>
                  </a:schemeClr>
                </a:solidFill>
                <a:latin typeface="Helvetica Neue"/>
                <a:ea typeface="ＭＳ Ｐゴシック" charset="-128"/>
                <a:cs typeface="Helvetica Neue"/>
              </a:rPr>
              <a:t>15</a:t>
            </a:r>
          </a:p>
        </p:txBody>
      </p:sp>
      <p:sp>
        <p:nvSpPr>
          <p:cNvPr id="66" name="TextBox 65"/>
          <p:cNvSpPr txBox="1"/>
          <p:nvPr/>
        </p:nvSpPr>
        <p:spPr>
          <a:xfrm>
            <a:off x="4578397" y="3097217"/>
            <a:ext cx="865294" cy="338554"/>
          </a:xfrm>
          <a:prstGeom prst="rect">
            <a:avLst/>
          </a:prstGeom>
          <a:noFill/>
        </p:spPr>
        <p:txBody>
          <a:bodyPr wrap="square" rtlCol="0">
            <a:spAutoFit/>
          </a:bodyPr>
          <a:lstStyle/>
          <a:p>
            <a:pPr algn="r" defTabSz="914400" fontAlgn="base">
              <a:spcBef>
                <a:spcPct val="0"/>
              </a:spcBef>
              <a:spcAft>
                <a:spcPct val="0"/>
              </a:spcAft>
            </a:pPr>
            <a:r>
              <a:rPr lang="en-US" sz="1600" dirty="0" smtClean="0">
                <a:solidFill>
                  <a:srgbClr val="595959"/>
                </a:solidFill>
                <a:latin typeface="Helvetica Neue"/>
                <a:ea typeface="ＭＳ Ｐゴシック" charset="-128"/>
                <a:cs typeface="Helvetica Neue"/>
              </a:rPr>
              <a:t>75</a:t>
            </a:r>
          </a:p>
        </p:txBody>
      </p:sp>
      <p:sp>
        <p:nvSpPr>
          <p:cNvPr id="67" name="TextBox 66"/>
          <p:cNvSpPr txBox="1"/>
          <p:nvPr/>
        </p:nvSpPr>
        <p:spPr>
          <a:xfrm>
            <a:off x="4417523" y="4509314"/>
            <a:ext cx="1026168" cy="338554"/>
          </a:xfrm>
          <a:prstGeom prst="rect">
            <a:avLst/>
          </a:prstGeom>
          <a:noFill/>
        </p:spPr>
        <p:txBody>
          <a:bodyPr wrap="square" rtlCol="0">
            <a:spAutoFit/>
          </a:bodyPr>
          <a:lstStyle/>
          <a:p>
            <a:pPr algn="r" defTabSz="914400" fontAlgn="base">
              <a:spcBef>
                <a:spcPct val="0"/>
              </a:spcBef>
              <a:spcAft>
                <a:spcPct val="0"/>
              </a:spcAft>
            </a:pPr>
            <a:r>
              <a:rPr lang="en-US" sz="1600" dirty="0" smtClean="0">
                <a:solidFill>
                  <a:srgbClr val="595959"/>
                </a:solidFill>
                <a:latin typeface="Helvetica Neue"/>
                <a:ea typeface="ＭＳ Ｐゴシック" charset="-128"/>
                <a:cs typeface="Helvetica Neue"/>
              </a:rPr>
              <a:t>25</a:t>
            </a:r>
          </a:p>
        </p:txBody>
      </p:sp>
      <p:sp>
        <p:nvSpPr>
          <p:cNvPr id="70" name="TextBox 69"/>
          <p:cNvSpPr txBox="1"/>
          <p:nvPr/>
        </p:nvSpPr>
        <p:spPr>
          <a:xfrm>
            <a:off x="4721510" y="2396436"/>
            <a:ext cx="722181" cy="338554"/>
          </a:xfrm>
          <a:prstGeom prst="rect">
            <a:avLst/>
          </a:prstGeom>
          <a:noFill/>
        </p:spPr>
        <p:txBody>
          <a:bodyPr wrap="square" rtlCol="0">
            <a:spAutoFit/>
          </a:bodyPr>
          <a:lstStyle/>
          <a:p>
            <a:pPr algn="r" defTabSz="914400" fontAlgn="base">
              <a:spcBef>
                <a:spcPct val="0"/>
              </a:spcBef>
              <a:spcAft>
                <a:spcPct val="0"/>
              </a:spcAft>
            </a:pPr>
            <a:r>
              <a:rPr lang="en-US" sz="1600" dirty="0">
                <a:solidFill>
                  <a:srgbClr val="595959"/>
                </a:solidFill>
                <a:latin typeface="Helvetica Neue"/>
                <a:ea typeface="ＭＳ Ｐゴシック" charset="-128"/>
                <a:cs typeface="Helvetica Neue"/>
              </a:rPr>
              <a:t>1</a:t>
            </a:r>
            <a:r>
              <a:rPr lang="en-US" sz="1600" dirty="0" smtClean="0">
                <a:solidFill>
                  <a:srgbClr val="595959"/>
                </a:solidFill>
                <a:latin typeface="Helvetica Neue"/>
                <a:ea typeface="ＭＳ Ｐゴシック" charset="-128"/>
                <a:cs typeface="Helvetica Neue"/>
              </a:rPr>
              <a:t>00</a:t>
            </a:r>
          </a:p>
        </p:txBody>
      </p:sp>
      <p:sp>
        <p:nvSpPr>
          <p:cNvPr id="75" name="TextBox 74"/>
          <p:cNvSpPr txBox="1"/>
          <p:nvPr/>
        </p:nvSpPr>
        <p:spPr>
          <a:xfrm>
            <a:off x="4417523" y="3805170"/>
            <a:ext cx="1026168" cy="338554"/>
          </a:xfrm>
          <a:prstGeom prst="rect">
            <a:avLst/>
          </a:prstGeom>
          <a:noFill/>
        </p:spPr>
        <p:txBody>
          <a:bodyPr wrap="square" rtlCol="0">
            <a:spAutoFit/>
          </a:bodyPr>
          <a:lstStyle/>
          <a:p>
            <a:pPr algn="r" defTabSz="914400" fontAlgn="base">
              <a:spcBef>
                <a:spcPct val="0"/>
              </a:spcBef>
              <a:spcAft>
                <a:spcPct val="0"/>
              </a:spcAft>
            </a:pPr>
            <a:r>
              <a:rPr lang="en-US" sz="1600" dirty="0" smtClean="0">
                <a:solidFill>
                  <a:srgbClr val="595959"/>
                </a:solidFill>
                <a:latin typeface="Helvetica Neue"/>
                <a:ea typeface="ＭＳ Ｐゴシック" charset="-128"/>
                <a:cs typeface="Helvetica Neue"/>
              </a:rPr>
              <a:t>50</a:t>
            </a:r>
          </a:p>
        </p:txBody>
      </p:sp>
      <p:sp>
        <p:nvSpPr>
          <p:cNvPr id="50" name="Rectangle 49"/>
          <p:cNvSpPr/>
          <p:nvPr/>
        </p:nvSpPr>
        <p:spPr bwMode="auto">
          <a:xfrm rot="10800000" flipV="1">
            <a:off x="-4" y="5916111"/>
            <a:ext cx="9143999" cy="408726"/>
          </a:xfrm>
          <a:prstGeom prst="rect">
            <a:avLst/>
          </a:prstGeom>
          <a:gradFill flip="none" rotWithShape="1">
            <a:gsLst>
              <a:gs pos="16000">
                <a:schemeClr val="accent4">
                  <a:lumMod val="75000"/>
                </a:schemeClr>
              </a:gs>
              <a:gs pos="71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cxnSp>
        <p:nvCxnSpPr>
          <p:cNvPr id="81" name="Straight Arrow Connector 80"/>
          <p:cNvCxnSpPr/>
          <p:nvPr/>
        </p:nvCxnSpPr>
        <p:spPr bwMode="auto">
          <a:xfrm flipV="1">
            <a:off x="5513700" y="1916243"/>
            <a:ext cx="3369" cy="3353477"/>
          </a:xfrm>
          <a:prstGeom prst="straightConnector1">
            <a:avLst/>
          </a:prstGeom>
          <a:ln w="25400">
            <a:solidFill>
              <a:schemeClr val="bg2"/>
            </a:solidFill>
            <a:headEnd type="oval" w="med" len="med"/>
            <a:tailEnd type="triangle" w="sm" len="med"/>
          </a:ln>
        </p:spPr>
        <p:style>
          <a:lnRef idx="1">
            <a:schemeClr val="dk1"/>
          </a:lnRef>
          <a:fillRef idx="0">
            <a:schemeClr val="dk1"/>
          </a:fillRef>
          <a:effectRef idx="0">
            <a:schemeClr val="dk1"/>
          </a:effectRef>
          <a:fontRef idx="minor">
            <a:schemeClr val="tx1"/>
          </a:fontRef>
        </p:style>
      </p:cxnSp>
      <p:grpSp>
        <p:nvGrpSpPr>
          <p:cNvPr id="91" name="Group 90"/>
          <p:cNvGrpSpPr/>
          <p:nvPr/>
        </p:nvGrpSpPr>
        <p:grpSpPr>
          <a:xfrm>
            <a:off x="5414798" y="2587873"/>
            <a:ext cx="102271" cy="2052028"/>
            <a:chOff x="5276234" y="2436973"/>
            <a:chExt cx="102271" cy="2052028"/>
          </a:xfrm>
        </p:grpSpPr>
        <p:grpSp>
          <p:nvGrpSpPr>
            <p:cNvPr id="83" name="Group 82"/>
            <p:cNvGrpSpPr/>
            <p:nvPr/>
          </p:nvGrpSpPr>
          <p:grpSpPr>
            <a:xfrm>
              <a:off x="5276234" y="2436973"/>
              <a:ext cx="102271" cy="1376077"/>
              <a:chOff x="1166899" y="2436973"/>
              <a:chExt cx="170688" cy="1869077"/>
            </a:xfrm>
          </p:grpSpPr>
          <p:cxnSp>
            <p:nvCxnSpPr>
              <p:cNvPr id="84" name="Straight Connector 83"/>
              <p:cNvCxnSpPr/>
              <p:nvPr/>
            </p:nvCxnSpPr>
            <p:spPr bwMode="auto">
              <a:xfrm>
                <a:off x="1166899" y="3355093"/>
                <a:ext cx="170688" cy="0"/>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85" name="Straight Connector 84"/>
              <p:cNvCxnSpPr/>
              <p:nvPr/>
            </p:nvCxnSpPr>
            <p:spPr bwMode="auto">
              <a:xfrm>
                <a:off x="1166899" y="4306050"/>
                <a:ext cx="170688" cy="0"/>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86" name="Straight Connector 85"/>
              <p:cNvCxnSpPr/>
              <p:nvPr/>
            </p:nvCxnSpPr>
            <p:spPr bwMode="auto">
              <a:xfrm>
                <a:off x="1166899" y="2436973"/>
                <a:ext cx="170688" cy="0"/>
              </a:xfrm>
              <a:prstGeom prst="line">
                <a:avLst/>
              </a:prstGeom>
              <a:solidFill>
                <a:schemeClr val="accent1"/>
              </a:solidFill>
              <a:ln w="25400" cap="flat" cmpd="sng" algn="ctr">
                <a:solidFill>
                  <a:schemeClr val="bg2"/>
                </a:solidFill>
                <a:prstDash val="solid"/>
                <a:round/>
                <a:headEnd type="none" w="med" len="med"/>
                <a:tailEnd type="none" w="med" len="med"/>
              </a:ln>
              <a:effectLst/>
            </p:spPr>
          </p:cxnSp>
        </p:grpSp>
        <p:cxnSp>
          <p:nvCxnSpPr>
            <p:cNvPr id="88" name="Straight Connector 87"/>
            <p:cNvCxnSpPr/>
            <p:nvPr/>
          </p:nvCxnSpPr>
          <p:spPr bwMode="auto">
            <a:xfrm>
              <a:off x="5276234" y="4489001"/>
              <a:ext cx="102271" cy="0"/>
            </a:xfrm>
            <a:prstGeom prst="line">
              <a:avLst/>
            </a:prstGeom>
            <a:solidFill>
              <a:schemeClr val="accent1"/>
            </a:solidFill>
            <a:ln w="25400" cap="flat" cmpd="sng" algn="ctr">
              <a:solidFill>
                <a:schemeClr val="bg2"/>
              </a:solidFill>
              <a:prstDash val="solid"/>
              <a:round/>
              <a:headEnd type="none" w="med" len="med"/>
              <a:tailEnd type="none" w="med" len="med"/>
            </a:ln>
            <a:effectLst/>
          </p:spPr>
        </p:cxnSp>
      </p:grpSp>
      <p:sp>
        <p:nvSpPr>
          <p:cNvPr id="107" name="TextBox 106"/>
          <p:cNvSpPr txBox="1"/>
          <p:nvPr/>
        </p:nvSpPr>
        <p:spPr>
          <a:xfrm>
            <a:off x="2229295" y="6004194"/>
            <a:ext cx="1766630" cy="286232"/>
          </a:xfrm>
          <a:prstGeom prst="rect">
            <a:avLst/>
          </a:prstGeom>
          <a:noFill/>
        </p:spPr>
        <p:txBody>
          <a:bodyPr wrap="square" rtlCol="0">
            <a:spAutoFit/>
          </a:bodyPr>
          <a:lstStyle/>
          <a:p>
            <a:pPr defTabSz="914400" fontAlgn="base">
              <a:lnSpc>
                <a:spcPct val="90000"/>
              </a:lnSpc>
              <a:spcBef>
                <a:spcPct val="0"/>
              </a:spcBef>
              <a:spcAft>
                <a:spcPct val="0"/>
              </a:spcAft>
            </a:pPr>
            <a:r>
              <a:rPr lang="en-US" sz="1400" b="1" dirty="0" smtClean="0">
                <a:solidFill>
                  <a:schemeClr val="bg2">
                    <a:lumMod val="25000"/>
                  </a:schemeClr>
                </a:solidFill>
                <a:ea typeface="ＭＳ Ｐゴシック" charset="-128"/>
                <a:cs typeface="Helvetica Neue"/>
              </a:rPr>
              <a:t>Aruba Instant</a:t>
            </a:r>
            <a:endParaRPr lang="en-US" sz="1400" b="1" dirty="0">
              <a:solidFill>
                <a:schemeClr val="bg2">
                  <a:lumMod val="25000"/>
                </a:schemeClr>
              </a:solidFill>
              <a:ea typeface="ＭＳ Ｐゴシック" charset="-128"/>
              <a:cs typeface="Helvetica Neue"/>
            </a:endParaRPr>
          </a:p>
        </p:txBody>
      </p:sp>
      <p:sp>
        <p:nvSpPr>
          <p:cNvPr id="109" name="Rectangle 108"/>
          <p:cNvSpPr/>
          <p:nvPr/>
        </p:nvSpPr>
        <p:spPr bwMode="auto">
          <a:xfrm>
            <a:off x="2114080" y="6066465"/>
            <a:ext cx="161691" cy="161691"/>
          </a:xfrm>
          <a:prstGeom prst="rect">
            <a:avLst/>
          </a:prstGeom>
          <a:gradFill>
            <a:gsLst>
              <a:gs pos="0">
                <a:schemeClr val="accent1">
                  <a:lumMod val="75000"/>
                </a:schemeClr>
              </a:gs>
              <a:gs pos="100000">
                <a:schemeClr val="accent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11" name="TextBox 110"/>
          <p:cNvSpPr txBox="1"/>
          <p:nvPr/>
        </p:nvSpPr>
        <p:spPr>
          <a:xfrm>
            <a:off x="3995925" y="6004194"/>
            <a:ext cx="1766630" cy="286232"/>
          </a:xfrm>
          <a:prstGeom prst="rect">
            <a:avLst/>
          </a:prstGeom>
          <a:noFill/>
        </p:spPr>
        <p:txBody>
          <a:bodyPr wrap="square" rtlCol="0">
            <a:spAutoFit/>
          </a:bodyPr>
          <a:lstStyle/>
          <a:p>
            <a:pPr defTabSz="914400" fontAlgn="base">
              <a:lnSpc>
                <a:spcPct val="90000"/>
              </a:lnSpc>
              <a:spcBef>
                <a:spcPct val="0"/>
              </a:spcBef>
              <a:spcAft>
                <a:spcPct val="0"/>
              </a:spcAft>
            </a:pPr>
            <a:r>
              <a:rPr lang="en-US" sz="1400" b="1" dirty="0" smtClean="0">
                <a:solidFill>
                  <a:schemeClr val="bg2">
                    <a:lumMod val="25000"/>
                  </a:schemeClr>
                </a:solidFill>
                <a:ea typeface="ＭＳ Ｐゴシック" charset="-128"/>
                <a:cs typeface="Helvetica Neue"/>
              </a:rPr>
              <a:t>Aerohive</a:t>
            </a:r>
            <a:endParaRPr lang="en-US" sz="1400" b="1" dirty="0">
              <a:solidFill>
                <a:schemeClr val="bg2">
                  <a:lumMod val="25000"/>
                </a:schemeClr>
              </a:solidFill>
              <a:ea typeface="ＭＳ Ｐゴシック" charset="-128"/>
              <a:cs typeface="Helvetica Neue"/>
            </a:endParaRPr>
          </a:p>
        </p:txBody>
      </p:sp>
      <p:sp>
        <p:nvSpPr>
          <p:cNvPr id="112" name="Rectangle 111"/>
          <p:cNvSpPr/>
          <p:nvPr/>
        </p:nvSpPr>
        <p:spPr bwMode="auto">
          <a:xfrm>
            <a:off x="3880710" y="6066465"/>
            <a:ext cx="161691" cy="161691"/>
          </a:xfrm>
          <a:prstGeom prst="rect">
            <a:avLst/>
          </a:prstGeom>
          <a:gradFill>
            <a:gsLst>
              <a:gs pos="0">
                <a:schemeClr val="accent6">
                  <a:lumMod val="75000"/>
                </a:schemeClr>
              </a:gs>
              <a:gs pos="100000">
                <a:schemeClr val="accent6"/>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13" name="TextBox 112"/>
          <p:cNvSpPr txBox="1"/>
          <p:nvPr/>
        </p:nvSpPr>
        <p:spPr>
          <a:xfrm>
            <a:off x="5416910" y="6004194"/>
            <a:ext cx="1766630" cy="286232"/>
          </a:xfrm>
          <a:prstGeom prst="rect">
            <a:avLst/>
          </a:prstGeom>
          <a:noFill/>
        </p:spPr>
        <p:txBody>
          <a:bodyPr wrap="square" rtlCol="0">
            <a:spAutoFit/>
          </a:bodyPr>
          <a:lstStyle/>
          <a:p>
            <a:pPr defTabSz="914400" fontAlgn="base">
              <a:lnSpc>
                <a:spcPct val="90000"/>
              </a:lnSpc>
              <a:spcBef>
                <a:spcPct val="0"/>
              </a:spcBef>
              <a:spcAft>
                <a:spcPct val="0"/>
              </a:spcAft>
            </a:pPr>
            <a:r>
              <a:rPr lang="en-US" sz="1400" b="1" dirty="0" smtClean="0">
                <a:solidFill>
                  <a:schemeClr val="bg2">
                    <a:lumMod val="25000"/>
                  </a:schemeClr>
                </a:solidFill>
                <a:ea typeface="ＭＳ Ｐゴシック" charset="-128"/>
                <a:cs typeface="Helvetica Neue"/>
              </a:rPr>
              <a:t>Cisco Meraki</a:t>
            </a:r>
            <a:endParaRPr lang="en-US" sz="1400" b="1" dirty="0">
              <a:solidFill>
                <a:schemeClr val="bg2">
                  <a:lumMod val="25000"/>
                </a:schemeClr>
              </a:solidFill>
              <a:ea typeface="ＭＳ Ｐゴシック" charset="-128"/>
              <a:cs typeface="Helvetica Neue"/>
            </a:endParaRPr>
          </a:p>
        </p:txBody>
      </p:sp>
      <p:sp>
        <p:nvSpPr>
          <p:cNvPr id="114" name="Rectangle 113"/>
          <p:cNvSpPr/>
          <p:nvPr/>
        </p:nvSpPr>
        <p:spPr bwMode="auto">
          <a:xfrm>
            <a:off x="5301695" y="6066465"/>
            <a:ext cx="161691" cy="161691"/>
          </a:xfrm>
          <a:prstGeom prst="rect">
            <a:avLst/>
          </a:prstGeom>
          <a:gradFill>
            <a:gsLst>
              <a:gs pos="0">
                <a:schemeClr val="accent4">
                  <a:lumMod val="75000"/>
                </a:schemeClr>
              </a:gs>
              <a:gs pos="100000">
                <a:schemeClr val="accent4"/>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Tree>
    <p:extLst>
      <p:ext uri="{BB962C8B-B14F-4D97-AF65-F5344CB8AC3E}">
        <p14:creationId xmlns:p14="http://schemas.microsoft.com/office/powerpoint/2010/main" val="234284427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Передача потока видео через </a:t>
            </a:r>
            <a:r>
              <a:rPr lang="en-US" dirty="0" smtClean="0"/>
              <a:t>Wi-Fi</a:t>
            </a:r>
            <a:br>
              <a:rPr lang="en-US" dirty="0" smtClean="0"/>
            </a:br>
            <a:r>
              <a:rPr lang="en-US" sz="2000" b="0" i="1" dirty="0" smtClean="0"/>
              <a:t>(</a:t>
            </a:r>
            <a:r>
              <a:rPr lang="en-US" sz="2000" b="0" i="1" dirty="0" smtClean="0"/>
              <a:t>5Mbps)</a:t>
            </a:r>
            <a:endParaRPr lang="en-US" sz="2400" b="0" i="1" dirty="0"/>
          </a:p>
        </p:txBody>
      </p:sp>
      <p:sp>
        <p:nvSpPr>
          <p:cNvPr id="29" name="Rectangle 28"/>
          <p:cNvSpPr/>
          <p:nvPr/>
        </p:nvSpPr>
        <p:spPr bwMode="auto">
          <a:xfrm rot="10800000">
            <a:off x="2267699" y="1363200"/>
            <a:ext cx="4570196" cy="4623629"/>
          </a:xfrm>
          <a:prstGeom prst="rect">
            <a:avLst/>
          </a:prstGeom>
          <a:gradFill flip="none" rotWithShape="1">
            <a:gsLst>
              <a:gs pos="0">
                <a:schemeClr val="accent4">
                  <a:lumMod val="75000"/>
                </a:schemeClr>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sp>
        <p:nvSpPr>
          <p:cNvPr id="30" name="Rectangle 29"/>
          <p:cNvSpPr/>
          <p:nvPr/>
        </p:nvSpPr>
        <p:spPr bwMode="auto">
          <a:xfrm>
            <a:off x="2344510" y="1429966"/>
            <a:ext cx="4416576" cy="4480064"/>
          </a:xfrm>
          <a:prstGeom prst="rect">
            <a:avLst/>
          </a:prstGeom>
          <a:gradFill flip="none" rotWithShape="1">
            <a:gsLst>
              <a:gs pos="36000">
                <a:schemeClr val="bg1">
                  <a:alpha val="80000"/>
                </a:scheme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31" name="Rectangle 30"/>
          <p:cNvSpPr/>
          <p:nvPr/>
        </p:nvSpPr>
        <p:spPr bwMode="auto">
          <a:xfrm>
            <a:off x="3402460" y="2902383"/>
            <a:ext cx="631870" cy="2776822"/>
          </a:xfrm>
          <a:prstGeom prst="rect">
            <a:avLst/>
          </a:prstGeom>
          <a:gradFill>
            <a:gsLst>
              <a:gs pos="0">
                <a:schemeClr val="accent1">
                  <a:lumMod val="75000"/>
                </a:schemeClr>
              </a:gs>
              <a:gs pos="100000">
                <a:schemeClr val="accent1"/>
              </a:gs>
            </a:gsLst>
            <a:lin ang="5400000" scaled="1"/>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32" name="Rectangle 31"/>
          <p:cNvSpPr/>
          <p:nvPr/>
        </p:nvSpPr>
        <p:spPr bwMode="auto">
          <a:xfrm>
            <a:off x="4170560" y="3874565"/>
            <a:ext cx="631870" cy="1804640"/>
          </a:xfrm>
          <a:prstGeom prst="rect">
            <a:avLst/>
          </a:prstGeom>
          <a:gradFill>
            <a:gsLst>
              <a:gs pos="0">
                <a:schemeClr val="accent6">
                  <a:lumMod val="75000"/>
                </a:schemeClr>
              </a:gs>
              <a:gs pos="100000">
                <a:schemeClr val="accent6"/>
              </a:gs>
            </a:gsLst>
            <a:lin ang="5400000" scaled="1"/>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33" name="Rectangle 32"/>
          <p:cNvSpPr/>
          <p:nvPr/>
        </p:nvSpPr>
        <p:spPr bwMode="auto">
          <a:xfrm>
            <a:off x="4938660" y="4373829"/>
            <a:ext cx="631870" cy="1305770"/>
          </a:xfrm>
          <a:prstGeom prst="rect">
            <a:avLst/>
          </a:prstGeom>
          <a:gradFill>
            <a:gsLst>
              <a:gs pos="0">
                <a:schemeClr val="accent4">
                  <a:lumMod val="75000"/>
                </a:schemeClr>
              </a:gs>
              <a:gs pos="100000">
                <a:schemeClr val="accent4"/>
              </a:gs>
            </a:gsLst>
            <a:lin ang="5400000" scaled="1"/>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cxnSp>
        <p:nvCxnSpPr>
          <p:cNvPr id="34" name="Straight Arrow Connector 33"/>
          <p:cNvCxnSpPr/>
          <p:nvPr/>
        </p:nvCxnSpPr>
        <p:spPr bwMode="auto">
          <a:xfrm flipV="1">
            <a:off x="3262861" y="2326122"/>
            <a:ext cx="3369" cy="3353477"/>
          </a:xfrm>
          <a:prstGeom prst="straightConnector1">
            <a:avLst/>
          </a:prstGeom>
          <a:ln w="25400">
            <a:solidFill>
              <a:schemeClr val="bg2"/>
            </a:solidFill>
            <a:headEnd type="oval" w="med" len="med"/>
            <a:tailEnd type="triangle" w="sm" len="med"/>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2469543" y="1815144"/>
            <a:ext cx="1305287" cy="480131"/>
          </a:xfrm>
          <a:prstGeom prst="rect">
            <a:avLst/>
          </a:prstGeom>
          <a:noFill/>
        </p:spPr>
        <p:txBody>
          <a:bodyPr wrap="square" rtlCol="0">
            <a:spAutoFit/>
          </a:bodyPr>
          <a:lstStyle/>
          <a:p>
            <a:pPr algn="ctr" defTabSz="914400" fontAlgn="base">
              <a:lnSpc>
                <a:spcPct val="90000"/>
              </a:lnSpc>
              <a:spcBef>
                <a:spcPct val="0"/>
              </a:spcBef>
              <a:spcAft>
                <a:spcPct val="0"/>
              </a:spcAft>
            </a:pPr>
            <a:r>
              <a:rPr lang="ru-RU" sz="1400" b="1" dirty="0" smtClean="0">
                <a:solidFill>
                  <a:srgbClr val="595959"/>
                </a:solidFill>
                <a:ea typeface="ＭＳ Ｐゴシック" charset="-128"/>
                <a:cs typeface="Helvetica Neue"/>
              </a:rPr>
              <a:t>Количество ноутбуков</a:t>
            </a:r>
            <a:endParaRPr lang="en-US" sz="1400" b="1" dirty="0" smtClean="0">
              <a:solidFill>
                <a:srgbClr val="595959"/>
              </a:solidFill>
              <a:ea typeface="ＭＳ Ｐゴシック" charset="-128"/>
              <a:cs typeface="Helvetica Neue"/>
            </a:endParaRPr>
          </a:p>
        </p:txBody>
      </p:sp>
      <p:sp>
        <p:nvSpPr>
          <p:cNvPr id="37" name="TextBox 36"/>
          <p:cNvSpPr txBox="1"/>
          <p:nvPr/>
        </p:nvSpPr>
        <p:spPr>
          <a:xfrm>
            <a:off x="5013582" y="4066589"/>
            <a:ext cx="460258" cy="291990"/>
          </a:xfrm>
          <a:prstGeom prst="rect">
            <a:avLst/>
          </a:prstGeom>
          <a:noFill/>
        </p:spPr>
        <p:txBody>
          <a:bodyPr wrap="square" lIns="0" tIns="0" rIns="0" bIns="0" rtlCol="0" anchor="ctr" anchorCtr="0">
            <a:noAutofit/>
          </a:bodyPr>
          <a:lstStyle/>
          <a:p>
            <a:pPr algn="ctr" defTabSz="914400" fontAlgn="base">
              <a:spcBef>
                <a:spcPct val="0"/>
              </a:spcBef>
              <a:spcAft>
                <a:spcPct val="0"/>
              </a:spcAft>
            </a:pPr>
            <a:r>
              <a:rPr lang="en-US" b="1" dirty="0" smtClean="0">
                <a:solidFill>
                  <a:schemeClr val="accent4"/>
                </a:solidFill>
                <a:latin typeface="Helvetica Neue"/>
                <a:ea typeface="ＭＳ Ｐゴシック" charset="-128"/>
                <a:cs typeface="Helvetica Neue"/>
              </a:rPr>
              <a:t>15</a:t>
            </a:r>
          </a:p>
        </p:txBody>
      </p:sp>
      <p:sp>
        <p:nvSpPr>
          <p:cNvPr id="38" name="TextBox 37"/>
          <p:cNvSpPr txBox="1"/>
          <p:nvPr/>
        </p:nvSpPr>
        <p:spPr>
          <a:xfrm>
            <a:off x="3468763" y="2568794"/>
            <a:ext cx="499265" cy="291990"/>
          </a:xfrm>
          <a:prstGeom prst="rect">
            <a:avLst/>
          </a:prstGeom>
          <a:noFill/>
        </p:spPr>
        <p:txBody>
          <a:bodyPr wrap="square" lIns="0" tIns="0" rIns="0" bIns="0" rtlCol="0" anchor="ctr" anchorCtr="0">
            <a:noAutofit/>
          </a:bodyPr>
          <a:lstStyle/>
          <a:p>
            <a:pPr algn="ctr" defTabSz="914400" fontAlgn="base">
              <a:spcBef>
                <a:spcPct val="0"/>
              </a:spcBef>
              <a:spcAft>
                <a:spcPct val="0"/>
              </a:spcAft>
            </a:pPr>
            <a:r>
              <a:rPr lang="en-US" b="1" dirty="0" smtClean="0">
                <a:solidFill>
                  <a:schemeClr val="accent1">
                    <a:lumMod val="75000"/>
                  </a:schemeClr>
                </a:solidFill>
                <a:latin typeface="Helvetica Neue"/>
                <a:ea typeface="ＭＳ Ｐゴシック" charset="-128"/>
                <a:cs typeface="Helvetica Neue"/>
              </a:rPr>
              <a:t>31</a:t>
            </a:r>
          </a:p>
        </p:txBody>
      </p:sp>
      <p:cxnSp>
        <p:nvCxnSpPr>
          <p:cNvPr id="39" name="Straight Arrow Connector 38"/>
          <p:cNvCxnSpPr/>
          <p:nvPr/>
        </p:nvCxnSpPr>
        <p:spPr bwMode="auto">
          <a:xfrm>
            <a:off x="3266230" y="5679599"/>
            <a:ext cx="2765160" cy="0"/>
          </a:xfrm>
          <a:prstGeom prst="straightConnector1">
            <a:avLst/>
          </a:prstGeom>
          <a:ln w="25400">
            <a:solidFill>
              <a:schemeClr val="bg2"/>
            </a:solidFill>
            <a:headEnd type="none" w="med" len="med"/>
            <a:tailEnd type="triangle" w="sm" len="med"/>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312502" y="3742146"/>
            <a:ext cx="865294" cy="338554"/>
          </a:xfrm>
          <a:prstGeom prst="rect">
            <a:avLst/>
          </a:prstGeom>
          <a:noFill/>
        </p:spPr>
        <p:txBody>
          <a:bodyPr wrap="square" rtlCol="0">
            <a:spAutoFit/>
          </a:bodyPr>
          <a:lstStyle/>
          <a:p>
            <a:pPr algn="r" defTabSz="914400" fontAlgn="base">
              <a:spcBef>
                <a:spcPct val="0"/>
              </a:spcBef>
              <a:spcAft>
                <a:spcPct val="0"/>
              </a:spcAft>
            </a:pPr>
            <a:r>
              <a:rPr lang="en-US" sz="1600" dirty="0">
                <a:solidFill>
                  <a:srgbClr val="595959"/>
                </a:solidFill>
                <a:latin typeface="Helvetica Neue"/>
                <a:ea typeface="ＭＳ Ｐゴシック" charset="-128"/>
                <a:cs typeface="Helvetica Neue"/>
              </a:rPr>
              <a:t>20</a:t>
            </a:r>
            <a:endParaRPr lang="en-US" sz="1600" dirty="0" smtClean="0">
              <a:solidFill>
                <a:srgbClr val="595959"/>
              </a:solidFill>
              <a:latin typeface="Helvetica Neue"/>
              <a:ea typeface="ＭＳ Ｐゴシック" charset="-128"/>
              <a:cs typeface="Helvetica Neue"/>
            </a:endParaRPr>
          </a:p>
        </p:txBody>
      </p:sp>
      <p:sp>
        <p:nvSpPr>
          <p:cNvPr id="42" name="TextBox 41"/>
          <p:cNvSpPr txBox="1"/>
          <p:nvPr/>
        </p:nvSpPr>
        <p:spPr>
          <a:xfrm>
            <a:off x="2151628" y="4681667"/>
            <a:ext cx="1026168" cy="338554"/>
          </a:xfrm>
          <a:prstGeom prst="rect">
            <a:avLst/>
          </a:prstGeom>
          <a:noFill/>
        </p:spPr>
        <p:txBody>
          <a:bodyPr wrap="square" rtlCol="0">
            <a:spAutoFit/>
          </a:bodyPr>
          <a:lstStyle/>
          <a:p>
            <a:pPr algn="r" defTabSz="914400" fontAlgn="base">
              <a:spcBef>
                <a:spcPct val="0"/>
              </a:spcBef>
              <a:spcAft>
                <a:spcPct val="0"/>
              </a:spcAft>
            </a:pPr>
            <a:r>
              <a:rPr lang="en-US" sz="1600" dirty="0">
                <a:solidFill>
                  <a:srgbClr val="595959"/>
                </a:solidFill>
                <a:latin typeface="Helvetica Neue"/>
                <a:ea typeface="ＭＳ Ｐゴシック" charset="-128"/>
                <a:cs typeface="Helvetica Neue"/>
              </a:rPr>
              <a:t>10</a:t>
            </a:r>
            <a:endParaRPr lang="en-US" sz="1600" dirty="0" smtClean="0">
              <a:solidFill>
                <a:srgbClr val="595959"/>
              </a:solidFill>
              <a:latin typeface="Helvetica Neue"/>
              <a:ea typeface="ＭＳ Ｐゴシック" charset="-128"/>
              <a:cs typeface="Helvetica Neue"/>
            </a:endParaRPr>
          </a:p>
        </p:txBody>
      </p:sp>
      <p:sp>
        <p:nvSpPr>
          <p:cNvPr id="43" name="TextBox 42"/>
          <p:cNvSpPr txBox="1"/>
          <p:nvPr/>
        </p:nvSpPr>
        <p:spPr>
          <a:xfrm>
            <a:off x="2455615" y="2811326"/>
            <a:ext cx="722181" cy="338554"/>
          </a:xfrm>
          <a:prstGeom prst="rect">
            <a:avLst/>
          </a:prstGeom>
          <a:noFill/>
        </p:spPr>
        <p:txBody>
          <a:bodyPr wrap="square" rtlCol="0">
            <a:spAutoFit/>
          </a:bodyPr>
          <a:lstStyle/>
          <a:p>
            <a:pPr algn="r" defTabSz="914400" fontAlgn="base">
              <a:spcBef>
                <a:spcPct val="0"/>
              </a:spcBef>
              <a:spcAft>
                <a:spcPct val="0"/>
              </a:spcAft>
            </a:pPr>
            <a:r>
              <a:rPr lang="en-US" sz="1600" dirty="0">
                <a:solidFill>
                  <a:srgbClr val="595959"/>
                </a:solidFill>
                <a:latin typeface="Helvetica Neue"/>
                <a:ea typeface="ＭＳ Ｐゴシック" charset="-128"/>
                <a:cs typeface="Helvetica Neue"/>
              </a:rPr>
              <a:t>3</a:t>
            </a:r>
            <a:r>
              <a:rPr lang="en-US" sz="1600" dirty="0" smtClean="0">
                <a:solidFill>
                  <a:srgbClr val="595959"/>
                </a:solidFill>
                <a:latin typeface="Helvetica Neue"/>
                <a:ea typeface="ＭＳ Ｐゴシック" charset="-128"/>
                <a:cs typeface="Helvetica Neue"/>
              </a:rPr>
              <a:t>0</a:t>
            </a:r>
          </a:p>
        </p:txBody>
      </p:sp>
      <p:grpSp>
        <p:nvGrpSpPr>
          <p:cNvPr id="44" name="Group 43"/>
          <p:cNvGrpSpPr/>
          <p:nvPr/>
        </p:nvGrpSpPr>
        <p:grpSpPr>
          <a:xfrm>
            <a:off x="3163959" y="2997752"/>
            <a:ext cx="102271" cy="1869077"/>
            <a:chOff x="1166899" y="2436973"/>
            <a:chExt cx="170688" cy="1869077"/>
          </a:xfrm>
        </p:grpSpPr>
        <p:cxnSp>
          <p:nvCxnSpPr>
            <p:cNvPr id="45" name="Straight Connector 44"/>
            <p:cNvCxnSpPr/>
            <p:nvPr/>
          </p:nvCxnSpPr>
          <p:spPr bwMode="auto">
            <a:xfrm>
              <a:off x="1166899" y="3355093"/>
              <a:ext cx="170688" cy="0"/>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46" name="Straight Connector 45"/>
            <p:cNvCxnSpPr/>
            <p:nvPr/>
          </p:nvCxnSpPr>
          <p:spPr bwMode="auto">
            <a:xfrm>
              <a:off x="1166899" y="4306050"/>
              <a:ext cx="170688" cy="0"/>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47" name="Straight Connector 46"/>
            <p:cNvCxnSpPr/>
            <p:nvPr/>
          </p:nvCxnSpPr>
          <p:spPr bwMode="auto">
            <a:xfrm>
              <a:off x="1166899" y="2436973"/>
              <a:ext cx="170688" cy="0"/>
            </a:xfrm>
            <a:prstGeom prst="line">
              <a:avLst/>
            </a:prstGeom>
            <a:solidFill>
              <a:schemeClr val="accent1"/>
            </a:solidFill>
            <a:ln w="25400" cap="flat" cmpd="sng" algn="ctr">
              <a:solidFill>
                <a:schemeClr val="bg2"/>
              </a:solidFill>
              <a:prstDash val="solid"/>
              <a:round/>
              <a:headEnd type="none" w="med" len="med"/>
              <a:tailEnd type="none" w="med" len="med"/>
            </a:ln>
            <a:effectLst/>
          </p:spPr>
        </p:cxnSp>
      </p:grpSp>
      <p:sp>
        <p:nvSpPr>
          <p:cNvPr id="48" name="TextBox 47"/>
          <p:cNvSpPr txBox="1"/>
          <p:nvPr/>
        </p:nvSpPr>
        <p:spPr>
          <a:xfrm>
            <a:off x="4244471" y="3567324"/>
            <a:ext cx="495964" cy="291990"/>
          </a:xfrm>
          <a:prstGeom prst="rect">
            <a:avLst/>
          </a:prstGeom>
          <a:noFill/>
        </p:spPr>
        <p:txBody>
          <a:bodyPr wrap="square" lIns="0" tIns="0" rIns="0" bIns="0" rtlCol="0" anchor="ctr" anchorCtr="0">
            <a:noAutofit/>
          </a:bodyPr>
          <a:lstStyle/>
          <a:p>
            <a:pPr algn="ctr" defTabSz="914400" fontAlgn="base">
              <a:spcBef>
                <a:spcPct val="0"/>
              </a:spcBef>
              <a:spcAft>
                <a:spcPct val="0"/>
              </a:spcAft>
            </a:pPr>
            <a:r>
              <a:rPr lang="en-US" b="1" dirty="0" smtClean="0">
                <a:solidFill>
                  <a:schemeClr val="accent6">
                    <a:lumMod val="75000"/>
                  </a:schemeClr>
                </a:solidFill>
                <a:latin typeface="Helvetica Neue"/>
                <a:ea typeface="ＭＳ Ｐゴシック" charset="-128"/>
                <a:cs typeface="Helvetica Neue"/>
              </a:rPr>
              <a:t>21</a:t>
            </a:r>
          </a:p>
        </p:txBody>
      </p:sp>
      <p:sp>
        <p:nvSpPr>
          <p:cNvPr id="50" name="Rectangle 49"/>
          <p:cNvSpPr/>
          <p:nvPr/>
        </p:nvSpPr>
        <p:spPr bwMode="auto">
          <a:xfrm rot="10800000" flipV="1">
            <a:off x="-2" y="5925325"/>
            <a:ext cx="9143999" cy="384050"/>
          </a:xfrm>
          <a:prstGeom prst="rect">
            <a:avLst/>
          </a:prstGeom>
          <a:gradFill flip="none" rotWithShape="1">
            <a:gsLst>
              <a:gs pos="8000">
                <a:schemeClr val="accent4">
                  <a:lumMod val="75000"/>
                </a:schemeClr>
              </a:gs>
              <a:gs pos="75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sp>
        <p:nvSpPr>
          <p:cNvPr id="51" name="TextBox 50"/>
          <p:cNvSpPr txBox="1"/>
          <p:nvPr/>
        </p:nvSpPr>
        <p:spPr>
          <a:xfrm>
            <a:off x="2229295" y="5984738"/>
            <a:ext cx="1766630" cy="286232"/>
          </a:xfrm>
          <a:prstGeom prst="rect">
            <a:avLst/>
          </a:prstGeom>
          <a:noFill/>
        </p:spPr>
        <p:txBody>
          <a:bodyPr wrap="square" rtlCol="0">
            <a:spAutoFit/>
          </a:bodyPr>
          <a:lstStyle/>
          <a:p>
            <a:pPr defTabSz="914400" fontAlgn="base">
              <a:lnSpc>
                <a:spcPct val="90000"/>
              </a:lnSpc>
              <a:spcBef>
                <a:spcPct val="0"/>
              </a:spcBef>
              <a:spcAft>
                <a:spcPct val="0"/>
              </a:spcAft>
            </a:pPr>
            <a:r>
              <a:rPr lang="en-US" sz="1400" b="1" dirty="0" smtClean="0">
                <a:solidFill>
                  <a:schemeClr val="bg2">
                    <a:lumMod val="25000"/>
                  </a:schemeClr>
                </a:solidFill>
                <a:ea typeface="ＭＳ Ｐゴシック" charset="-128"/>
                <a:cs typeface="Helvetica Neue"/>
              </a:rPr>
              <a:t>Aruba Instant</a:t>
            </a:r>
            <a:endParaRPr lang="en-US" sz="1400" b="1" dirty="0">
              <a:solidFill>
                <a:schemeClr val="bg2">
                  <a:lumMod val="25000"/>
                </a:schemeClr>
              </a:solidFill>
              <a:ea typeface="ＭＳ Ｐゴシック" charset="-128"/>
              <a:cs typeface="Helvetica Neue"/>
            </a:endParaRPr>
          </a:p>
        </p:txBody>
      </p:sp>
      <p:sp>
        <p:nvSpPr>
          <p:cNvPr id="52" name="Rectangle 51"/>
          <p:cNvSpPr/>
          <p:nvPr/>
        </p:nvSpPr>
        <p:spPr bwMode="auto">
          <a:xfrm>
            <a:off x="2114080" y="6047009"/>
            <a:ext cx="161691" cy="161691"/>
          </a:xfrm>
          <a:prstGeom prst="rect">
            <a:avLst/>
          </a:prstGeom>
          <a:gradFill>
            <a:gsLst>
              <a:gs pos="0">
                <a:schemeClr val="accent1">
                  <a:lumMod val="75000"/>
                </a:schemeClr>
              </a:gs>
              <a:gs pos="100000">
                <a:schemeClr val="accent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53" name="TextBox 52"/>
          <p:cNvSpPr txBox="1"/>
          <p:nvPr/>
        </p:nvSpPr>
        <p:spPr>
          <a:xfrm>
            <a:off x="3995925" y="5984738"/>
            <a:ext cx="1766630" cy="286232"/>
          </a:xfrm>
          <a:prstGeom prst="rect">
            <a:avLst/>
          </a:prstGeom>
          <a:noFill/>
        </p:spPr>
        <p:txBody>
          <a:bodyPr wrap="square" rtlCol="0">
            <a:spAutoFit/>
          </a:bodyPr>
          <a:lstStyle/>
          <a:p>
            <a:pPr defTabSz="914400" fontAlgn="base">
              <a:lnSpc>
                <a:spcPct val="90000"/>
              </a:lnSpc>
              <a:spcBef>
                <a:spcPct val="0"/>
              </a:spcBef>
              <a:spcAft>
                <a:spcPct val="0"/>
              </a:spcAft>
            </a:pPr>
            <a:r>
              <a:rPr lang="en-US" sz="1400" b="1" dirty="0" smtClean="0">
                <a:solidFill>
                  <a:schemeClr val="bg2">
                    <a:lumMod val="25000"/>
                  </a:schemeClr>
                </a:solidFill>
                <a:ea typeface="ＭＳ Ｐゴシック" charset="-128"/>
                <a:cs typeface="Helvetica Neue"/>
              </a:rPr>
              <a:t>Aerohive</a:t>
            </a:r>
            <a:endParaRPr lang="en-US" sz="1400" b="1" dirty="0">
              <a:solidFill>
                <a:schemeClr val="bg2">
                  <a:lumMod val="25000"/>
                </a:schemeClr>
              </a:solidFill>
              <a:ea typeface="ＭＳ Ｐゴシック" charset="-128"/>
              <a:cs typeface="Helvetica Neue"/>
            </a:endParaRPr>
          </a:p>
        </p:txBody>
      </p:sp>
      <p:sp>
        <p:nvSpPr>
          <p:cNvPr id="54" name="Rectangle 53"/>
          <p:cNvSpPr/>
          <p:nvPr/>
        </p:nvSpPr>
        <p:spPr bwMode="auto">
          <a:xfrm>
            <a:off x="3880710" y="6047009"/>
            <a:ext cx="161691" cy="161691"/>
          </a:xfrm>
          <a:prstGeom prst="rect">
            <a:avLst/>
          </a:prstGeom>
          <a:gradFill>
            <a:gsLst>
              <a:gs pos="0">
                <a:schemeClr val="accent6">
                  <a:lumMod val="75000"/>
                </a:schemeClr>
              </a:gs>
              <a:gs pos="100000">
                <a:schemeClr val="accent6"/>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55" name="TextBox 54"/>
          <p:cNvSpPr txBox="1"/>
          <p:nvPr/>
        </p:nvSpPr>
        <p:spPr>
          <a:xfrm>
            <a:off x="5416910" y="5984738"/>
            <a:ext cx="1766630" cy="286232"/>
          </a:xfrm>
          <a:prstGeom prst="rect">
            <a:avLst/>
          </a:prstGeom>
          <a:noFill/>
        </p:spPr>
        <p:txBody>
          <a:bodyPr wrap="square" rtlCol="0">
            <a:spAutoFit/>
          </a:bodyPr>
          <a:lstStyle/>
          <a:p>
            <a:pPr defTabSz="914400" fontAlgn="base">
              <a:lnSpc>
                <a:spcPct val="90000"/>
              </a:lnSpc>
              <a:spcBef>
                <a:spcPct val="0"/>
              </a:spcBef>
              <a:spcAft>
                <a:spcPct val="0"/>
              </a:spcAft>
            </a:pPr>
            <a:r>
              <a:rPr lang="en-US" sz="1400" b="1" dirty="0" smtClean="0">
                <a:solidFill>
                  <a:schemeClr val="bg2">
                    <a:lumMod val="25000"/>
                  </a:schemeClr>
                </a:solidFill>
                <a:ea typeface="ＭＳ Ｐゴシック" charset="-128"/>
                <a:cs typeface="Helvetica Neue"/>
              </a:rPr>
              <a:t>Cisco Meraki</a:t>
            </a:r>
            <a:endParaRPr lang="en-US" sz="1400" b="1" dirty="0">
              <a:solidFill>
                <a:schemeClr val="bg2">
                  <a:lumMod val="25000"/>
                </a:schemeClr>
              </a:solidFill>
              <a:ea typeface="ＭＳ Ｐゴシック" charset="-128"/>
              <a:cs typeface="Helvetica Neue"/>
            </a:endParaRPr>
          </a:p>
        </p:txBody>
      </p:sp>
      <p:sp>
        <p:nvSpPr>
          <p:cNvPr id="56" name="Rectangle 55"/>
          <p:cNvSpPr/>
          <p:nvPr/>
        </p:nvSpPr>
        <p:spPr bwMode="auto">
          <a:xfrm>
            <a:off x="5301695" y="6047009"/>
            <a:ext cx="161691" cy="161691"/>
          </a:xfrm>
          <a:prstGeom prst="rect">
            <a:avLst/>
          </a:prstGeom>
          <a:gradFill>
            <a:gsLst>
              <a:gs pos="0">
                <a:schemeClr val="accent4">
                  <a:lumMod val="75000"/>
                </a:schemeClr>
              </a:gs>
              <a:gs pos="100000">
                <a:schemeClr val="accent4"/>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Tree>
    <p:extLst>
      <p:ext uri="{BB962C8B-B14F-4D97-AF65-F5344CB8AC3E}">
        <p14:creationId xmlns:p14="http://schemas.microsoft.com/office/powerpoint/2010/main" val="130332269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Aruba </a:t>
            </a:r>
            <a:r>
              <a:rPr lang="en-US" dirty="0" err="1" smtClean="0"/>
              <a:t>ClientMatch</a:t>
            </a:r>
            <a:r>
              <a:rPr lang="en-US" dirty="0" smtClean="0"/>
              <a:t>™ </a:t>
            </a:r>
            <a:r>
              <a:rPr lang="ru-RU" dirty="0" smtClean="0"/>
              <a:t>для </a:t>
            </a:r>
            <a:r>
              <a:rPr lang="en-US" dirty="0" smtClean="0"/>
              <a:t>802.11ac Wi-Fi</a:t>
            </a:r>
            <a:endParaRPr lang="en-US" dirty="0"/>
          </a:p>
        </p:txBody>
      </p:sp>
      <p:sp>
        <p:nvSpPr>
          <p:cNvPr id="46" name="Rectangle 45"/>
          <p:cNvSpPr/>
          <p:nvPr/>
        </p:nvSpPr>
        <p:spPr bwMode="auto">
          <a:xfrm>
            <a:off x="131733" y="1351837"/>
            <a:ext cx="5592795" cy="4930913"/>
          </a:xfrm>
          <a:prstGeom prst="rect">
            <a:avLst/>
          </a:prstGeom>
          <a:gradFill flip="none" rotWithShape="1">
            <a:gsLst>
              <a:gs pos="0">
                <a:schemeClr val="accent4"/>
              </a:gs>
              <a:gs pos="100000">
                <a:schemeClr val="accent4">
                  <a:lumMod val="40000"/>
                  <a:lumOff val="60000"/>
                </a:schemeClr>
              </a:gs>
            </a:gsLst>
            <a:lin ang="5400000" scaled="1"/>
            <a:tileRect/>
          </a:gradFill>
          <a:ln w="9525" cap="flat" cmpd="sng" algn="ctr">
            <a:solidFill>
              <a:schemeClr val="accent4"/>
            </a:solidFill>
            <a:prstDash val="solid"/>
            <a:round/>
            <a:headEnd type="none" w="med" len="med"/>
            <a:tailEnd type="none" w="med" len="med"/>
          </a:ln>
          <a:effectLst/>
        </p:spPr>
        <p:txBody>
          <a:bodyPr vert="horz" wrap="square" lIns="91436" tIns="45719" rIns="91436" bIns="45719" numCol="1" rtlCol="0" anchor="t" anchorCtr="0" compatLnSpc="1">
            <a:prstTxWarp prst="textNoShape">
              <a:avLst/>
            </a:prstTxWarp>
          </a:bodyPr>
          <a:lstStyle/>
          <a:p>
            <a:pPr eaLnBrk="0" hangingPunct="0">
              <a:lnSpc>
                <a:spcPct val="95000"/>
              </a:lnSpc>
            </a:pPr>
            <a:endParaRPr lang="en-US" smtClean="0">
              <a:solidFill>
                <a:srgbClr val="000000"/>
              </a:solidFill>
              <a:latin typeface="Arial Narrow" pitchFamily="34" charset="0"/>
              <a:ea typeface="ＭＳ Ｐゴシック" pitchFamily="34" charset="-128"/>
            </a:endParaRPr>
          </a:p>
        </p:txBody>
      </p:sp>
      <p:sp>
        <p:nvSpPr>
          <p:cNvPr id="47" name="Rectangle 46"/>
          <p:cNvSpPr/>
          <p:nvPr/>
        </p:nvSpPr>
        <p:spPr bwMode="auto">
          <a:xfrm>
            <a:off x="208541" y="2563312"/>
            <a:ext cx="5458835" cy="3677793"/>
          </a:xfrm>
          <a:prstGeom prst="rect">
            <a:avLst/>
          </a:prstGeom>
          <a:solidFill>
            <a:schemeClr val="bg1"/>
          </a:solidFill>
          <a:ln w="9525" cap="flat" cmpd="sng" algn="ctr">
            <a:noFill/>
            <a:prstDash val="solid"/>
            <a:round/>
            <a:headEnd type="none" w="med" len="med"/>
            <a:tailEnd type="none" w="med" len="med"/>
          </a:ln>
          <a:effectLst/>
        </p:spPr>
        <p:txBody>
          <a:bodyPr vert="horz" wrap="square" lIns="91436" tIns="45719" rIns="91436" bIns="45719" numCol="1" rtlCol="0" anchor="t" anchorCtr="0" compatLnSpc="1">
            <a:prstTxWarp prst="textNoShape">
              <a:avLst/>
            </a:prstTxWarp>
          </a:bodyPr>
          <a:lstStyle/>
          <a:p>
            <a:pPr eaLnBrk="0" hangingPunct="0"/>
            <a:endParaRPr lang="en-US" smtClean="0">
              <a:solidFill>
                <a:srgbClr val="000000"/>
              </a:solidFill>
              <a:ea typeface="ＭＳ Ｐゴシック" pitchFamily="34" charset="-128"/>
            </a:endParaRPr>
          </a:p>
        </p:txBody>
      </p:sp>
      <p:sp>
        <p:nvSpPr>
          <p:cNvPr id="48" name="Right Arrow 47"/>
          <p:cNvSpPr/>
          <p:nvPr/>
        </p:nvSpPr>
        <p:spPr>
          <a:xfrm>
            <a:off x="1847852" y="3272847"/>
            <a:ext cx="2190749" cy="476251"/>
          </a:xfrm>
          <a:prstGeom prst="rightArrow">
            <a:avLst>
              <a:gd name="adj1" fmla="val 55618"/>
              <a:gd name="adj2" fmla="val 62917"/>
            </a:avLst>
          </a:prstGeom>
          <a:gradFill flip="none" rotWithShape="1">
            <a:gsLst>
              <a:gs pos="36000">
                <a:schemeClr val="accent1">
                  <a:alpha val="70000"/>
                </a:schemeClr>
              </a:gs>
              <a:gs pos="100000">
                <a:schemeClr val="accent1">
                  <a:lumMod val="20000"/>
                  <a:lumOff val="80000"/>
                  <a:alpha val="0"/>
                </a:schemeClr>
              </a:gs>
            </a:gsLst>
            <a:lin ang="10800000" scaled="1"/>
            <a:tileRect/>
          </a:gradFill>
          <a:ln w="9525" cap="flat" cmpd="sng" algn="ctr">
            <a:noFill/>
            <a:prstDash val="solid"/>
            <a:round/>
            <a:headEnd type="none" w="med" len="med"/>
            <a:tailEnd type="none" w="med" len="med"/>
          </a:ln>
          <a:effectLst/>
        </p:spPr>
        <p:txBody>
          <a:bodyPr vert="horz" wrap="square" lIns="91436" tIns="45719" rIns="91436" bIns="45719" numCol="1" rtlCol="0" anchor="t" anchorCtr="0" compatLnSpc="1">
            <a:prstTxWarp prst="textNoShape">
              <a:avLst/>
            </a:prstTxWarp>
          </a:bodyPr>
          <a:lstStyle/>
          <a:p>
            <a:pPr eaLnBrk="0" hangingPunct="0">
              <a:lnSpc>
                <a:spcPct val="95000"/>
              </a:lnSpc>
              <a:defRPr/>
            </a:pPr>
            <a:endParaRPr lang="en-US" kern="0">
              <a:solidFill>
                <a:srgbClr val="000000"/>
              </a:solidFill>
              <a:latin typeface="Avenir Book"/>
              <a:ea typeface="ＭＳ Ｐゴシック" pitchFamily="34" charset="-128"/>
              <a:cs typeface="Avenir Book"/>
            </a:endParaRPr>
          </a:p>
        </p:txBody>
      </p:sp>
      <p:sp>
        <p:nvSpPr>
          <p:cNvPr id="49" name="TextBox 48"/>
          <p:cNvSpPr txBox="1"/>
          <p:nvPr/>
        </p:nvSpPr>
        <p:spPr>
          <a:xfrm>
            <a:off x="1647776" y="2960545"/>
            <a:ext cx="2562045" cy="461663"/>
          </a:xfrm>
          <a:prstGeom prst="rect">
            <a:avLst/>
          </a:prstGeom>
          <a:noFill/>
        </p:spPr>
        <p:txBody>
          <a:bodyPr wrap="square" lIns="91436" tIns="45719" rIns="91436" bIns="45719" rtlCol="0">
            <a:spAutoFit/>
          </a:bodyPr>
          <a:lstStyle/>
          <a:p>
            <a:pPr algn="ctr" defTabSz="457167"/>
            <a:r>
              <a:rPr lang="ru-RU" dirty="0" smtClean="0">
                <a:solidFill>
                  <a:srgbClr val="595959"/>
                </a:solidFill>
                <a:latin typeface="Avenir Book"/>
                <a:cs typeface="Avenir Book"/>
              </a:rPr>
              <a:t>Анализ</a:t>
            </a:r>
            <a:endParaRPr lang="en-US" dirty="0">
              <a:solidFill>
                <a:srgbClr val="595959"/>
              </a:solidFill>
              <a:latin typeface="Avenir Book"/>
              <a:cs typeface="Avenir Book"/>
            </a:endParaRPr>
          </a:p>
        </p:txBody>
      </p:sp>
      <p:sp>
        <p:nvSpPr>
          <p:cNvPr id="50" name="TextBox 49"/>
          <p:cNvSpPr txBox="1"/>
          <p:nvPr/>
        </p:nvSpPr>
        <p:spPr>
          <a:xfrm>
            <a:off x="114604" y="1313825"/>
            <a:ext cx="5552772" cy="369330"/>
          </a:xfrm>
          <a:prstGeom prst="rect">
            <a:avLst/>
          </a:prstGeom>
          <a:noFill/>
        </p:spPr>
        <p:txBody>
          <a:bodyPr wrap="square" lIns="91436" tIns="45719" rIns="91436" bIns="45719" rtlCol="0">
            <a:spAutoFit/>
          </a:bodyPr>
          <a:lstStyle/>
          <a:p>
            <a:pPr algn="ctr" defTabSz="457167"/>
            <a:r>
              <a:rPr lang="ru-RU" sz="1800" dirty="0" smtClean="0">
                <a:solidFill>
                  <a:srgbClr val="FFFFFF"/>
                </a:solidFill>
                <a:latin typeface="Arial" pitchFamily="34" charset="0"/>
                <a:cs typeface="Arial" pitchFamily="34" charset="0"/>
              </a:rPr>
              <a:t>Адаптация радиоэфира </a:t>
            </a:r>
            <a:r>
              <a:rPr lang="ru-RU" sz="1800" dirty="0" smtClean="0">
                <a:solidFill>
                  <a:srgbClr val="FFFFFF"/>
                </a:solidFill>
                <a:latin typeface="Arial" pitchFamily="34" charset="0"/>
                <a:cs typeface="Arial" pitchFamily="34" charset="0"/>
              </a:rPr>
              <a:t>в реальном времени</a:t>
            </a:r>
            <a:endParaRPr lang="en-US" sz="1800" dirty="0">
              <a:solidFill>
                <a:srgbClr val="FFFFFF"/>
              </a:solidFill>
              <a:latin typeface="Arial" pitchFamily="34" charset="0"/>
              <a:cs typeface="Arial" pitchFamily="34" charset="0"/>
            </a:endParaRPr>
          </a:p>
        </p:txBody>
      </p:sp>
      <p:sp>
        <p:nvSpPr>
          <p:cNvPr id="51" name="Rectangle 50"/>
          <p:cNvSpPr/>
          <p:nvPr/>
        </p:nvSpPr>
        <p:spPr>
          <a:xfrm>
            <a:off x="5797380" y="1208972"/>
            <a:ext cx="3346625" cy="4570929"/>
          </a:xfrm>
          <a:prstGeom prst="rect">
            <a:avLst/>
          </a:prstGeom>
        </p:spPr>
        <p:txBody>
          <a:bodyPr wrap="square" lIns="91436" tIns="45719" rIns="91436" bIns="45719">
            <a:spAutoFit/>
          </a:bodyPr>
          <a:lstStyle/>
          <a:p>
            <a:pPr algn="ctr" defTabSz="457167">
              <a:spcAft>
                <a:spcPts val="1200"/>
              </a:spcAft>
              <a:buClr>
                <a:srgbClr val="4F81BD"/>
              </a:buClr>
            </a:pPr>
            <a:r>
              <a:rPr lang="ru-RU" sz="2400" b="1" dirty="0" smtClean="0">
                <a:solidFill>
                  <a:schemeClr val="accent1"/>
                </a:solidFill>
                <a:latin typeface="Avenir Black"/>
                <a:cs typeface="Avenir Black"/>
              </a:rPr>
              <a:t>Позволяет </a:t>
            </a:r>
            <a:r>
              <a:rPr lang="ru-RU" b="1" dirty="0" smtClean="0">
                <a:solidFill>
                  <a:schemeClr val="accent1"/>
                </a:solidFill>
                <a:latin typeface="Avenir Black"/>
                <a:cs typeface="Avenir Black"/>
              </a:rPr>
              <a:t>достигать скоростей</a:t>
            </a:r>
            <a:r>
              <a:rPr lang="en-US" sz="2400" b="1" dirty="0">
                <a:solidFill>
                  <a:schemeClr val="accent1"/>
                </a:solidFill>
                <a:latin typeface="Avenir Black"/>
                <a:cs typeface="Avenir Black"/>
              </a:rPr>
              <a:t/>
            </a:r>
            <a:br>
              <a:rPr lang="en-US" sz="2400" b="1" dirty="0">
                <a:solidFill>
                  <a:schemeClr val="accent1"/>
                </a:solidFill>
                <a:latin typeface="Avenir Black"/>
                <a:cs typeface="Avenir Black"/>
              </a:rPr>
            </a:br>
            <a:r>
              <a:rPr lang="en-US" sz="2400" b="1" dirty="0">
                <a:solidFill>
                  <a:schemeClr val="accent1"/>
                </a:solidFill>
                <a:latin typeface="Avenir Black"/>
                <a:cs typeface="Avenir Black"/>
              </a:rPr>
              <a:t>802.11ac </a:t>
            </a:r>
            <a:r>
              <a:rPr lang="en-US" sz="2400" b="1" dirty="0" smtClean="0">
                <a:solidFill>
                  <a:schemeClr val="accent1"/>
                </a:solidFill>
                <a:latin typeface="Avenir Black"/>
                <a:cs typeface="Avenir Black"/>
              </a:rPr>
              <a:t>Wi-Fi</a:t>
            </a:r>
            <a:endParaRPr lang="en-US" sz="2133" b="1" dirty="0">
              <a:solidFill>
                <a:schemeClr val="accent1"/>
              </a:solidFill>
              <a:latin typeface="Avenir Book"/>
              <a:cs typeface="Avenir Book"/>
            </a:endParaRPr>
          </a:p>
          <a:p>
            <a:pPr marL="228584" indent="-228584" defTabSz="457167">
              <a:lnSpc>
                <a:spcPct val="95000"/>
              </a:lnSpc>
              <a:spcBef>
                <a:spcPts val="800"/>
              </a:spcBef>
              <a:spcAft>
                <a:spcPts val="1200"/>
              </a:spcAft>
              <a:buClr>
                <a:srgbClr val="F8981E"/>
              </a:buClr>
              <a:buFont typeface="Arial" pitchFamily="34" charset="0"/>
              <a:buChar char="•"/>
            </a:pPr>
            <a:r>
              <a:rPr lang="en-US" sz="2133" b="1" dirty="0">
                <a:solidFill>
                  <a:prstClr val="black"/>
                </a:solidFill>
                <a:latin typeface="Avenir Black"/>
                <a:cs typeface="Avenir Black"/>
              </a:rPr>
              <a:t>98% </a:t>
            </a:r>
            <a:r>
              <a:rPr lang="ru-RU" sz="2133" dirty="0" smtClean="0">
                <a:solidFill>
                  <a:prstClr val="black"/>
                </a:solidFill>
                <a:latin typeface="Avenir Book"/>
                <a:cs typeface="Avenir Book"/>
              </a:rPr>
              <a:t>мобильных устройств имеют более высокое качество сигнала</a:t>
            </a:r>
            <a:endParaRPr lang="en-US" sz="2133" dirty="0">
              <a:solidFill>
                <a:prstClr val="black"/>
              </a:solidFill>
              <a:latin typeface="Avenir Book"/>
              <a:cs typeface="Avenir Book"/>
            </a:endParaRPr>
          </a:p>
          <a:p>
            <a:pPr marL="228584" indent="-228584" defTabSz="457167">
              <a:lnSpc>
                <a:spcPct val="95000"/>
              </a:lnSpc>
              <a:spcAft>
                <a:spcPts val="1200"/>
              </a:spcAft>
              <a:buClr>
                <a:srgbClr val="F8981E"/>
              </a:buClr>
              <a:buFont typeface="Arial" pitchFamily="34" charset="0"/>
              <a:buChar char="•"/>
            </a:pPr>
            <a:r>
              <a:rPr lang="en-US" sz="2133" b="1" dirty="0">
                <a:solidFill>
                  <a:prstClr val="black"/>
                </a:solidFill>
                <a:latin typeface="Avenir Black"/>
                <a:cs typeface="Avenir Black"/>
              </a:rPr>
              <a:t>94% </a:t>
            </a:r>
            <a:r>
              <a:rPr lang="ru-RU" sz="2133" dirty="0" smtClean="0">
                <a:solidFill>
                  <a:prstClr val="black"/>
                </a:solidFill>
                <a:latin typeface="Avenir Book"/>
                <a:cs typeface="Avenir Book"/>
              </a:rPr>
              <a:t>лучше производительность для </a:t>
            </a:r>
            <a:r>
              <a:rPr lang="ru-RU" sz="2133" dirty="0" smtClean="0">
                <a:solidFill>
                  <a:prstClr val="black"/>
                </a:solidFill>
                <a:latin typeface="Avenir Book"/>
                <a:cs typeface="Avenir Book"/>
              </a:rPr>
              <a:t>«липких» </a:t>
            </a:r>
            <a:r>
              <a:rPr lang="ru-RU" sz="2133" dirty="0" smtClean="0">
                <a:solidFill>
                  <a:prstClr val="black"/>
                </a:solidFill>
                <a:latin typeface="Avenir Book"/>
                <a:cs typeface="Avenir Book"/>
              </a:rPr>
              <a:t>клиентов</a:t>
            </a:r>
            <a:endParaRPr lang="en-US" sz="2133" dirty="0">
              <a:solidFill>
                <a:prstClr val="black"/>
              </a:solidFill>
              <a:latin typeface="Avenir Book"/>
              <a:cs typeface="Avenir Book"/>
            </a:endParaRPr>
          </a:p>
          <a:p>
            <a:pPr marL="228584" indent="-228584" defTabSz="457167">
              <a:lnSpc>
                <a:spcPct val="95000"/>
              </a:lnSpc>
              <a:spcAft>
                <a:spcPts val="1200"/>
              </a:spcAft>
              <a:buClr>
                <a:srgbClr val="F8981E"/>
              </a:buClr>
              <a:buFont typeface="Arial" pitchFamily="34" charset="0"/>
              <a:buChar char="•"/>
            </a:pPr>
            <a:r>
              <a:rPr lang="ru-RU" sz="2133" dirty="0" smtClean="0">
                <a:solidFill>
                  <a:prstClr val="black"/>
                </a:solidFill>
                <a:latin typeface="Avenir Book"/>
                <a:cs typeface="Avenir Book"/>
              </a:rPr>
              <a:t>Нет необходимости в поддержке клиентами</a:t>
            </a:r>
            <a:endParaRPr lang="en-US" sz="2133" dirty="0">
              <a:solidFill>
                <a:prstClr val="black"/>
              </a:solidFill>
              <a:latin typeface="Avenir Book"/>
              <a:cs typeface="Avenir Book"/>
            </a:endParaRPr>
          </a:p>
        </p:txBody>
      </p:sp>
      <p:sp>
        <p:nvSpPr>
          <p:cNvPr id="70" name="Rectangle 69"/>
          <p:cNvSpPr/>
          <p:nvPr/>
        </p:nvSpPr>
        <p:spPr>
          <a:xfrm>
            <a:off x="4435092" y="6034439"/>
            <a:ext cx="1481921" cy="215442"/>
          </a:xfrm>
          <a:prstGeom prst="rect">
            <a:avLst/>
          </a:prstGeom>
        </p:spPr>
        <p:txBody>
          <a:bodyPr wrap="square" lIns="91436" tIns="45719" rIns="91436" bIns="45719">
            <a:spAutoFit/>
          </a:bodyPr>
          <a:lstStyle/>
          <a:p>
            <a:pPr algn="ctr" defTabSz="457167"/>
            <a:r>
              <a:rPr lang="en-US" sz="800" dirty="0">
                <a:solidFill>
                  <a:prstClr val="black"/>
                </a:solidFill>
                <a:latin typeface="Arial" pitchFamily="34" charset="0"/>
                <a:cs typeface="Arial" pitchFamily="34" charset="0"/>
              </a:rPr>
              <a:t>Patent: 8,401,554</a:t>
            </a:r>
            <a:endParaRPr lang="en-US" sz="100" dirty="0">
              <a:solidFill>
                <a:prstClr val="black"/>
              </a:solidFill>
              <a:latin typeface="Arial" pitchFamily="34" charset="0"/>
              <a:cs typeface="Arial" pitchFamily="34" charset="0"/>
            </a:endParaRPr>
          </a:p>
        </p:txBody>
      </p:sp>
      <p:grpSp>
        <p:nvGrpSpPr>
          <p:cNvPr id="81" name="Group 80"/>
          <p:cNvGrpSpPr/>
          <p:nvPr/>
        </p:nvGrpSpPr>
        <p:grpSpPr>
          <a:xfrm>
            <a:off x="320650" y="1585807"/>
            <a:ext cx="5136726" cy="936412"/>
            <a:chOff x="106553" y="1436640"/>
            <a:chExt cx="5637022" cy="1027615"/>
          </a:xfrm>
        </p:grpSpPr>
        <p:sp>
          <p:nvSpPr>
            <p:cNvPr id="82" name="TextBox 81"/>
            <p:cNvSpPr txBox="1"/>
            <p:nvPr/>
          </p:nvSpPr>
          <p:spPr>
            <a:xfrm>
              <a:off x="106553" y="2133641"/>
              <a:ext cx="1186158" cy="307777"/>
            </a:xfrm>
            <a:prstGeom prst="rect">
              <a:avLst/>
            </a:prstGeom>
            <a:noFill/>
          </p:spPr>
          <p:txBody>
            <a:bodyPr wrap="none" lIns="121920" rIns="121920" rtlCol="0">
              <a:noAutofit/>
            </a:bodyPr>
            <a:lstStyle/>
            <a:p>
              <a:pPr algn="ctr" defTabSz="457167"/>
              <a:r>
                <a:rPr lang="ru-RU" sz="1467" dirty="0" smtClean="0">
                  <a:solidFill>
                    <a:srgbClr val="FFFFFF"/>
                  </a:solidFill>
                  <a:latin typeface="Arial" pitchFamily="34" charset="0"/>
                  <a:cs typeface="Arial" pitchFamily="34" charset="0"/>
                </a:rPr>
                <a:t>Тип</a:t>
              </a:r>
              <a:endParaRPr lang="en-US" sz="1467" dirty="0">
                <a:solidFill>
                  <a:srgbClr val="FFFFFF"/>
                </a:solidFill>
                <a:latin typeface="Arial" pitchFamily="34" charset="0"/>
                <a:cs typeface="Arial" pitchFamily="34" charset="0"/>
              </a:endParaRPr>
            </a:p>
          </p:txBody>
        </p:sp>
        <p:sp>
          <p:nvSpPr>
            <p:cNvPr id="83" name="TextBox 82"/>
            <p:cNvSpPr txBox="1"/>
            <p:nvPr/>
          </p:nvSpPr>
          <p:spPr>
            <a:xfrm>
              <a:off x="4121365" y="2156478"/>
              <a:ext cx="1622210" cy="307777"/>
            </a:xfrm>
            <a:prstGeom prst="rect">
              <a:avLst/>
            </a:prstGeom>
            <a:noFill/>
          </p:spPr>
          <p:txBody>
            <a:bodyPr wrap="none" lIns="121920" rIns="121920" rtlCol="0">
              <a:noAutofit/>
            </a:bodyPr>
            <a:lstStyle/>
            <a:p>
              <a:pPr algn="ctr" defTabSz="457167"/>
              <a:r>
                <a:rPr lang="ru-RU" sz="1467" dirty="0" smtClean="0">
                  <a:solidFill>
                    <a:srgbClr val="FFFFFF"/>
                  </a:solidFill>
                  <a:latin typeface="Arial" pitchFamily="34" charset="0"/>
                  <a:cs typeface="Arial" pitchFamily="34" charset="0"/>
                </a:rPr>
                <a:t>Помехи</a:t>
              </a:r>
              <a:endParaRPr lang="en-US" sz="1467" dirty="0">
                <a:solidFill>
                  <a:srgbClr val="FFFFFF"/>
                </a:solidFill>
                <a:latin typeface="Arial" pitchFamily="34" charset="0"/>
                <a:cs typeface="Arial" pitchFamily="34" charset="0"/>
              </a:endParaRPr>
            </a:p>
          </p:txBody>
        </p:sp>
        <p:sp>
          <p:nvSpPr>
            <p:cNvPr id="84" name="TextBox 83"/>
            <p:cNvSpPr txBox="1"/>
            <p:nvPr/>
          </p:nvSpPr>
          <p:spPr>
            <a:xfrm>
              <a:off x="1492590" y="2043422"/>
              <a:ext cx="1088247" cy="307777"/>
            </a:xfrm>
            <a:prstGeom prst="rect">
              <a:avLst/>
            </a:prstGeom>
            <a:noFill/>
          </p:spPr>
          <p:txBody>
            <a:bodyPr wrap="none" lIns="121920" rIns="121920" rtlCol="0">
              <a:noAutofit/>
            </a:bodyPr>
            <a:lstStyle/>
            <a:p>
              <a:pPr algn="ctr" defTabSz="457167"/>
              <a:r>
                <a:rPr lang="ru-RU" sz="1467" dirty="0" smtClean="0">
                  <a:solidFill>
                    <a:srgbClr val="FFFFFF"/>
                  </a:solidFill>
                  <a:latin typeface="Arial" pitchFamily="34" charset="0"/>
                  <a:cs typeface="Arial" pitchFamily="34" charset="0"/>
                </a:rPr>
                <a:t>Место</a:t>
              </a:r>
              <a:endParaRPr lang="en-US" sz="1467" dirty="0">
                <a:solidFill>
                  <a:srgbClr val="FFFFFF"/>
                </a:solidFill>
                <a:latin typeface="Arial" pitchFamily="34" charset="0"/>
                <a:cs typeface="Arial" pitchFamily="34" charset="0"/>
              </a:endParaRPr>
            </a:p>
          </p:txBody>
        </p:sp>
        <p:sp>
          <p:nvSpPr>
            <p:cNvPr id="85" name="TextBox 84"/>
            <p:cNvSpPr txBox="1"/>
            <p:nvPr/>
          </p:nvSpPr>
          <p:spPr>
            <a:xfrm>
              <a:off x="2777537" y="2064801"/>
              <a:ext cx="1391727" cy="307777"/>
            </a:xfrm>
            <a:prstGeom prst="rect">
              <a:avLst/>
            </a:prstGeom>
            <a:noFill/>
          </p:spPr>
          <p:txBody>
            <a:bodyPr wrap="none" lIns="121920" rIns="121920" rtlCol="0">
              <a:noAutofit/>
            </a:bodyPr>
            <a:lstStyle/>
            <a:p>
              <a:pPr defTabSz="457167"/>
              <a:r>
                <a:rPr lang="ru-RU" sz="1467" dirty="0" smtClean="0">
                  <a:solidFill>
                    <a:srgbClr val="FFFFFF"/>
                  </a:solidFill>
                  <a:latin typeface="Arial" pitchFamily="34" charset="0"/>
                  <a:cs typeface="Arial" pitchFamily="34" charset="0"/>
                </a:rPr>
                <a:t>Загрузка</a:t>
              </a:r>
              <a:endParaRPr lang="en-US" sz="1467" dirty="0">
                <a:solidFill>
                  <a:srgbClr val="FFFFFF"/>
                </a:solidFill>
                <a:latin typeface="Arial" pitchFamily="34" charset="0"/>
                <a:cs typeface="Arial" pitchFamily="34" charset="0"/>
              </a:endParaRPr>
            </a:p>
          </p:txBody>
        </p:sp>
        <p:sp>
          <p:nvSpPr>
            <p:cNvPr id="86" name="Freeform 10"/>
            <p:cNvSpPr>
              <a:spLocks noEditPoints="1"/>
            </p:cNvSpPr>
            <p:nvPr/>
          </p:nvSpPr>
          <p:spPr bwMode="auto">
            <a:xfrm>
              <a:off x="979116" y="1780441"/>
              <a:ext cx="202815" cy="357909"/>
            </a:xfrm>
            <a:custGeom>
              <a:avLst/>
              <a:gdLst/>
              <a:ahLst/>
              <a:cxnLst>
                <a:cxn ang="0">
                  <a:pos x="718" y="1180"/>
                </a:cxn>
                <a:cxn ang="0">
                  <a:pos x="718" y="51"/>
                </a:cxn>
                <a:cxn ang="0">
                  <a:pos x="667" y="0"/>
                </a:cxn>
                <a:cxn ang="0">
                  <a:pos x="51" y="0"/>
                </a:cxn>
                <a:cxn ang="0">
                  <a:pos x="0" y="51"/>
                </a:cxn>
                <a:cxn ang="0">
                  <a:pos x="0" y="1180"/>
                </a:cxn>
                <a:cxn ang="0">
                  <a:pos x="51" y="1231"/>
                </a:cxn>
                <a:cxn ang="0">
                  <a:pos x="667" y="1231"/>
                </a:cxn>
                <a:cxn ang="0">
                  <a:pos x="718" y="1180"/>
                </a:cxn>
                <a:cxn ang="0">
                  <a:pos x="77" y="949"/>
                </a:cxn>
                <a:cxn ang="0">
                  <a:pos x="77" y="103"/>
                </a:cxn>
                <a:cxn ang="0">
                  <a:pos x="641" y="103"/>
                </a:cxn>
                <a:cxn ang="0">
                  <a:pos x="641" y="949"/>
                </a:cxn>
                <a:cxn ang="0">
                  <a:pos x="77" y="949"/>
                </a:cxn>
                <a:cxn ang="0">
                  <a:pos x="321" y="1090"/>
                </a:cxn>
                <a:cxn ang="0">
                  <a:pos x="359" y="1052"/>
                </a:cxn>
                <a:cxn ang="0">
                  <a:pos x="397" y="1090"/>
                </a:cxn>
                <a:cxn ang="0">
                  <a:pos x="359" y="1129"/>
                </a:cxn>
                <a:cxn ang="0">
                  <a:pos x="321" y="1090"/>
                </a:cxn>
              </a:cxnLst>
              <a:rect l="0" t="0" r="r" b="b"/>
              <a:pathLst>
                <a:path w="718" h="1231">
                  <a:moveTo>
                    <a:pt x="718" y="1180"/>
                  </a:moveTo>
                  <a:cubicBezTo>
                    <a:pt x="718" y="51"/>
                    <a:pt x="718" y="51"/>
                    <a:pt x="718" y="51"/>
                  </a:cubicBezTo>
                  <a:cubicBezTo>
                    <a:pt x="718" y="23"/>
                    <a:pt x="695" y="0"/>
                    <a:pt x="667" y="0"/>
                  </a:cubicBezTo>
                  <a:cubicBezTo>
                    <a:pt x="51" y="0"/>
                    <a:pt x="51" y="0"/>
                    <a:pt x="51" y="0"/>
                  </a:cubicBezTo>
                  <a:cubicBezTo>
                    <a:pt x="23" y="0"/>
                    <a:pt x="0" y="23"/>
                    <a:pt x="0" y="51"/>
                  </a:cubicBezTo>
                  <a:cubicBezTo>
                    <a:pt x="0" y="1180"/>
                    <a:pt x="0" y="1180"/>
                    <a:pt x="0" y="1180"/>
                  </a:cubicBezTo>
                  <a:cubicBezTo>
                    <a:pt x="0" y="1208"/>
                    <a:pt x="23" y="1231"/>
                    <a:pt x="51" y="1231"/>
                  </a:cubicBezTo>
                  <a:cubicBezTo>
                    <a:pt x="667" y="1231"/>
                    <a:pt x="667" y="1231"/>
                    <a:pt x="667" y="1231"/>
                  </a:cubicBezTo>
                  <a:cubicBezTo>
                    <a:pt x="695" y="1231"/>
                    <a:pt x="718" y="1208"/>
                    <a:pt x="718" y="1180"/>
                  </a:cubicBezTo>
                  <a:close/>
                  <a:moveTo>
                    <a:pt x="77" y="949"/>
                  </a:moveTo>
                  <a:cubicBezTo>
                    <a:pt x="77" y="103"/>
                    <a:pt x="77" y="103"/>
                    <a:pt x="77" y="103"/>
                  </a:cubicBezTo>
                  <a:cubicBezTo>
                    <a:pt x="641" y="103"/>
                    <a:pt x="641" y="103"/>
                    <a:pt x="641" y="103"/>
                  </a:cubicBezTo>
                  <a:cubicBezTo>
                    <a:pt x="641" y="949"/>
                    <a:pt x="641" y="949"/>
                    <a:pt x="641" y="949"/>
                  </a:cubicBezTo>
                  <a:lnTo>
                    <a:pt x="77" y="949"/>
                  </a:lnTo>
                  <a:close/>
                  <a:moveTo>
                    <a:pt x="321" y="1090"/>
                  </a:moveTo>
                  <a:cubicBezTo>
                    <a:pt x="321" y="1069"/>
                    <a:pt x="338" y="1052"/>
                    <a:pt x="359" y="1052"/>
                  </a:cubicBezTo>
                  <a:cubicBezTo>
                    <a:pt x="380" y="1052"/>
                    <a:pt x="397" y="1069"/>
                    <a:pt x="397" y="1090"/>
                  </a:cubicBezTo>
                  <a:cubicBezTo>
                    <a:pt x="397" y="1112"/>
                    <a:pt x="380" y="1129"/>
                    <a:pt x="359" y="1129"/>
                  </a:cubicBezTo>
                  <a:cubicBezTo>
                    <a:pt x="338" y="1129"/>
                    <a:pt x="321" y="1112"/>
                    <a:pt x="321" y="109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b="1">
                <a:solidFill>
                  <a:srgbClr val="807C63"/>
                </a:solidFill>
              </a:endParaRPr>
            </a:p>
          </p:txBody>
        </p:sp>
        <p:sp>
          <p:nvSpPr>
            <p:cNvPr id="87" name="Freeform 8"/>
            <p:cNvSpPr>
              <a:spLocks noEditPoints="1"/>
            </p:cNvSpPr>
            <p:nvPr/>
          </p:nvSpPr>
          <p:spPr bwMode="auto">
            <a:xfrm>
              <a:off x="3028431" y="1436640"/>
              <a:ext cx="680873" cy="623504"/>
            </a:xfrm>
            <a:custGeom>
              <a:avLst/>
              <a:gdLst/>
              <a:ahLst/>
              <a:cxnLst>
                <a:cxn ang="0">
                  <a:pos x="2953" y="2814"/>
                </a:cxn>
                <a:cxn ang="0">
                  <a:pos x="2852" y="2719"/>
                </a:cxn>
                <a:cxn ang="0">
                  <a:pos x="3227" y="2723"/>
                </a:cxn>
                <a:cxn ang="0">
                  <a:pos x="2709" y="929"/>
                </a:cxn>
                <a:cxn ang="0">
                  <a:pos x="2449" y="2696"/>
                </a:cxn>
                <a:cxn ang="0">
                  <a:pos x="1250" y="932"/>
                </a:cxn>
                <a:cxn ang="0">
                  <a:pos x="1467" y="929"/>
                </a:cxn>
                <a:cxn ang="0">
                  <a:pos x="1001" y="1095"/>
                </a:cxn>
                <a:cxn ang="0">
                  <a:pos x="750" y="3327"/>
                </a:cxn>
                <a:cxn ang="0">
                  <a:pos x="282" y="3257"/>
                </a:cxn>
                <a:cxn ang="0">
                  <a:pos x="1634" y="3242"/>
                </a:cxn>
                <a:cxn ang="0">
                  <a:pos x="1919" y="3119"/>
                </a:cxn>
                <a:cxn ang="0">
                  <a:pos x="1048" y="3535"/>
                </a:cxn>
                <a:cxn ang="0">
                  <a:pos x="3132" y="2925"/>
                </a:cxn>
                <a:cxn ang="0">
                  <a:pos x="1468" y="3349"/>
                </a:cxn>
                <a:cxn ang="0">
                  <a:pos x="2432" y="2250"/>
                </a:cxn>
                <a:cxn ang="0">
                  <a:pos x="2466" y="2040"/>
                </a:cxn>
                <a:cxn ang="0">
                  <a:pos x="2466" y="2040"/>
                </a:cxn>
                <a:cxn ang="0">
                  <a:pos x="1668" y="1576"/>
                </a:cxn>
                <a:cxn ang="0">
                  <a:pos x="2168" y="1722"/>
                </a:cxn>
                <a:cxn ang="0">
                  <a:pos x="1898" y="2238"/>
                </a:cxn>
                <a:cxn ang="0">
                  <a:pos x="1834" y="1900"/>
                </a:cxn>
                <a:cxn ang="0">
                  <a:pos x="1834" y="1900"/>
                </a:cxn>
                <a:cxn ang="0">
                  <a:pos x="2269" y="1279"/>
                </a:cxn>
                <a:cxn ang="0">
                  <a:pos x="2510" y="1462"/>
                </a:cxn>
                <a:cxn ang="0">
                  <a:pos x="2386" y="1131"/>
                </a:cxn>
                <a:cxn ang="0">
                  <a:pos x="1908" y="1038"/>
                </a:cxn>
                <a:cxn ang="0">
                  <a:pos x="1908" y="1038"/>
                </a:cxn>
                <a:cxn ang="0">
                  <a:pos x="1555" y="1097"/>
                </a:cxn>
                <a:cxn ang="0">
                  <a:pos x="1651" y="1528"/>
                </a:cxn>
                <a:cxn ang="0">
                  <a:pos x="1324" y="1614"/>
                </a:cxn>
                <a:cxn ang="0">
                  <a:pos x="1106" y="1361"/>
                </a:cxn>
                <a:cxn ang="0">
                  <a:pos x="850" y="1708"/>
                </a:cxn>
                <a:cxn ang="0">
                  <a:pos x="850" y="1708"/>
                </a:cxn>
                <a:cxn ang="0">
                  <a:pos x="760" y="2212"/>
                </a:cxn>
                <a:cxn ang="0">
                  <a:pos x="1039" y="2091"/>
                </a:cxn>
                <a:cxn ang="0">
                  <a:pos x="1376" y="2048"/>
                </a:cxn>
                <a:cxn ang="0">
                  <a:pos x="1327" y="2490"/>
                </a:cxn>
                <a:cxn ang="0">
                  <a:pos x="1824" y="2653"/>
                </a:cxn>
                <a:cxn ang="0">
                  <a:pos x="2018" y="2582"/>
                </a:cxn>
                <a:cxn ang="0">
                  <a:pos x="2063" y="2711"/>
                </a:cxn>
                <a:cxn ang="0">
                  <a:pos x="2410" y="2365"/>
                </a:cxn>
                <a:cxn ang="0">
                  <a:pos x="2121" y="2723"/>
                </a:cxn>
                <a:cxn ang="0">
                  <a:pos x="2121" y="2723"/>
                </a:cxn>
                <a:cxn ang="0">
                  <a:pos x="2297" y="3381"/>
                </a:cxn>
                <a:cxn ang="0">
                  <a:pos x="2281" y="3182"/>
                </a:cxn>
                <a:cxn ang="0">
                  <a:pos x="2455" y="3317"/>
                </a:cxn>
                <a:cxn ang="0">
                  <a:pos x="2658" y="3191"/>
                </a:cxn>
                <a:cxn ang="0">
                  <a:pos x="2907" y="2929"/>
                </a:cxn>
                <a:cxn ang="0">
                  <a:pos x="2809" y="2332"/>
                </a:cxn>
                <a:cxn ang="0">
                  <a:pos x="3113" y="2060"/>
                </a:cxn>
                <a:cxn ang="0">
                  <a:pos x="2739" y="1356"/>
                </a:cxn>
                <a:cxn ang="0">
                  <a:pos x="2855" y="1478"/>
                </a:cxn>
                <a:cxn ang="0">
                  <a:pos x="2713" y="1925"/>
                </a:cxn>
                <a:cxn ang="0">
                  <a:pos x="2617" y="2445"/>
                </a:cxn>
                <a:cxn ang="0">
                  <a:pos x="2617" y="2445"/>
                </a:cxn>
                <a:cxn ang="0">
                  <a:pos x="1786" y="2929"/>
                </a:cxn>
                <a:cxn ang="0">
                  <a:pos x="748" y="2472"/>
                </a:cxn>
                <a:cxn ang="0">
                  <a:pos x="1150" y="3155"/>
                </a:cxn>
                <a:cxn ang="0">
                  <a:pos x="1449" y="3066"/>
                </a:cxn>
                <a:cxn ang="0">
                  <a:pos x="1297" y="2867"/>
                </a:cxn>
                <a:cxn ang="0">
                  <a:pos x="999" y="3003"/>
                </a:cxn>
              </a:cxnLst>
              <a:rect l="0" t="0" r="r" b="b"/>
              <a:pathLst>
                <a:path w="4073" h="4041">
                  <a:moveTo>
                    <a:pt x="3725" y="1915"/>
                  </a:moveTo>
                  <a:cubicBezTo>
                    <a:pt x="3746" y="1936"/>
                    <a:pt x="3746" y="1936"/>
                    <a:pt x="3746" y="1936"/>
                  </a:cubicBezTo>
                  <a:cubicBezTo>
                    <a:pt x="3923" y="2119"/>
                    <a:pt x="4002" y="2318"/>
                    <a:pt x="3953" y="2483"/>
                  </a:cubicBezTo>
                  <a:cubicBezTo>
                    <a:pt x="3892" y="2687"/>
                    <a:pt x="3485" y="2814"/>
                    <a:pt x="2953" y="2814"/>
                  </a:cubicBezTo>
                  <a:cubicBezTo>
                    <a:pt x="2815" y="2814"/>
                    <a:pt x="2670" y="2805"/>
                    <a:pt x="2522" y="2787"/>
                  </a:cubicBezTo>
                  <a:cubicBezTo>
                    <a:pt x="2623" y="2723"/>
                    <a:pt x="2720" y="2657"/>
                    <a:pt x="2813" y="2590"/>
                  </a:cubicBezTo>
                  <a:cubicBezTo>
                    <a:pt x="2810" y="2632"/>
                    <a:pt x="2807" y="2673"/>
                    <a:pt x="2801" y="2715"/>
                  </a:cubicBezTo>
                  <a:cubicBezTo>
                    <a:pt x="2817" y="2716"/>
                    <a:pt x="2834" y="2717"/>
                    <a:pt x="2852" y="2719"/>
                  </a:cubicBezTo>
                  <a:cubicBezTo>
                    <a:pt x="2859" y="2663"/>
                    <a:pt x="2864" y="2607"/>
                    <a:pt x="2866" y="2551"/>
                  </a:cubicBezTo>
                  <a:cubicBezTo>
                    <a:pt x="2956" y="2484"/>
                    <a:pt x="3041" y="2416"/>
                    <a:pt x="3121" y="2348"/>
                  </a:cubicBezTo>
                  <a:cubicBezTo>
                    <a:pt x="3109" y="2480"/>
                    <a:pt x="3075" y="2608"/>
                    <a:pt x="3022" y="2728"/>
                  </a:cubicBezTo>
                  <a:cubicBezTo>
                    <a:pt x="3093" y="2730"/>
                    <a:pt x="3164" y="2729"/>
                    <a:pt x="3227" y="2723"/>
                  </a:cubicBezTo>
                  <a:cubicBezTo>
                    <a:pt x="3291" y="2551"/>
                    <a:pt x="3321" y="2365"/>
                    <a:pt x="3312" y="2177"/>
                  </a:cubicBezTo>
                  <a:cubicBezTo>
                    <a:pt x="3812" y="1701"/>
                    <a:pt x="4059" y="1230"/>
                    <a:pt x="3895" y="971"/>
                  </a:cubicBezTo>
                  <a:cubicBezTo>
                    <a:pt x="3741" y="728"/>
                    <a:pt x="3265" y="731"/>
                    <a:pt x="2676" y="937"/>
                  </a:cubicBezTo>
                  <a:cubicBezTo>
                    <a:pt x="2709" y="929"/>
                    <a:pt x="2709" y="929"/>
                    <a:pt x="2709" y="929"/>
                  </a:cubicBezTo>
                  <a:cubicBezTo>
                    <a:pt x="3466" y="740"/>
                    <a:pt x="3744" y="882"/>
                    <a:pt x="3816" y="1025"/>
                  </a:cubicBezTo>
                  <a:cubicBezTo>
                    <a:pt x="3888" y="1165"/>
                    <a:pt x="3799" y="1420"/>
                    <a:pt x="3576" y="1714"/>
                  </a:cubicBezTo>
                  <a:cubicBezTo>
                    <a:pt x="3324" y="2047"/>
                    <a:pt x="2926" y="2394"/>
                    <a:pt x="2455" y="2692"/>
                  </a:cubicBezTo>
                  <a:cubicBezTo>
                    <a:pt x="2453" y="2694"/>
                    <a:pt x="2451" y="2695"/>
                    <a:pt x="2449" y="2696"/>
                  </a:cubicBezTo>
                  <a:cubicBezTo>
                    <a:pt x="2496" y="2525"/>
                    <a:pt x="2536" y="2344"/>
                    <a:pt x="2566" y="2154"/>
                  </a:cubicBezTo>
                  <a:cubicBezTo>
                    <a:pt x="2740" y="1060"/>
                    <a:pt x="2526" y="117"/>
                    <a:pt x="2090" y="47"/>
                  </a:cubicBezTo>
                  <a:cubicBezTo>
                    <a:pt x="1792" y="0"/>
                    <a:pt x="1468" y="371"/>
                    <a:pt x="1236" y="958"/>
                  </a:cubicBezTo>
                  <a:cubicBezTo>
                    <a:pt x="1250" y="932"/>
                    <a:pt x="1250" y="932"/>
                    <a:pt x="1250" y="932"/>
                  </a:cubicBezTo>
                  <a:cubicBezTo>
                    <a:pt x="1500" y="435"/>
                    <a:pt x="1812" y="138"/>
                    <a:pt x="2031" y="142"/>
                  </a:cubicBezTo>
                  <a:cubicBezTo>
                    <a:pt x="2042" y="142"/>
                    <a:pt x="2053" y="143"/>
                    <a:pt x="2064" y="145"/>
                  </a:cubicBezTo>
                  <a:cubicBezTo>
                    <a:pt x="2255" y="175"/>
                    <a:pt x="2418" y="487"/>
                    <a:pt x="2482" y="967"/>
                  </a:cubicBezTo>
                  <a:cubicBezTo>
                    <a:pt x="2171" y="832"/>
                    <a:pt x="1811" y="808"/>
                    <a:pt x="1467" y="929"/>
                  </a:cubicBezTo>
                  <a:cubicBezTo>
                    <a:pt x="953" y="1109"/>
                    <a:pt x="612" y="1561"/>
                    <a:pt x="548" y="2067"/>
                  </a:cubicBezTo>
                  <a:cubicBezTo>
                    <a:pt x="290" y="1868"/>
                    <a:pt x="161" y="1669"/>
                    <a:pt x="199" y="1524"/>
                  </a:cubicBezTo>
                  <a:cubicBezTo>
                    <a:pt x="259" y="1297"/>
                    <a:pt x="591" y="1154"/>
                    <a:pt x="965" y="1100"/>
                  </a:cubicBezTo>
                  <a:cubicBezTo>
                    <a:pt x="1001" y="1095"/>
                    <a:pt x="1001" y="1095"/>
                    <a:pt x="1001" y="1095"/>
                  </a:cubicBezTo>
                  <a:cubicBezTo>
                    <a:pt x="514" y="1123"/>
                    <a:pt x="170" y="1270"/>
                    <a:pt x="108" y="1516"/>
                  </a:cubicBezTo>
                  <a:cubicBezTo>
                    <a:pt x="0" y="1944"/>
                    <a:pt x="789" y="2513"/>
                    <a:pt x="1872" y="2786"/>
                  </a:cubicBezTo>
                  <a:cubicBezTo>
                    <a:pt x="1977" y="2812"/>
                    <a:pt x="2080" y="2835"/>
                    <a:pt x="2182" y="2854"/>
                  </a:cubicBezTo>
                  <a:cubicBezTo>
                    <a:pt x="1650" y="3149"/>
                    <a:pt x="1120" y="3327"/>
                    <a:pt x="750" y="3327"/>
                  </a:cubicBezTo>
                  <a:cubicBezTo>
                    <a:pt x="619" y="3327"/>
                    <a:pt x="429" y="3315"/>
                    <a:pt x="352" y="3213"/>
                  </a:cubicBezTo>
                  <a:cubicBezTo>
                    <a:pt x="243" y="3069"/>
                    <a:pt x="319" y="2764"/>
                    <a:pt x="463" y="2512"/>
                  </a:cubicBezTo>
                  <a:cubicBezTo>
                    <a:pt x="476" y="2488"/>
                    <a:pt x="476" y="2488"/>
                    <a:pt x="476" y="2488"/>
                  </a:cubicBezTo>
                  <a:cubicBezTo>
                    <a:pt x="251" y="2800"/>
                    <a:pt x="169" y="3079"/>
                    <a:pt x="282" y="3257"/>
                  </a:cubicBezTo>
                  <a:cubicBezTo>
                    <a:pt x="404" y="3450"/>
                    <a:pt x="730" y="3488"/>
                    <a:pt x="1153" y="3392"/>
                  </a:cubicBezTo>
                  <a:cubicBezTo>
                    <a:pt x="1343" y="3519"/>
                    <a:pt x="1564" y="3599"/>
                    <a:pt x="1794" y="3621"/>
                  </a:cubicBezTo>
                  <a:cubicBezTo>
                    <a:pt x="1833" y="3560"/>
                    <a:pt x="1872" y="3491"/>
                    <a:pt x="1910" y="3422"/>
                  </a:cubicBezTo>
                  <a:cubicBezTo>
                    <a:pt x="1813" y="3371"/>
                    <a:pt x="1720" y="3311"/>
                    <a:pt x="1634" y="3242"/>
                  </a:cubicBezTo>
                  <a:cubicBezTo>
                    <a:pt x="1712" y="3212"/>
                    <a:pt x="1792" y="3178"/>
                    <a:pt x="1872" y="3141"/>
                  </a:cubicBezTo>
                  <a:cubicBezTo>
                    <a:pt x="1909" y="3189"/>
                    <a:pt x="1946" y="3235"/>
                    <a:pt x="1985" y="3279"/>
                  </a:cubicBezTo>
                  <a:cubicBezTo>
                    <a:pt x="1993" y="3263"/>
                    <a:pt x="2002" y="3247"/>
                    <a:pt x="2010" y="3231"/>
                  </a:cubicBezTo>
                  <a:cubicBezTo>
                    <a:pt x="1979" y="3194"/>
                    <a:pt x="1948" y="3157"/>
                    <a:pt x="1919" y="3119"/>
                  </a:cubicBezTo>
                  <a:cubicBezTo>
                    <a:pt x="2028" y="3068"/>
                    <a:pt x="2138" y="3012"/>
                    <a:pt x="2250" y="2949"/>
                  </a:cubicBezTo>
                  <a:cubicBezTo>
                    <a:pt x="2037" y="3560"/>
                    <a:pt x="1736" y="3953"/>
                    <a:pt x="1506" y="3953"/>
                  </a:cubicBezTo>
                  <a:cubicBezTo>
                    <a:pt x="1336" y="3955"/>
                    <a:pt x="1156" y="3788"/>
                    <a:pt x="1057" y="3554"/>
                  </a:cubicBezTo>
                  <a:cubicBezTo>
                    <a:pt x="1048" y="3535"/>
                    <a:pt x="1048" y="3535"/>
                    <a:pt x="1048" y="3535"/>
                  </a:cubicBezTo>
                  <a:cubicBezTo>
                    <a:pt x="1141" y="3807"/>
                    <a:pt x="1283" y="3982"/>
                    <a:pt x="1462" y="4011"/>
                  </a:cubicBezTo>
                  <a:cubicBezTo>
                    <a:pt x="1656" y="4041"/>
                    <a:pt x="1863" y="3893"/>
                    <a:pt x="2047" y="3622"/>
                  </a:cubicBezTo>
                  <a:cubicBezTo>
                    <a:pt x="2160" y="3612"/>
                    <a:pt x="2273" y="3589"/>
                    <a:pt x="2385" y="3549"/>
                  </a:cubicBezTo>
                  <a:cubicBezTo>
                    <a:pt x="2715" y="3434"/>
                    <a:pt x="2973" y="3206"/>
                    <a:pt x="3132" y="2925"/>
                  </a:cubicBezTo>
                  <a:cubicBezTo>
                    <a:pt x="3620" y="2896"/>
                    <a:pt x="3965" y="2750"/>
                    <a:pt x="4027" y="2504"/>
                  </a:cubicBezTo>
                  <a:cubicBezTo>
                    <a:pt x="4073" y="2321"/>
                    <a:pt x="3957" y="2114"/>
                    <a:pt x="3725" y="1915"/>
                  </a:cubicBezTo>
                  <a:close/>
                  <a:moveTo>
                    <a:pt x="1829" y="3436"/>
                  </a:moveTo>
                  <a:cubicBezTo>
                    <a:pt x="1704" y="3426"/>
                    <a:pt x="1583" y="3396"/>
                    <a:pt x="1468" y="3349"/>
                  </a:cubicBezTo>
                  <a:cubicBezTo>
                    <a:pt x="1505" y="3320"/>
                    <a:pt x="1543" y="3292"/>
                    <a:pt x="1582" y="3265"/>
                  </a:cubicBezTo>
                  <a:cubicBezTo>
                    <a:pt x="1660" y="3329"/>
                    <a:pt x="1742" y="3387"/>
                    <a:pt x="1829" y="3436"/>
                  </a:cubicBezTo>
                  <a:close/>
                  <a:moveTo>
                    <a:pt x="2452" y="2136"/>
                  </a:moveTo>
                  <a:cubicBezTo>
                    <a:pt x="2446" y="2175"/>
                    <a:pt x="2439" y="2212"/>
                    <a:pt x="2432" y="2250"/>
                  </a:cubicBezTo>
                  <a:cubicBezTo>
                    <a:pt x="2420" y="2206"/>
                    <a:pt x="2407" y="2163"/>
                    <a:pt x="2393" y="2119"/>
                  </a:cubicBezTo>
                  <a:cubicBezTo>
                    <a:pt x="2458" y="2097"/>
                    <a:pt x="2458" y="2097"/>
                    <a:pt x="2458" y="2097"/>
                  </a:cubicBezTo>
                  <a:cubicBezTo>
                    <a:pt x="2456" y="2110"/>
                    <a:pt x="2454" y="2123"/>
                    <a:pt x="2452" y="2136"/>
                  </a:cubicBezTo>
                  <a:close/>
                  <a:moveTo>
                    <a:pt x="2466" y="2040"/>
                  </a:moveTo>
                  <a:cubicBezTo>
                    <a:pt x="2377" y="2071"/>
                    <a:pt x="2377" y="2071"/>
                    <a:pt x="2377" y="2071"/>
                  </a:cubicBezTo>
                  <a:cubicBezTo>
                    <a:pt x="2337" y="1959"/>
                    <a:pt x="2291" y="1851"/>
                    <a:pt x="2239" y="1748"/>
                  </a:cubicBezTo>
                  <a:cubicBezTo>
                    <a:pt x="2328" y="1712"/>
                    <a:pt x="2416" y="1675"/>
                    <a:pt x="2504" y="1637"/>
                  </a:cubicBezTo>
                  <a:cubicBezTo>
                    <a:pt x="2498" y="1766"/>
                    <a:pt x="2485" y="1901"/>
                    <a:pt x="2466" y="2040"/>
                  </a:cubicBezTo>
                  <a:close/>
                  <a:moveTo>
                    <a:pt x="1770" y="1869"/>
                  </a:moveTo>
                  <a:cubicBezTo>
                    <a:pt x="1652" y="1909"/>
                    <a:pt x="1534" y="1948"/>
                    <a:pt x="1415" y="1984"/>
                  </a:cubicBezTo>
                  <a:cubicBezTo>
                    <a:pt x="1395" y="1874"/>
                    <a:pt x="1383" y="1765"/>
                    <a:pt x="1377" y="1655"/>
                  </a:cubicBezTo>
                  <a:cubicBezTo>
                    <a:pt x="1474" y="1635"/>
                    <a:pt x="1571" y="1609"/>
                    <a:pt x="1668" y="1576"/>
                  </a:cubicBezTo>
                  <a:lnTo>
                    <a:pt x="1770" y="1869"/>
                  </a:lnTo>
                  <a:close/>
                  <a:moveTo>
                    <a:pt x="1716" y="1559"/>
                  </a:moveTo>
                  <a:cubicBezTo>
                    <a:pt x="1812" y="1525"/>
                    <a:pt x="1905" y="1485"/>
                    <a:pt x="1994" y="1440"/>
                  </a:cubicBezTo>
                  <a:cubicBezTo>
                    <a:pt x="2057" y="1530"/>
                    <a:pt x="2115" y="1623"/>
                    <a:pt x="2168" y="1722"/>
                  </a:cubicBezTo>
                  <a:cubicBezTo>
                    <a:pt x="2052" y="1767"/>
                    <a:pt x="1936" y="1811"/>
                    <a:pt x="1818" y="1852"/>
                  </a:cubicBezTo>
                  <a:lnTo>
                    <a:pt x="1716" y="1559"/>
                  </a:lnTo>
                  <a:close/>
                  <a:moveTo>
                    <a:pt x="1787" y="1916"/>
                  </a:moveTo>
                  <a:cubicBezTo>
                    <a:pt x="1898" y="2238"/>
                    <a:pt x="1898" y="2238"/>
                    <a:pt x="1898" y="2238"/>
                  </a:cubicBezTo>
                  <a:cubicBezTo>
                    <a:pt x="1517" y="2371"/>
                    <a:pt x="1517" y="2371"/>
                    <a:pt x="1517" y="2371"/>
                  </a:cubicBezTo>
                  <a:cubicBezTo>
                    <a:pt x="1478" y="2259"/>
                    <a:pt x="1448" y="2146"/>
                    <a:pt x="1425" y="2034"/>
                  </a:cubicBezTo>
                  <a:cubicBezTo>
                    <a:pt x="1546" y="1997"/>
                    <a:pt x="1666" y="1958"/>
                    <a:pt x="1787" y="1916"/>
                  </a:cubicBezTo>
                  <a:close/>
                  <a:moveTo>
                    <a:pt x="1834" y="1900"/>
                  </a:moveTo>
                  <a:cubicBezTo>
                    <a:pt x="1955" y="1857"/>
                    <a:pt x="2074" y="1813"/>
                    <a:pt x="2191" y="1767"/>
                  </a:cubicBezTo>
                  <a:cubicBezTo>
                    <a:pt x="2243" y="1869"/>
                    <a:pt x="2290" y="1976"/>
                    <a:pt x="2329" y="2088"/>
                  </a:cubicBezTo>
                  <a:cubicBezTo>
                    <a:pt x="1946" y="2221"/>
                    <a:pt x="1946" y="2221"/>
                    <a:pt x="1946" y="2221"/>
                  </a:cubicBezTo>
                  <a:lnTo>
                    <a:pt x="1834" y="1900"/>
                  </a:lnTo>
                  <a:close/>
                  <a:moveTo>
                    <a:pt x="2507" y="1581"/>
                  </a:moveTo>
                  <a:cubicBezTo>
                    <a:pt x="2411" y="1623"/>
                    <a:pt x="2313" y="1664"/>
                    <a:pt x="2215" y="1703"/>
                  </a:cubicBezTo>
                  <a:cubicBezTo>
                    <a:pt x="2162" y="1603"/>
                    <a:pt x="2103" y="1508"/>
                    <a:pt x="2039" y="1417"/>
                  </a:cubicBezTo>
                  <a:cubicBezTo>
                    <a:pt x="2119" y="1375"/>
                    <a:pt x="2196" y="1329"/>
                    <a:pt x="2269" y="1279"/>
                  </a:cubicBezTo>
                  <a:cubicBezTo>
                    <a:pt x="2358" y="1357"/>
                    <a:pt x="2438" y="1446"/>
                    <a:pt x="2508" y="1543"/>
                  </a:cubicBezTo>
                  <a:cubicBezTo>
                    <a:pt x="2508" y="1556"/>
                    <a:pt x="2507" y="1568"/>
                    <a:pt x="2507" y="1581"/>
                  </a:cubicBezTo>
                  <a:close/>
                  <a:moveTo>
                    <a:pt x="2503" y="1187"/>
                  </a:moveTo>
                  <a:cubicBezTo>
                    <a:pt x="2508" y="1275"/>
                    <a:pt x="2511" y="1366"/>
                    <a:pt x="2510" y="1462"/>
                  </a:cubicBezTo>
                  <a:cubicBezTo>
                    <a:pt x="2450" y="1385"/>
                    <a:pt x="2384" y="1314"/>
                    <a:pt x="2312" y="1250"/>
                  </a:cubicBezTo>
                  <a:cubicBezTo>
                    <a:pt x="2355" y="1219"/>
                    <a:pt x="2397" y="1187"/>
                    <a:pt x="2439" y="1154"/>
                  </a:cubicBezTo>
                  <a:cubicBezTo>
                    <a:pt x="2460" y="1164"/>
                    <a:pt x="2482" y="1175"/>
                    <a:pt x="2503" y="1187"/>
                  </a:cubicBezTo>
                  <a:close/>
                  <a:moveTo>
                    <a:pt x="2386" y="1131"/>
                  </a:moveTo>
                  <a:cubicBezTo>
                    <a:pt x="2349" y="1160"/>
                    <a:pt x="2311" y="1188"/>
                    <a:pt x="2272" y="1215"/>
                  </a:cubicBezTo>
                  <a:cubicBezTo>
                    <a:pt x="2195" y="1150"/>
                    <a:pt x="2112" y="1092"/>
                    <a:pt x="2024" y="1042"/>
                  </a:cubicBezTo>
                  <a:cubicBezTo>
                    <a:pt x="2149" y="1053"/>
                    <a:pt x="2272" y="1083"/>
                    <a:pt x="2386" y="1131"/>
                  </a:cubicBezTo>
                  <a:close/>
                  <a:moveTo>
                    <a:pt x="1908" y="1038"/>
                  </a:moveTo>
                  <a:cubicBezTo>
                    <a:pt x="2022" y="1094"/>
                    <a:pt x="2130" y="1164"/>
                    <a:pt x="2229" y="1245"/>
                  </a:cubicBezTo>
                  <a:cubicBezTo>
                    <a:pt x="2159" y="1292"/>
                    <a:pt x="2086" y="1335"/>
                    <a:pt x="2009" y="1375"/>
                  </a:cubicBezTo>
                  <a:cubicBezTo>
                    <a:pt x="1925" y="1260"/>
                    <a:pt x="1832" y="1153"/>
                    <a:pt x="1731" y="1054"/>
                  </a:cubicBezTo>
                  <a:cubicBezTo>
                    <a:pt x="1790" y="1044"/>
                    <a:pt x="1849" y="1039"/>
                    <a:pt x="1908" y="1038"/>
                  </a:cubicBezTo>
                  <a:close/>
                  <a:moveTo>
                    <a:pt x="1671" y="1066"/>
                  </a:moveTo>
                  <a:cubicBezTo>
                    <a:pt x="1777" y="1167"/>
                    <a:pt x="1875" y="1279"/>
                    <a:pt x="1964" y="1399"/>
                  </a:cubicBezTo>
                  <a:cubicBezTo>
                    <a:pt x="1879" y="1441"/>
                    <a:pt x="1791" y="1479"/>
                    <a:pt x="1699" y="1512"/>
                  </a:cubicBezTo>
                  <a:cubicBezTo>
                    <a:pt x="1555" y="1097"/>
                    <a:pt x="1555" y="1097"/>
                    <a:pt x="1555" y="1097"/>
                  </a:cubicBezTo>
                  <a:cubicBezTo>
                    <a:pt x="1593" y="1085"/>
                    <a:pt x="1632" y="1074"/>
                    <a:pt x="1671" y="1066"/>
                  </a:cubicBezTo>
                  <a:close/>
                  <a:moveTo>
                    <a:pt x="1397" y="1161"/>
                  </a:moveTo>
                  <a:cubicBezTo>
                    <a:pt x="1433" y="1144"/>
                    <a:pt x="1469" y="1128"/>
                    <a:pt x="1507" y="1114"/>
                  </a:cubicBezTo>
                  <a:cubicBezTo>
                    <a:pt x="1651" y="1528"/>
                    <a:pt x="1651" y="1528"/>
                    <a:pt x="1651" y="1528"/>
                  </a:cubicBezTo>
                  <a:cubicBezTo>
                    <a:pt x="1559" y="1559"/>
                    <a:pt x="1467" y="1584"/>
                    <a:pt x="1374" y="1604"/>
                  </a:cubicBezTo>
                  <a:cubicBezTo>
                    <a:pt x="1369" y="1455"/>
                    <a:pt x="1377" y="1307"/>
                    <a:pt x="1397" y="1161"/>
                  </a:cubicBezTo>
                  <a:close/>
                  <a:moveTo>
                    <a:pt x="1343" y="1189"/>
                  </a:moveTo>
                  <a:cubicBezTo>
                    <a:pt x="1325" y="1329"/>
                    <a:pt x="1319" y="1471"/>
                    <a:pt x="1324" y="1614"/>
                  </a:cubicBezTo>
                  <a:cubicBezTo>
                    <a:pt x="1240" y="1630"/>
                    <a:pt x="1155" y="1642"/>
                    <a:pt x="1071" y="1649"/>
                  </a:cubicBezTo>
                  <a:cubicBezTo>
                    <a:pt x="1098" y="1523"/>
                    <a:pt x="1140" y="1402"/>
                    <a:pt x="1195" y="1286"/>
                  </a:cubicBezTo>
                  <a:cubicBezTo>
                    <a:pt x="1241" y="1251"/>
                    <a:pt x="1291" y="1218"/>
                    <a:pt x="1343" y="1189"/>
                  </a:cubicBezTo>
                  <a:close/>
                  <a:moveTo>
                    <a:pt x="1106" y="1361"/>
                  </a:moveTo>
                  <a:cubicBezTo>
                    <a:pt x="1068" y="1455"/>
                    <a:pt x="1039" y="1553"/>
                    <a:pt x="1019" y="1652"/>
                  </a:cubicBezTo>
                  <a:cubicBezTo>
                    <a:pt x="971" y="1655"/>
                    <a:pt x="923" y="1657"/>
                    <a:pt x="876" y="1657"/>
                  </a:cubicBezTo>
                  <a:cubicBezTo>
                    <a:pt x="937" y="1548"/>
                    <a:pt x="1014" y="1448"/>
                    <a:pt x="1106" y="1361"/>
                  </a:cubicBezTo>
                  <a:close/>
                  <a:moveTo>
                    <a:pt x="850" y="1708"/>
                  </a:moveTo>
                  <a:cubicBezTo>
                    <a:pt x="903" y="1708"/>
                    <a:pt x="956" y="1707"/>
                    <a:pt x="1009" y="1704"/>
                  </a:cubicBezTo>
                  <a:cubicBezTo>
                    <a:pt x="987" y="1834"/>
                    <a:pt x="979" y="1968"/>
                    <a:pt x="989" y="2104"/>
                  </a:cubicBezTo>
                  <a:cubicBezTo>
                    <a:pt x="902" y="2126"/>
                    <a:pt x="814" y="2147"/>
                    <a:pt x="727" y="2167"/>
                  </a:cubicBezTo>
                  <a:cubicBezTo>
                    <a:pt x="737" y="2006"/>
                    <a:pt x="779" y="1850"/>
                    <a:pt x="850" y="1708"/>
                  </a:cubicBezTo>
                  <a:close/>
                  <a:moveTo>
                    <a:pt x="760" y="2212"/>
                  </a:moveTo>
                  <a:cubicBezTo>
                    <a:pt x="838" y="2193"/>
                    <a:pt x="916" y="2175"/>
                    <a:pt x="994" y="2155"/>
                  </a:cubicBezTo>
                  <a:cubicBezTo>
                    <a:pt x="1001" y="2223"/>
                    <a:pt x="1013" y="2291"/>
                    <a:pt x="1028" y="2359"/>
                  </a:cubicBezTo>
                  <a:cubicBezTo>
                    <a:pt x="931" y="2311"/>
                    <a:pt x="842" y="2262"/>
                    <a:pt x="760" y="2212"/>
                  </a:cubicBezTo>
                  <a:close/>
                  <a:moveTo>
                    <a:pt x="1061" y="1700"/>
                  </a:moveTo>
                  <a:cubicBezTo>
                    <a:pt x="1149" y="1693"/>
                    <a:pt x="1238" y="1682"/>
                    <a:pt x="1327" y="1665"/>
                  </a:cubicBezTo>
                  <a:cubicBezTo>
                    <a:pt x="1333" y="1776"/>
                    <a:pt x="1346" y="1887"/>
                    <a:pt x="1367" y="1999"/>
                  </a:cubicBezTo>
                  <a:cubicBezTo>
                    <a:pt x="1258" y="2031"/>
                    <a:pt x="1148" y="2062"/>
                    <a:pt x="1039" y="2091"/>
                  </a:cubicBezTo>
                  <a:cubicBezTo>
                    <a:pt x="1030" y="1959"/>
                    <a:pt x="1038" y="1828"/>
                    <a:pt x="1061" y="1700"/>
                  </a:cubicBezTo>
                  <a:close/>
                  <a:moveTo>
                    <a:pt x="1087" y="2387"/>
                  </a:moveTo>
                  <a:cubicBezTo>
                    <a:pt x="1066" y="2306"/>
                    <a:pt x="1051" y="2224"/>
                    <a:pt x="1043" y="2142"/>
                  </a:cubicBezTo>
                  <a:cubicBezTo>
                    <a:pt x="1154" y="2113"/>
                    <a:pt x="1266" y="2082"/>
                    <a:pt x="1376" y="2048"/>
                  </a:cubicBezTo>
                  <a:cubicBezTo>
                    <a:pt x="1400" y="2162"/>
                    <a:pt x="1430" y="2275"/>
                    <a:pt x="1469" y="2388"/>
                  </a:cubicBezTo>
                  <a:cubicBezTo>
                    <a:pt x="1256" y="2462"/>
                    <a:pt x="1256" y="2462"/>
                    <a:pt x="1256" y="2462"/>
                  </a:cubicBezTo>
                  <a:cubicBezTo>
                    <a:pt x="1198" y="2437"/>
                    <a:pt x="1142" y="2413"/>
                    <a:pt x="1087" y="2387"/>
                  </a:cubicBezTo>
                  <a:close/>
                  <a:moveTo>
                    <a:pt x="1327" y="2490"/>
                  </a:moveTo>
                  <a:cubicBezTo>
                    <a:pt x="1486" y="2435"/>
                    <a:pt x="1486" y="2435"/>
                    <a:pt x="1486" y="2435"/>
                  </a:cubicBezTo>
                  <a:cubicBezTo>
                    <a:pt x="1502" y="2480"/>
                    <a:pt x="1520" y="2524"/>
                    <a:pt x="1539" y="2567"/>
                  </a:cubicBezTo>
                  <a:cubicBezTo>
                    <a:pt x="1466" y="2543"/>
                    <a:pt x="1395" y="2517"/>
                    <a:pt x="1327" y="2490"/>
                  </a:cubicBezTo>
                  <a:close/>
                  <a:moveTo>
                    <a:pt x="1824" y="2653"/>
                  </a:moveTo>
                  <a:cubicBezTo>
                    <a:pt x="1748" y="2633"/>
                    <a:pt x="1675" y="2611"/>
                    <a:pt x="1603" y="2589"/>
                  </a:cubicBezTo>
                  <a:cubicBezTo>
                    <a:pt x="1579" y="2533"/>
                    <a:pt x="1555" y="2477"/>
                    <a:pt x="1534" y="2418"/>
                  </a:cubicBezTo>
                  <a:cubicBezTo>
                    <a:pt x="1915" y="2286"/>
                    <a:pt x="1915" y="2286"/>
                    <a:pt x="1915" y="2286"/>
                  </a:cubicBezTo>
                  <a:cubicBezTo>
                    <a:pt x="2018" y="2582"/>
                    <a:pt x="2018" y="2582"/>
                    <a:pt x="2018" y="2582"/>
                  </a:cubicBezTo>
                  <a:cubicBezTo>
                    <a:pt x="1953" y="2605"/>
                    <a:pt x="1888" y="2629"/>
                    <a:pt x="1824" y="2653"/>
                  </a:cubicBezTo>
                  <a:close/>
                  <a:moveTo>
                    <a:pt x="1909" y="2675"/>
                  </a:moveTo>
                  <a:cubicBezTo>
                    <a:pt x="1951" y="2660"/>
                    <a:pt x="1993" y="2645"/>
                    <a:pt x="2035" y="2630"/>
                  </a:cubicBezTo>
                  <a:cubicBezTo>
                    <a:pt x="2063" y="2711"/>
                    <a:pt x="2063" y="2711"/>
                    <a:pt x="2063" y="2711"/>
                  </a:cubicBezTo>
                  <a:cubicBezTo>
                    <a:pt x="2012" y="2700"/>
                    <a:pt x="1961" y="2688"/>
                    <a:pt x="1909" y="2675"/>
                  </a:cubicBezTo>
                  <a:close/>
                  <a:moveTo>
                    <a:pt x="1963" y="2269"/>
                  </a:moveTo>
                  <a:cubicBezTo>
                    <a:pt x="2345" y="2136"/>
                    <a:pt x="2345" y="2136"/>
                    <a:pt x="2345" y="2136"/>
                  </a:cubicBezTo>
                  <a:cubicBezTo>
                    <a:pt x="2370" y="2212"/>
                    <a:pt x="2392" y="2288"/>
                    <a:pt x="2410" y="2365"/>
                  </a:cubicBezTo>
                  <a:cubicBezTo>
                    <a:pt x="2403" y="2397"/>
                    <a:pt x="2396" y="2429"/>
                    <a:pt x="2389" y="2460"/>
                  </a:cubicBezTo>
                  <a:cubicBezTo>
                    <a:pt x="2281" y="2493"/>
                    <a:pt x="2174" y="2528"/>
                    <a:pt x="2066" y="2565"/>
                  </a:cubicBezTo>
                  <a:lnTo>
                    <a:pt x="1963" y="2269"/>
                  </a:lnTo>
                  <a:close/>
                  <a:moveTo>
                    <a:pt x="2121" y="2723"/>
                  </a:moveTo>
                  <a:cubicBezTo>
                    <a:pt x="2083" y="2613"/>
                    <a:pt x="2083" y="2613"/>
                    <a:pt x="2083" y="2613"/>
                  </a:cubicBezTo>
                  <a:cubicBezTo>
                    <a:pt x="2180" y="2579"/>
                    <a:pt x="2278" y="2548"/>
                    <a:pt x="2376" y="2517"/>
                  </a:cubicBezTo>
                  <a:cubicBezTo>
                    <a:pt x="2356" y="2600"/>
                    <a:pt x="2334" y="2681"/>
                    <a:pt x="2311" y="2759"/>
                  </a:cubicBezTo>
                  <a:cubicBezTo>
                    <a:pt x="2248" y="2748"/>
                    <a:pt x="2185" y="2736"/>
                    <a:pt x="2121" y="2723"/>
                  </a:cubicBezTo>
                  <a:close/>
                  <a:moveTo>
                    <a:pt x="2182" y="3413"/>
                  </a:moveTo>
                  <a:cubicBezTo>
                    <a:pt x="2179" y="3411"/>
                    <a:pt x="2177" y="3408"/>
                    <a:pt x="2175" y="3406"/>
                  </a:cubicBezTo>
                  <a:cubicBezTo>
                    <a:pt x="2201" y="3357"/>
                    <a:pt x="2227" y="3305"/>
                    <a:pt x="2251" y="3250"/>
                  </a:cubicBezTo>
                  <a:cubicBezTo>
                    <a:pt x="2297" y="3381"/>
                    <a:pt x="2297" y="3381"/>
                    <a:pt x="2297" y="3381"/>
                  </a:cubicBezTo>
                  <a:cubicBezTo>
                    <a:pt x="2259" y="3394"/>
                    <a:pt x="2220" y="3404"/>
                    <a:pt x="2182" y="3413"/>
                  </a:cubicBezTo>
                  <a:close/>
                  <a:moveTo>
                    <a:pt x="2455" y="3317"/>
                  </a:moveTo>
                  <a:cubicBezTo>
                    <a:pt x="2420" y="3335"/>
                    <a:pt x="2383" y="3351"/>
                    <a:pt x="2345" y="3365"/>
                  </a:cubicBezTo>
                  <a:cubicBezTo>
                    <a:pt x="2281" y="3182"/>
                    <a:pt x="2281" y="3182"/>
                    <a:pt x="2281" y="3182"/>
                  </a:cubicBezTo>
                  <a:cubicBezTo>
                    <a:pt x="2319" y="3093"/>
                    <a:pt x="2354" y="2998"/>
                    <a:pt x="2387" y="2899"/>
                  </a:cubicBezTo>
                  <a:cubicBezTo>
                    <a:pt x="2398" y="2896"/>
                    <a:pt x="2408" y="2894"/>
                    <a:pt x="2418" y="2892"/>
                  </a:cubicBezTo>
                  <a:cubicBezTo>
                    <a:pt x="2438" y="2894"/>
                    <a:pt x="2458" y="2897"/>
                    <a:pt x="2478" y="2900"/>
                  </a:cubicBezTo>
                  <a:cubicBezTo>
                    <a:pt x="2482" y="3040"/>
                    <a:pt x="2474" y="3180"/>
                    <a:pt x="2455" y="3317"/>
                  </a:cubicBezTo>
                  <a:close/>
                  <a:moveTo>
                    <a:pt x="2510" y="3289"/>
                  </a:moveTo>
                  <a:cubicBezTo>
                    <a:pt x="2525" y="3162"/>
                    <a:pt x="2532" y="3034"/>
                    <a:pt x="2529" y="2905"/>
                  </a:cubicBezTo>
                  <a:cubicBezTo>
                    <a:pt x="2607" y="2914"/>
                    <a:pt x="2683" y="2920"/>
                    <a:pt x="2757" y="2924"/>
                  </a:cubicBezTo>
                  <a:cubicBezTo>
                    <a:pt x="2731" y="3016"/>
                    <a:pt x="2699" y="3106"/>
                    <a:pt x="2658" y="3191"/>
                  </a:cubicBezTo>
                  <a:cubicBezTo>
                    <a:pt x="2611" y="3227"/>
                    <a:pt x="2562" y="3260"/>
                    <a:pt x="2510" y="3289"/>
                  </a:cubicBezTo>
                  <a:close/>
                  <a:moveTo>
                    <a:pt x="2746" y="3116"/>
                  </a:moveTo>
                  <a:cubicBezTo>
                    <a:pt x="2771" y="3054"/>
                    <a:pt x="2792" y="2991"/>
                    <a:pt x="2809" y="2927"/>
                  </a:cubicBezTo>
                  <a:cubicBezTo>
                    <a:pt x="2842" y="2928"/>
                    <a:pt x="2875" y="2929"/>
                    <a:pt x="2907" y="2929"/>
                  </a:cubicBezTo>
                  <a:cubicBezTo>
                    <a:pt x="2860" y="2997"/>
                    <a:pt x="2807" y="3059"/>
                    <a:pt x="2746" y="3116"/>
                  </a:cubicBezTo>
                  <a:close/>
                  <a:moveTo>
                    <a:pt x="2702" y="2012"/>
                  </a:moveTo>
                  <a:cubicBezTo>
                    <a:pt x="2739" y="1998"/>
                    <a:pt x="2739" y="1998"/>
                    <a:pt x="2739" y="1998"/>
                  </a:cubicBezTo>
                  <a:cubicBezTo>
                    <a:pt x="2775" y="2109"/>
                    <a:pt x="2797" y="2221"/>
                    <a:pt x="2809" y="2332"/>
                  </a:cubicBezTo>
                  <a:cubicBezTo>
                    <a:pt x="2823" y="2320"/>
                    <a:pt x="2839" y="2307"/>
                    <a:pt x="2855" y="2293"/>
                  </a:cubicBezTo>
                  <a:cubicBezTo>
                    <a:pt x="2842" y="2189"/>
                    <a:pt x="2820" y="2085"/>
                    <a:pt x="2787" y="1982"/>
                  </a:cubicBezTo>
                  <a:cubicBezTo>
                    <a:pt x="3072" y="1882"/>
                    <a:pt x="3072" y="1882"/>
                    <a:pt x="3072" y="1882"/>
                  </a:cubicBezTo>
                  <a:cubicBezTo>
                    <a:pt x="3091" y="1941"/>
                    <a:pt x="3104" y="2001"/>
                    <a:pt x="3113" y="2060"/>
                  </a:cubicBezTo>
                  <a:cubicBezTo>
                    <a:pt x="3166" y="2009"/>
                    <a:pt x="3219" y="1955"/>
                    <a:pt x="3272" y="1900"/>
                  </a:cubicBezTo>
                  <a:cubicBezTo>
                    <a:pt x="3261" y="1860"/>
                    <a:pt x="3250" y="1820"/>
                    <a:pt x="3236" y="1780"/>
                  </a:cubicBezTo>
                  <a:cubicBezTo>
                    <a:pt x="3135" y="1493"/>
                    <a:pt x="2950" y="1261"/>
                    <a:pt x="2719" y="1100"/>
                  </a:cubicBezTo>
                  <a:cubicBezTo>
                    <a:pt x="2727" y="1163"/>
                    <a:pt x="2735" y="1249"/>
                    <a:pt x="2739" y="1356"/>
                  </a:cubicBezTo>
                  <a:cubicBezTo>
                    <a:pt x="2767" y="1382"/>
                    <a:pt x="2795" y="1409"/>
                    <a:pt x="2820" y="1438"/>
                  </a:cubicBezTo>
                  <a:cubicBezTo>
                    <a:pt x="2794" y="1451"/>
                    <a:pt x="2767" y="1462"/>
                    <a:pt x="2741" y="1475"/>
                  </a:cubicBezTo>
                  <a:cubicBezTo>
                    <a:pt x="2741" y="1493"/>
                    <a:pt x="2741" y="1512"/>
                    <a:pt x="2740" y="1531"/>
                  </a:cubicBezTo>
                  <a:cubicBezTo>
                    <a:pt x="2778" y="1513"/>
                    <a:pt x="2817" y="1496"/>
                    <a:pt x="2855" y="1478"/>
                  </a:cubicBezTo>
                  <a:cubicBezTo>
                    <a:pt x="2940" y="1581"/>
                    <a:pt x="3009" y="1701"/>
                    <a:pt x="3056" y="1834"/>
                  </a:cubicBezTo>
                  <a:cubicBezTo>
                    <a:pt x="2771" y="1934"/>
                    <a:pt x="2771" y="1934"/>
                    <a:pt x="2771" y="1934"/>
                  </a:cubicBezTo>
                  <a:cubicBezTo>
                    <a:pt x="2757" y="1895"/>
                    <a:pt x="2741" y="1856"/>
                    <a:pt x="2724" y="1819"/>
                  </a:cubicBezTo>
                  <a:cubicBezTo>
                    <a:pt x="2721" y="1853"/>
                    <a:pt x="2717" y="1889"/>
                    <a:pt x="2713" y="1925"/>
                  </a:cubicBezTo>
                  <a:cubicBezTo>
                    <a:pt x="2716" y="1934"/>
                    <a:pt x="2720" y="1942"/>
                    <a:pt x="2723" y="1951"/>
                  </a:cubicBezTo>
                  <a:cubicBezTo>
                    <a:pt x="2709" y="1955"/>
                    <a:pt x="2709" y="1955"/>
                    <a:pt x="2709" y="1955"/>
                  </a:cubicBezTo>
                  <a:cubicBezTo>
                    <a:pt x="2707" y="1974"/>
                    <a:pt x="2704" y="1993"/>
                    <a:pt x="2702" y="2012"/>
                  </a:cubicBezTo>
                  <a:close/>
                  <a:moveTo>
                    <a:pt x="2617" y="2445"/>
                  </a:moveTo>
                  <a:cubicBezTo>
                    <a:pt x="2644" y="2437"/>
                    <a:pt x="2670" y="2430"/>
                    <a:pt x="2697" y="2423"/>
                  </a:cubicBezTo>
                  <a:cubicBezTo>
                    <a:pt x="2725" y="2401"/>
                    <a:pt x="2758" y="2374"/>
                    <a:pt x="2794" y="2344"/>
                  </a:cubicBezTo>
                  <a:cubicBezTo>
                    <a:pt x="2740" y="2358"/>
                    <a:pt x="2685" y="2373"/>
                    <a:pt x="2631" y="2389"/>
                  </a:cubicBezTo>
                  <a:cubicBezTo>
                    <a:pt x="2626" y="2407"/>
                    <a:pt x="2622" y="2426"/>
                    <a:pt x="2617" y="2445"/>
                  </a:cubicBezTo>
                  <a:close/>
                  <a:moveTo>
                    <a:pt x="1744" y="2861"/>
                  </a:moveTo>
                  <a:cubicBezTo>
                    <a:pt x="1721" y="2855"/>
                    <a:pt x="1698" y="2850"/>
                    <a:pt x="1675" y="2844"/>
                  </a:cubicBezTo>
                  <a:cubicBezTo>
                    <a:pt x="1696" y="2880"/>
                    <a:pt x="1717" y="2916"/>
                    <a:pt x="1740" y="2951"/>
                  </a:cubicBezTo>
                  <a:cubicBezTo>
                    <a:pt x="1757" y="2943"/>
                    <a:pt x="1772" y="2936"/>
                    <a:pt x="1786" y="2929"/>
                  </a:cubicBezTo>
                  <a:cubicBezTo>
                    <a:pt x="1772" y="2907"/>
                    <a:pt x="1757" y="2884"/>
                    <a:pt x="1744" y="2861"/>
                  </a:cubicBezTo>
                  <a:close/>
                  <a:moveTo>
                    <a:pt x="941" y="2571"/>
                  </a:moveTo>
                  <a:cubicBezTo>
                    <a:pt x="788" y="2625"/>
                    <a:pt x="788" y="2625"/>
                    <a:pt x="788" y="2625"/>
                  </a:cubicBezTo>
                  <a:cubicBezTo>
                    <a:pt x="771" y="2574"/>
                    <a:pt x="758" y="2523"/>
                    <a:pt x="748" y="2472"/>
                  </a:cubicBezTo>
                  <a:cubicBezTo>
                    <a:pt x="662" y="2425"/>
                    <a:pt x="593" y="2383"/>
                    <a:pt x="542" y="2352"/>
                  </a:cubicBezTo>
                  <a:cubicBezTo>
                    <a:pt x="551" y="2467"/>
                    <a:pt x="575" y="2584"/>
                    <a:pt x="616" y="2698"/>
                  </a:cubicBezTo>
                  <a:cubicBezTo>
                    <a:pt x="684" y="2892"/>
                    <a:pt x="791" y="3061"/>
                    <a:pt x="924" y="3200"/>
                  </a:cubicBezTo>
                  <a:cubicBezTo>
                    <a:pt x="1001" y="3188"/>
                    <a:pt x="1077" y="3173"/>
                    <a:pt x="1150" y="3155"/>
                  </a:cubicBezTo>
                  <a:cubicBezTo>
                    <a:pt x="1109" y="3120"/>
                    <a:pt x="1070" y="3083"/>
                    <a:pt x="1034" y="3043"/>
                  </a:cubicBezTo>
                  <a:cubicBezTo>
                    <a:pt x="1114" y="3004"/>
                    <a:pt x="1196" y="2967"/>
                    <a:pt x="1278" y="2930"/>
                  </a:cubicBezTo>
                  <a:cubicBezTo>
                    <a:pt x="1315" y="2984"/>
                    <a:pt x="1355" y="3035"/>
                    <a:pt x="1398" y="3084"/>
                  </a:cubicBezTo>
                  <a:cubicBezTo>
                    <a:pt x="1415" y="3078"/>
                    <a:pt x="1432" y="3072"/>
                    <a:pt x="1449" y="3066"/>
                  </a:cubicBezTo>
                  <a:cubicBezTo>
                    <a:pt x="1405" y="3017"/>
                    <a:pt x="1364" y="2965"/>
                    <a:pt x="1325" y="2910"/>
                  </a:cubicBezTo>
                  <a:cubicBezTo>
                    <a:pt x="1402" y="2876"/>
                    <a:pt x="1479" y="2844"/>
                    <a:pt x="1557" y="2812"/>
                  </a:cubicBezTo>
                  <a:cubicBezTo>
                    <a:pt x="1531" y="2804"/>
                    <a:pt x="1506" y="2796"/>
                    <a:pt x="1480" y="2788"/>
                  </a:cubicBezTo>
                  <a:cubicBezTo>
                    <a:pt x="1419" y="2814"/>
                    <a:pt x="1357" y="2840"/>
                    <a:pt x="1297" y="2867"/>
                  </a:cubicBezTo>
                  <a:cubicBezTo>
                    <a:pt x="1259" y="2809"/>
                    <a:pt x="1226" y="2748"/>
                    <a:pt x="1196" y="2685"/>
                  </a:cubicBezTo>
                  <a:cubicBezTo>
                    <a:pt x="1172" y="2676"/>
                    <a:pt x="1149" y="2666"/>
                    <a:pt x="1126" y="2656"/>
                  </a:cubicBezTo>
                  <a:cubicBezTo>
                    <a:pt x="1162" y="2737"/>
                    <a:pt x="1203" y="2815"/>
                    <a:pt x="1250" y="2887"/>
                  </a:cubicBezTo>
                  <a:cubicBezTo>
                    <a:pt x="1166" y="2925"/>
                    <a:pt x="1082" y="2964"/>
                    <a:pt x="999" y="3003"/>
                  </a:cubicBezTo>
                  <a:cubicBezTo>
                    <a:pt x="919" y="2906"/>
                    <a:pt x="853" y="2795"/>
                    <a:pt x="806" y="2672"/>
                  </a:cubicBezTo>
                  <a:cubicBezTo>
                    <a:pt x="1006" y="2602"/>
                    <a:pt x="1006" y="2602"/>
                    <a:pt x="1006" y="2602"/>
                  </a:cubicBezTo>
                  <a:cubicBezTo>
                    <a:pt x="984" y="2592"/>
                    <a:pt x="962" y="2582"/>
                    <a:pt x="941" y="257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dirty="0">
                <a:solidFill>
                  <a:srgbClr val="000000"/>
                </a:solidFill>
              </a:endParaRPr>
            </a:p>
          </p:txBody>
        </p:sp>
        <p:pic>
          <p:nvPicPr>
            <p:cNvPr id="88" name="Picture 9" descr="C:\Users\Kurt\Desktop\location.e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67197" y="1572869"/>
              <a:ext cx="350121" cy="527105"/>
            </a:xfrm>
            <a:prstGeom prst="rect">
              <a:avLst/>
            </a:prstGeom>
            <a:noFill/>
          </p:spPr>
        </p:pic>
        <p:sp>
          <p:nvSpPr>
            <p:cNvPr id="89" name="Freeform 8"/>
            <p:cNvSpPr>
              <a:spLocks noEditPoints="1"/>
            </p:cNvSpPr>
            <p:nvPr/>
          </p:nvSpPr>
          <p:spPr bwMode="auto">
            <a:xfrm>
              <a:off x="464742" y="1534494"/>
              <a:ext cx="453738" cy="603856"/>
            </a:xfrm>
            <a:custGeom>
              <a:avLst/>
              <a:gdLst/>
              <a:ahLst/>
              <a:cxnLst>
                <a:cxn ang="0">
                  <a:pos x="1204" y="1538"/>
                </a:cxn>
                <a:cxn ang="0">
                  <a:pos x="1204" y="67"/>
                </a:cxn>
                <a:cxn ang="0">
                  <a:pos x="1137" y="0"/>
                </a:cxn>
                <a:cxn ang="0">
                  <a:pos x="67" y="0"/>
                </a:cxn>
                <a:cxn ang="0">
                  <a:pos x="0" y="67"/>
                </a:cxn>
                <a:cxn ang="0">
                  <a:pos x="0" y="1538"/>
                </a:cxn>
                <a:cxn ang="0">
                  <a:pos x="67" y="1605"/>
                </a:cxn>
                <a:cxn ang="0">
                  <a:pos x="1137" y="1605"/>
                </a:cxn>
                <a:cxn ang="0">
                  <a:pos x="1204" y="1538"/>
                </a:cxn>
                <a:cxn ang="0">
                  <a:pos x="101" y="1371"/>
                </a:cxn>
                <a:cxn ang="0">
                  <a:pos x="101" y="134"/>
                </a:cxn>
                <a:cxn ang="0">
                  <a:pos x="1103" y="134"/>
                </a:cxn>
                <a:cxn ang="0">
                  <a:pos x="1103" y="1371"/>
                </a:cxn>
                <a:cxn ang="0">
                  <a:pos x="101" y="1371"/>
                </a:cxn>
                <a:cxn ang="0">
                  <a:pos x="385" y="1488"/>
                </a:cxn>
                <a:cxn ang="0">
                  <a:pos x="435" y="1437"/>
                </a:cxn>
                <a:cxn ang="0">
                  <a:pos x="485" y="1488"/>
                </a:cxn>
                <a:cxn ang="0">
                  <a:pos x="435" y="1538"/>
                </a:cxn>
                <a:cxn ang="0">
                  <a:pos x="385" y="1488"/>
                </a:cxn>
                <a:cxn ang="0">
                  <a:pos x="719" y="1488"/>
                </a:cxn>
                <a:cxn ang="0">
                  <a:pos x="769" y="1437"/>
                </a:cxn>
                <a:cxn ang="0">
                  <a:pos x="819" y="1488"/>
                </a:cxn>
                <a:cxn ang="0">
                  <a:pos x="769" y="1538"/>
                </a:cxn>
                <a:cxn ang="0">
                  <a:pos x="719" y="1488"/>
                </a:cxn>
                <a:cxn ang="0">
                  <a:pos x="552" y="1488"/>
                </a:cxn>
                <a:cxn ang="0">
                  <a:pos x="602" y="1437"/>
                </a:cxn>
                <a:cxn ang="0">
                  <a:pos x="652" y="1488"/>
                </a:cxn>
                <a:cxn ang="0">
                  <a:pos x="602" y="1538"/>
                </a:cxn>
                <a:cxn ang="0">
                  <a:pos x="552" y="1488"/>
                </a:cxn>
              </a:cxnLst>
              <a:rect l="0" t="0" r="r" b="b"/>
              <a:pathLst>
                <a:path w="1204" h="1605">
                  <a:moveTo>
                    <a:pt x="1204" y="1538"/>
                  </a:moveTo>
                  <a:cubicBezTo>
                    <a:pt x="1204" y="67"/>
                    <a:pt x="1204" y="67"/>
                    <a:pt x="1204" y="67"/>
                  </a:cubicBezTo>
                  <a:cubicBezTo>
                    <a:pt x="1204" y="30"/>
                    <a:pt x="1174" y="0"/>
                    <a:pt x="1137" y="0"/>
                  </a:cubicBezTo>
                  <a:cubicBezTo>
                    <a:pt x="67" y="0"/>
                    <a:pt x="67" y="0"/>
                    <a:pt x="67" y="0"/>
                  </a:cubicBezTo>
                  <a:cubicBezTo>
                    <a:pt x="30" y="0"/>
                    <a:pt x="0" y="30"/>
                    <a:pt x="0" y="67"/>
                  </a:cubicBezTo>
                  <a:cubicBezTo>
                    <a:pt x="0" y="1538"/>
                    <a:pt x="0" y="1538"/>
                    <a:pt x="0" y="1538"/>
                  </a:cubicBezTo>
                  <a:cubicBezTo>
                    <a:pt x="0" y="1575"/>
                    <a:pt x="30" y="1605"/>
                    <a:pt x="67" y="1605"/>
                  </a:cubicBezTo>
                  <a:cubicBezTo>
                    <a:pt x="1137" y="1605"/>
                    <a:pt x="1137" y="1605"/>
                    <a:pt x="1137" y="1605"/>
                  </a:cubicBezTo>
                  <a:cubicBezTo>
                    <a:pt x="1174" y="1605"/>
                    <a:pt x="1204" y="1575"/>
                    <a:pt x="1204" y="1538"/>
                  </a:cubicBezTo>
                  <a:close/>
                  <a:moveTo>
                    <a:pt x="101" y="1371"/>
                  </a:moveTo>
                  <a:cubicBezTo>
                    <a:pt x="101" y="134"/>
                    <a:pt x="101" y="134"/>
                    <a:pt x="101" y="134"/>
                  </a:cubicBezTo>
                  <a:cubicBezTo>
                    <a:pt x="1103" y="134"/>
                    <a:pt x="1103" y="134"/>
                    <a:pt x="1103" y="134"/>
                  </a:cubicBezTo>
                  <a:cubicBezTo>
                    <a:pt x="1103" y="1371"/>
                    <a:pt x="1103" y="1371"/>
                    <a:pt x="1103" y="1371"/>
                  </a:cubicBezTo>
                  <a:lnTo>
                    <a:pt x="101" y="1371"/>
                  </a:lnTo>
                  <a:close/>
                  <a:moveTo>
                    <a:pt x="385" y="1488"/>
                  </a:moveTo>
                  <a:cubicBezTo>
                    <a:pt x="385" y="1460"/>
                    <a:pt x="407" y="1437"/>
                    <a:pt x="435" y="1437"/>
                  </a:cubicBezTo>
                  <a:cubicBezTo>
                    <a:pt x="463" y="1437"/>
                    <a:pt x="485" y="1460"/>
                    <a:pt x="485" y="1488"/>
                  </a:cubicBezTo>
                  <a:cubicBezTo>
                    <a:pt x="485" y="1515"/>
                    <a:pt x="463" y="1538"/>
                    <a:pt x="435" y="1538"/>
                  </a:cubicBezTo>
                  <a:cubicBezTo>
                    <a:pt x="407" y="1538"/>
                    <a:pt x="385" y="1515"/>
                    <a:pt x="385" y="1488"/>
                  </a:cubicBezTo>
                  <a:close/>
                  <a:moveTo>
                    <a:pt x="719" y="1488"/>
                  </a:moveTo>
                  <a:cubicBezTo>
                    <a:pt x="719" y="1460"/>
                    <a:pt x="741" y="1437"/>
                    <a:pt x="769" y="1437"/>
                  </a:cubicBezTo>
                  <a:cubicBezTo>
                    <a:pt x="797" y="1437"/>
                    <a:pt x="819" y="1460"/>
                    <a:pt x="819" y="1488"/>
                  </a:cubicBezTo>
                  <a:cubicBezTo>
                    <a:pt x="819" y="1515"/>
                    <a:pt x="797" y="1538"/>
                    <a:pt x="769" y="1538"/>
                  </a:cubicBezTo>
                  <a:cubicBezTo>
                    <a:pt x="741" y="1538"/>
                    <a:pt x="719" y="1515"/>
                    <a:pt x="719" y="1488"/>
                  </a:cubicBezTo>
                  <a:close/>
                  <a:moveTo>
                    <a:pt x="552" y="1488"/>
                  </a:moveTo>
                  <a:cubicBezTo>
                    <a:pt x="552" y="1460"/>
                    <a:pt x="574" y="1437"/>
                    <a:pt x="602" y="1437"/>
                  </a:cubicBezTo>
                  <a:cubicBezTo>
                    <a:pt x="630" y="1437"/>
                    <a:pt x="652" y="1460"/>
                    <a:pt x="652" y="1488"/>
                  </a:cubicBezTo>
                  <a:cubicBezTo>
                    <a:pt x="652" y="1515"/>
                    <a:pt x="630" y="1538"/>
                    <a:pt x="602" y="1538"/>
                  </a:cubicBezTo>
                  <a:cubicBezTo>
                    <a:pt x="574" y="1538"/>
                    <a:pt x="552" y="1515"/>
                    <a:pt x="552" y="148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a:solidFill>
                  <a:srgbClr val="000000"/>
                </a:solidFill>
              </a:endParaRPr>
            </a:p>
          </p:txBody>
        </p:sp>
        <p:grpSp>
          <p:nvGrpSpPr>
            <p:cNvPr id="90" name="Group 20"/>
            <p:cNvGrpSpPr>
              <a:grpSpLocks noChangeAspect="1"/>
            </p:cNvGrpSpPr>
            <p:nvPr/>
          </p:nvGrpSpPr>
          <p:grpSpPr bwMode="auto">
            <a:xfrm>
              <a:off x="4678471" y="1612900"/>
              <a:ext cx="507999" cy="574675"/>
              <a:chOff x="2415" y="1016"/>
              <a:chExt cx="320" cy="362"/>
            </a:xfrm>
          </p:grpSpPr>
          <p:sp>
            <p:nvSpPr>
              <p:cNvPr id="91" name="Freeform 21"/>
              <p:cNvSpPr>
                <a:spLocks/>
              </p:cNvSpPr>
              <p:nvPr/>
            </p:nvSpPr>
            <p:spPr bwMode="auto">
              <a:xfrm>
                <a:off x="2503" y="1234"/>
                <a:ext cx="133" cy="144"/>
              </a:xfrm>
              <a:custGeom>
                <a:avLst/>
                <a:gdLst/>
                <a:ahLst/>
                <a:cxnLst>
                  <a:cxn ang="0">
                    <a:pos x="29" y="28"/>
                  </a:cxn>
                  <a:cxn ang="0">
                    <a:pos x="22" y="28"/>
                  </a:cxn>
                  <a:cxn ang="0">
                    <a:pos x="22" y="0"/>
                  </a:cxn>
                  <a:cxn ang="0">
                    <a:pos x="18" y="1"/>
                  </a:cxn>
                  <a:cxn ang="0">
                    <a:pos x="13" y="0"/>
                  </a:cxn>
                  <a:cxn ang="0">
                    <a:pos x="13" y="28"/>
                  </a:cxn>
                  <a:cxn ang="0">
                    <a:pos x="7" y="28"/>
                  </a:cxn>
                  <a:cxn ang="0">
                    <a:pos x="0" y="35"/>
                  </a:cxn>
                  <a:cxn ang="0">
                    <a:pos x="3" y="39"/>
                  </a:cxn>
                  <a:cxn ang="0">
                    <a:pos x="32" y="39"/>
                  </a:cxn>
                  <a:cxn ang="0">
                    <a:pos x="36" y="35"/>
                  </a:cxn>
                  <a:cxn ang="0">
                    <a:pos x="29" y="28"/>
                  </a:cxn>
                </a:cxnLst>
                <a:rect l="0" t="0" r="r" b="b"/>
                <a:pathLst>
                  <a:path w="36" h="39">
                    <a:moveTo>
                      <a:pt x="29" y="28"/>
                    </a:moveTo>
                    <a:cubicBezTo>
                      <a:pt x="22" y="28"/>
                      <a:pt x="22" y="28"/>
                      <a:pt x="22" y="28"/>
                    </a:cubicBezTo>
                    <a:cubicBezTo>
                      <a:pt x="22" y="0"/>
                      <a:pt x="22" y="0"/>
                      <a:pt x="22" y="0"/>
                    </a:cubicBezTo>
                    <a:cubicBezTo>
                      <a:pt x="21" y="1"/>
                      <a:pt x="19" y="1"/>
                      <a:pt x="18" y="1"/>
                    </a:cubicBezTo>
                    <a:cubicBezTo>
                      <a:pt x="16" y="1"/>
                      <a:pt x="15" y="1"/>
                      <a:pt x="13" y="0"/>
                    </a:cubicBezTo>
                    <a:cubicBezTo>
                      <a:pt x="13" y="28"/>
                      <a:pt x="13" y="28"/>
                      <a:pt x="13" y="28"/>
                    </a:cubicBezTo>
                    <a:cubicBezTo>
                      <a:pt x="7" y="28"/>
                      <a:pt x="7" y="28"/>
                      <a:pt x="7" y="28"/>
                    </a:cubicBezTo>
                    <a:cubicBezTo>
                      <a:pt x="3" y="28"/>
                      <a:pt x="0" y="31"/>
                      <a:pt x="0" y="35"/>
                    </a:cubicBezTo>
                    <a:cubicBezTo>
                      <a:pt x="0" y="37"/>
                      <a:pt x="1" y="39"/>
                      <a:pt x="3" y="39"/>
                    </a:cubicBezTo>
                    <a:cubicBezTo>
                      <a:pt x="32" y="39"/>
                      <a:pt x="32" y="39"/>
                      <a:pt x="32" y="39"/>
                    </a:cubicBezTo>
                    <a:cubicBezTo>
                      <a:pt x="34" y="39"/>
                      <a:pt x="36" y="37"/>
                      <a:pt x="36" y="35"/>
                    </a:cubicBezTo>
                    <a:cubicBezTo>
                      <a:pt x="36" y="31"/>
                      <a:pt x="33" y="28"/>
                      <a:pt x="29" y="2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a:solidFill>
                    <a:srgbClr val="000000"/>
                  </a:solidFill>
                </a:endParaRPr>
              </a:p>
            </p:txBody>
          </p:sp>
          <p:sp>
            <p:nvSpPr>
              <p:cNvPr id="92" name="Freeform 22"/>
              <p:cNvSpPr>
                <a:spLocks noEditPoints="1"/>
              </p:cNvSpPr>
              <p:nvPr/>
            </p:nvSpPr>
            <p:spPr bwMode="auto">
              <a:xfrm>
                <a:off x="2415" y="1016"/>
                <a:ext cx="320" cy="266"/>
              </a:xfrm>
              <a:custGeom>
                <a:avLst/>
                <a:gdLst/>
                <a:ahLst/>
                <a:cxnLst>
                  <a:cxn ang="0">
                    <a:pos x="61" y="61"/>
                  </a:cxn>
                  <a:cxn ang="0">
                    <a:pos x="58" y="62"/>
                  </a:cxn>
                  <a:cxn ang="0">
                    <a:pos x="55" y="61"/>
                  </a:cxn>
                  <a:cxn ang="0">
                    <a:pos x="55" y="54"/>
                  </a:cxn>
                  <a:cxn ang="0">
                    <a:pos x="55" y="28"/>
                  </a:cxn>
                  <a:cxn ang="0">
                    <a:pos x="29" y="28"/>
                  </a:cxn>
                  <a:cxn ang="0">
                    <a:pos x="29" y="54"/>
                  </a:cxn>
                  <a:cxn ang="0">
                    <a:pos x="29" y="61"/>
                  </a:cxn>
                  <a:cxn ang="0">
                    <a:pos x="22" y="61"/>
                  </a:cxn>
                  <a:cxn ang="0">
                    <a:pos x="22" y="22"/>
                  </a:cxn>
                  <a:cxn ang="0">
                    <a:pos x="61" y="22"/>
                  </a:cxn>
                  <a:cxn ang="0">
                    <a:pos x="61" y="61"/>
                  </a:cxn>
                  <a:cxn ang="0">
                    <a:pos x="71" y="12"/>
                  </a:cxn>
                  <a:cxn ang="0">
                    <a:pos x="42" y="0"/>
                  </a:cxn>
                  <a:cxn ang="0">
                    <a:pos x="13" y="12"/>
                  </a:cxn>
                  <a:cxn ang="0">
                    <a:pos x="0" y="41"/>
                  </a:cxn>
                  <a:cxn ang="0">
                    <a:pos x="13" y="70"/>
                  </a:cxn>
                  <a:cxn ang="0">
                    <a:pos x="19" y="70"/>
                  </a:cxn>
                  <a:cxn ang="0">
                    <a:pos x="19" y="64"/>
                  </a:cxn>
                  <a:cxn ang="0">
                    <a:pos x="9" y="41"/>
                  </a:cxn>
                  <a:cxn ang="0">
                    <a:pos x="19" y="18"/>
                  </a:cxn>
                  <a:cxn ang="0">
                    <a:pos x="42" y="9"/>
                  </a:cxn>
                  <a:cxn ang="0">
                    <a:pos x="65" y="18"/>
                  </a:cxn>
                  <a:cxn ang="0">
                    <a:pos x="65" y="64"/>
                  </a:cxn>
                  <a:cxn ang="0">
                    <a:pos x="65" y="70"/>
                  </a:cxn>
                  <a:cxn ang="0">
                    <a:pos x="68" y="72"/>
                  </a:cxn>
                  <a:cxn ang="0">
                    <a:pos x="71" y="70"/>
                  </a:cxn>
                  <a:cxn ang="0">
                    <a:pos x="71" y="12"/>
                  </a:cxn>
                </a:cxnLst>
                <a:rect l="0" t="0" r="r" b="b"/>
                <a:pathLst>
                  <a:path w="87" h="72">
                    <a:moveTo>
                      <a:pt x="61" y="61"/>
                    </a:moveTo>
                    <a:cubicBezTo>
                      <a:pt x="60" y="61"/>
                      <a:pt x="59" y="62"/>
                      <a:pt x="58" y="62"/>
                    </a:cubicBezTo>
                    <a:cubicBezTo>
                      <a:pt x="57" y="62"/>
                      <a:pt x="56" y="61"/>
                      <a:pt x="55" y="61"/>
                    </a:cubicBezTo>
                    <a:cubicBezTo>
                      <a:pt x="53" y="59"/>
                      <a:pt x="53" y="56"/>
                      <a:pt x="55" y="54"/>
                    </a:cubicBezTo>
                    <a:cubicBezTo>
                      <a:pt x="62" y="47"/>
                      <a:pt x="62" y="35"/>
                      <a:pt x="55" y="28"/>
                    </a:cubicBezTo>
                    <a:cubicBezTo>
                      <a:pt x="48" y="21"/>
                      <a:pt x="36" y="21"/>
                      <a:pt x="29" y="28"/>
                    </a:cubicBezTo>
                    <a:cubicBezTo>
                      <a:pt x="21" y="35"/>
                      <a:pt x="21" y="47"/>
                      <a:pt x="29" y="54"/>
                    </a:cubicBezTo>
                    <a:cubicBezTo>
                      <a:pt x="30" y="56"/>
                      <a:pt x="30" y="59"/>
                      <a:pt x="29" y="61"/>
                    </a:cubicBezTo>
                    <a:cubicBezTo>
                      <a:pt x="27" y="62"/>
                      <a:pt x="24" y="62"/>
                      <a:pt x="22" y="61"/>
                    </a:cubicBezTo>
                    <a:cubicBezTo>
                      <a:pt x="11" y="50"/>
                      <a:pt x="11" y="32"/>
                      <a:pt x="22" y="22"/>
                    </a:cubicBezTo>
                    <a:cubicBezTo>
                      <a:pt x="33" y="11"/>
                      <a:pt x="50" y="11"/>
                      <a:pt x="61" y="22"/>
                    </a:cubicBezTo>
                    <a:cubicBezTo>
                      <a:pt x="72" y="32"/>
                      <a:pt x="72" y="50"/>
                      <a:pt x="61" y="61"/>
                    </a:cubicBezTo>
                    <a:close/>
                    <a:moveTo>
                      <a:pt x="71" y="12"/>
                    </a:moveTo>
                    <a:cubicBezTo>
                      <a:pt x="63" y="4"/>
                      <a:pt x="53" y="0"/>
                      <a:pt x="42" y="0"/>
                    </a:cubicBezTo>
                    <a:cubicBezTo>
                      <a:pt x="31" y="0"/>
                      <a:pt x="20" y="4"/>
                      <a:pt x="13" y="12"/>
                    </a:cubicBezTo>
                    <a:cubicBezTo>
                      <a:pt x="5" y="20"/>
                      <a:pt x="0" y="30"/>
                      <a:pt x="0" y="41"/>
                    </a:cubicBezTo>
                    <a:cubicBezTo>
                      <a:pt x="0" y="52"/>
                      <a:pt x="5" y="63"/>
                      <a:pt x="13" y="70"/>
                    </a:cubicBezTo>
                    <a:cubicBezTo>
                      <a:pt x="14" y="72"/>
                      <a:pt x="17" y="72"/>
                      <a:pt x="19" y="70"/>
                    </a:cubicBezTo>
                    <a:cubicBezTo>
                      <a:pt x="21" y="69"/>
                      <a:pt x="21" y="66"/>
                      <a:pt x="19" y="64"/>
                    </a:cubicBezTo>
                    <a:cubicBezTo>
                      <a:pt x="13" y="58"/>
                      <a:pt x="9" y="50"/>
                      <a:pt x="9" y="41"/>
                    </a:cubicBezTo>
                    <a:cubicBezTo>
                      <a:pt x="9" y="32"/>
                      <a:pt x="13" y="24"/>
                      <a:pt x="19" y="18"/>
                    </a:cubicBezTo>
                    <a:cubicBezTo>
                      <a:pt x="25" y="12"/>
                      <a:pt x="33" y="9"/>
                      <a:pt x="42" y="9"/>
                    </a:cubicBezTo>
                    <a:cubicBezTo>
                      <a:pt x="50" y="9"/>
                      <a:pt x="58" y="12"/>
                      <a:pt x="65" y="18"/>
                    </a:cubicBezTo>
                    <a:cubicBezTo>
                      <a:pt x="77" y="31"/>
                      <a:pt x="77" y="51"/>
                      <a:pt x="65" y="64"/>
                    </a:cubicBezTo>
                    <a:cubicBezTo>
                      <a:pt x="63" y="66"/>
                      <a:pt x="63" y="69"/>
                      <a:pt x="65" y="70"/>
                    </a:cubicBezTo>
                    <a:cubicBezTo>
                      <a:pt x="65" y="71"/>
                      <a:pt x="67" y="72"/>
                      <a:pt x="68" y="72"/>
                    </a:cubicBezTo>
                    <a:cubicBezTo>
                      <a:pt x="69" y="72"/>
                      <a:pt x="70" y="71"/>
                      <a:pt x="71" y="70"/>
                    </a:cubicBezTo>
                    <a:cubicBezTo>
                      <a:pt x="87" y="54"/>
                      <a:pt x="87" y="28"/>
                      <a:pt x="71" y="1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a:solidFill>
                    <a:srgbClr val="000000"/>
                  </a:solidFill>
                </a:endParaRPr>
              </a:p>
            </p:txBody>
          </p:sp>
          <p:sp>
            <p:nvSpPr>
              <p:cNvPr id="93" name="Freeform 23"/>
              <p:cNvSpPr>
                <a:spLocks noEditPoints="1"/>
              </p:cNvSpPr>
              <p:nvPr/>
            </p:nvSpPr>
            <p:spPr bwMode="auto">
              <a:xfrm>
                <a:off x="2522" y="1123"/>
                <a:ext cx="92" cy="92"/>
              </a:xfrm>
              <a:custGeom>
                <a:avLst/>
                <a:gdLst/>
                <a:ahLst/>
                <a:cxnLst>
                  <a:cxn ang="0">
                    <a:pos x="13" y="0"/>
                  </a:cxn>
                  <a:cxn ang="0">
                    <a:pos x="0" y="13"/>
                  </a:cxn>
                  <a:cxn ang="0">
                    <a:pos x="13" y="25"/>
                  </a:cxn>
                  <a:cxn ang="0">
                    <a:pos x="25" y="13"/>
                  </a:cxn>
                  <a:cxn ang="0">
                    <a:pos x="13" y="0"/>
                  </a:cxn>
                  <a:cxn ang="0">
                    <a:pos x="16" y="15"/>
                  </a:cxn>
                  <a:cxn ang="0">
                    <a:pos x="11" y="10"/>
                  </a:cxn>
                  <a:cxn ang="0">
                    <a:pos x="16" y="6"/>
                  </a:cxn>
                  <a:cxn ang="0">
                    <a:pos x="20" y="10"/>
                  </a:cxn>
                  <a:cxn ang="0">
                    <a:pos x="16" y="15"/>
                  </a:cxn>
                </a:cxnLst>
                <a:rect l="0" t="0" r="r" b="b"/>
                <a:pathLst>
                  <a:path w="25" h="25">
                    <a:moveTo>
                      <a:pt x="13" y="0"/>
                    </a:moveTo>
                    <a:cubicBezTo>
                      <a:pt x="6" y="0"/>
                      <a:pt x="0" y="6"/>
                      <a:pt x="0" y="13"/>
                    </a:cubicBezTo>
                    <a:cubicBezTo>
                      <a:pt x="0" y="20"/>
                      <a:pt x="6" y="25"/>
                      <a:pt x="13" y="25"/>
                    </a:cubicBezTo>
                    <a:cubicBezTo>
                      <a:pt x="20" y="25"/>
                      <a:pt x="25" y="20"/>
                      <a:pt x="25" y="13"/>
                    </a:cubicBezTo>
                    <a:cubicBezTo>
                      <a:pt x="25" y="6"/>
                      <a:pt x="20" y="0"/>
                      <a:pt x="13" y="0"/>
                    </a:cubicBezTo>
                    <a:close/>
                    <a:moveTo>
                      <a:pt x="16" y="15"/>
                    </a:moveTo>
                    <a:cubicBezTo>
                      <a:pt x="13" y="15"/>
                      <a:pt x="11" y="13"/>
                      <a:pt x="11" y="10"/>
                    </a:cubicBezTo>
                    <a:cubicBezTo>
                      <a:pt x="11" y="8"/>
                      <a:pt x="13" y="6"/>
                      <a:pt x="16" y="6"/>
                    </a:cubicBezTo>
                    <a:cubicBezTo>
                      <a:pt x="18" y="6"/>
                      <a:pt x="20" y="8"/>
                      <a:pt x="20" y="10"/>
                    </a:cubicBezTo>
                    <a:cubicBezTo>
                      <a:pt x="20" y="13"/>
                      <a:pt x="18" y="15"/>
                      <a:pt x="16" y="15"/>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a:solidFill>
                    <a:srgbClr val="000000"/>
                  </a:solidFill>
                </a:endParaRPr>
              </a:p>
            </p:txBody>
          </p:sp>
        </p:grpSp>
      </p:grpSp>
      <p:cxnSp>
        <p:nvCxnSpPr>
          <p:cNvPr id="96" name="Straight Connector 95"/>
          <p:cNvCxnSpPr/>
          <p:nvPr/>
        </p:nvCxnSpPr>
        <p:spPr>
          <a:xfrm flipH="1" flipV="1">
            <a:off x="1419226" y="3806251"/>
            <a:ext cx="1991884" cy="1694147"/>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H="1" flipV="1">
            <a:off x="1419225" y="3806253"/>
            <a:ext cx="1314451" cy="1657348"/>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H="1" flipV="1">
            <a:off x="1419229" y="3806251"/>
            <a:ext cx="211871" cy="1696807"/>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495300" y="3806248"/>
            <a:ext cx="923925" cy="1571624"/>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1419225" y="3806249"/>
            <a:ext cx="3114675" cy="1762124"/>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pic>
        <p:nvPicPr>
          <p:cNvPr id="104" name="Picture 2" descr="C:\Users\Kurt\Desktop\Dog &amp; Pony Show\Images\electronics apple-ipad-tester-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50605" y="5196901"/>
            <a:ext cx="768920" cy="1021855"/>
          </a:xfrm>
          <a:prstGeom prst="rect">
            <a:avLst/>
          </a:prstGeom>
          <a:noFill/>
          <a:effectLst>
            <a:outerShdw blurRad="50800" dist="38100" dir="5400000" algn="t" rotWithShape="0">
              <a:prstClr val="black">
                <a:alpha val="40000"/>
              </a:prstClr>
            </a:outerShdw>
          </a:effectLst>
        </p:spPr>
      </p:pic>
      <p:pic>
        <p:nvPicPr>
          <p:cNvPr id="105" name="Picture 3" descr="C:\Users\Kurt\Desktop\Dog &amp; Pony Show\Images\apple-12q2-macbook-pro-13-front-lg.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1836" y="4990851"/>
            <a:ext cx="2022789" cy="1291899"/>
          </a:xfrm>
          <a:prstGeom prst="rect">
            <a:avLst/>
          </a:prstGeom>
          <a:noFill/>
          <a:effectLst>
            <a:outerShdw blurRad="50800" dist="38100" dir="5400000" algn="t" rotWithShape="0">
              <a:prstClr val="black">
                <a:alpha val="40000"/>
              </a:prstClr>
            </a:outerShdw>
          </a:effectLst>
        </p:spPr>
      </p:pic>
      <p:cxnSp>
        <p:nvCxnSpPr>
          <p:cNvPr id="106" name="Straight Connector 105"/>
          <p:cNvCxnSpPr/>
          <p:nvPr/>
        </p:nvCxnSpPr>
        <p:spPr>
          <a:xfrm flipH="1" flipV="1">
            <a:off x="4588736" y="3806251"/>
            <a:ext cx="59464" cy="1714499"/>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pic>
        <p:nvPicPr>
          <p:cNvPr id="107" name="Picture 106" descr="phon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814" y="5349301"/>
            <a:ext cx="433615" cy="763407"/>
          </a:xfrm>
          <a:prstGeom prst="round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868" y="2922308"/>
            <a:ext cx="903705" cy="1102640"/>
          </a:xfrm>
          <a:prstGeom prst="rect">
            <a:avLst/>
          </a:prstGeom>
        </p:spPr>
      </p:pic>
      <p:sp>
        <p:nvSpPr>
          <p:cNvPr id="95" name="Down Arrow 94"/>
          <p:cNvSpPr/>
          <p:nvPr/>
        </p:nvSpPr>
        <p:spPr bwMode="auto">
          <a:xfrm>
            <a:off x="1168172" y="2541280"/>
            <a:ext cx="466725" cy="551584"/>
          </a:xfrm>
          <a:prstGeom prst="downArrow">
            <a:avLst/>
          </a:prstGeom>
          <a:gradFill flip="none" rotWithShape="1">
            <a:gsLst>
              <a:gs pos="0">
                <a:schemeClr val="accent1"/>
              </a:gs>
              <a:gs pos="77000">
                <a:srgbClr val="FFFFFF">
                  <a:alpha val="0"/>
                </a:srgbClr>
              </a:gs>
            </a:gsLst>
            <a:lin ang="16200000" scaled="0"/>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9" rIns="91436" bIns="45719" numCol="1" rtlCol="0" anchor="t" anchorCtr="0" compatLnSpc="1">
            <a:prstTxWarp prst="textNoShape">
              <a:avLst/>
            </a:prstTxWarp>
          </a:bodyPr>
          <a:lstStyle/>
          <a:p>
            <a:pPr eaLnBrk="0" hangingPunct="0"/>
            <a:endParaRPr lang="en-US" smtClean="0">
              <a:solidFill>
                <a:prstClr val="black"/>
              </a:solidFill>
              <a:latin typeface="Avenir Book"/>
              <a:ea typeface="ＭＳ Ｐゴシック" pitchFamily="34" charset="-128"/>
              <a:cs typeface="Avenir Book"/>
            </a:endParaRPr>
          </a:p>
        </p:txBody>
      </p:sp>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4344" y="2930676"/>
            <a:ext cx="903705" cy="1102640"/>
          </a:xfrm>
          <a:prstGeom prst="rect">
            <a:avLst/>
          </a:prstGeom>
        </p:spPr>
      </p:pic>
      <p:sp>
        <p:nvSpPr>
          <p:cNvPr id="94" name="Down Arrow 93"/>
          <p:cNvSpPr/>
          <p:nvPr/>
        </p:nvSpPr>
        <p:spPr bwMode="auto">
          <a:xfrm>
            <a:off x="4333876" y="2541280"/>
            <a:ext cx="466725" cy="551584"/>
          </a:xfrm>
          <a:prstGeom prst="downArrow">
            <a:avLst/>
          </a:prstGeom>
          <a:gradFill flip="none" rotWithShape="1">
            <a:gsLst>
              <a:gs pos="0">
                <a:schemeClr val="accent1"/>
              </a:gs>
              <a:gs pos="77000">
                <a:srgbClr val="FFFFFF">
                  <a:alpha val="0"/>
                </a:srgbClr>
              </a:gs>
            </a:gsLst>
            <a:lin ang="16200000" scaled="0"/>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9" rIns="91436" bIns="45719" numCol="1" rtlCol="0" anchor="t" anchorCtr="0" compatLnSpc="1">
            <a:prstTxWarp prst="textNoShape">
              <a:avLst/>
            </a:prstTxWarp>
          </a:bodyPr>
          <a:lstStyle/>
          <a:p>
            <a:pPr eaLnBrk="0" hangingPunct="0"/>
            <a:endParaRPr lang="en-US" smtClean="0">
              <a:solidFill>
                <a:prstClr val="black"/>
              </a:solidFill>
              <a:latin typeface="Avenir Book"/>
              <a:ea typeface="ＭＳ Ｐゴシック" pitchFamily="34" charset="-128"/>
              <a:cs typeface="Avenir Book"/>
            </a:endParaRPr>
          </a:p>
        </p:txBody>
      </p:sp>
    </p:spTree>
    <p:extLst>
      <p:ext uri="{BB962C8B-B14F-4D97-AF65-F5344CB8AC3E}">
        <p14:creationId xmlns:p14="http://schemas.microsoft.com/office/powerpoint/2010/main" val="128968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0"/>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0.00104 2.22222E-6 L 0.25052 2.22222E-6 " pathEditMode="relative" rAng="0" ptsTypes="AA">
                                      <p:cBhvr>
                                        <p:cTn id="8" dur="2000" fill="hold"/>
                                        <p:tgtEl>
                                          <p:spTgt spid="107"/>
                                        </p:tgtEl>
                                        <p:attrNameLst>
                                          <p:attrName>ppt_x</p:attrName>
                                          <p:attrName>ppt_y</p:attrName>
                                        </p:attrNameLst>
                                      </p:cBhvr>
                                      <p:rCtr x="126" y="0"/>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9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97"/>
                                        </p:tgtEl>
                                        <p:attrNameLst>
                                          <p:attrName>style.visibility</p:attrName>
                                        </p:attrNameLst>
                                      </p:cBhvr>
                                      <p:to>
                                        <p:strVal val="hidden"/>
                                      </p:to>
                                    </p:set>
                                  </p:childTnLst>
                                </p:cTn>
                              </p:par>
                              <p:par>
                                <p:cTn id="16" presetID="0" presetClass="path" presetSubtype="0" accel="50000" decel="50000" fill="hold" nodeType="withEffect">
                                  <p:stCondLst>
                                    <p:cond delay="0"/>
                                  </p:stCondLst>
                                  <p:childTnLst>
                                    <p:animMotion origin="layout" path="M 0.25052 2.22222E-6 L 0.45365 -0.00162 " pathEditMode="relative" rAng="0" ptsTypes="AA">
                                      <p:cBhvr>
                                        <p:cTn id="17" dur="2000" fill="hold"/>
                                        <p:tgtEl>
                                          <p:spTgt spid="107"/>
                                        </p:tgtEl>
                                        <p:attrNameLst>
                                          <p:attrName>ppt_x</p:attrName>
                                          <p:attrName>ppt_y</p:attrName>
                                        </p:attrNameLst>
                                      </p:cBhvr>
                                      <p:rCtr x="102" y="-1"/>
                                    </p:animMotion>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500"/>
                            </p:stCondLst>
                            <p:childTnLst>
                              <p:par>
                                <p:cTn id="30" presetID="22" presetClass="exit" presetSubtype="1" fill="hold" nodeType="afterEffect">
                                  <p:stCondLst>
                                    <p:cond delay="0"/>
                                  </p:stCondLst>
                                  <p:childTnLst>
                                    <p:animEffect transition="out" filter="wipe(up)">
                                      <p:cBhvr>
                                        <p:cTn id="31" dur="500"/>
                                        <p:tgtEl>
                                          <p:spTgt spid="101"/>
                                        </p:tgtEl>
                                      </p:cBhvr>
                                    </p:animEffect>
                                    <p:set>
                                      <p:cBhvr>
                                        <p:cTn id="32" dur="1" fill="hold">
                                          <p:stCondLst>
                                            <p:cond delay="499"/>
                                          </p:stCondLst>
                                        </p:cTn>
                                        <p:tgtEl>
                                          <p:spTgt spid="101"/>
                                        </p:tgtEl>
                                        <p:attrNameLst>
                                          <p:attrName>style.visibility</p:attrName>
                                        </p:attrNameLst>
                                      </p:cBhvr>
                                      <p:to>
                                        <p:strVal val="hidden"/>
                                      </p:to>
                                    </p:set>
                                  </p:childTnLst>
                                </p:cTn>
                              </p:par>
                              <p:par>
                                <p:cTn id="33" presetID="22" presetClass="entr" presetSubtype="1" fill="hold" nodeType="with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wipe(up)">
                                      <p:cBhvr>
                                        <p:cTn id="35" dur="500"/>
                                        <p:tgtEl>
                                          <p:spTgt spid="106"/>
                                        </p:tgtEl>
                                      </p:cBhvr>
                                    </p:animEffect>
                                  </p:childTnLst>
                                </p:cTn>
                              </p:par>
                            </p:childTnLst>
                          </p:cTn>
                        </p:par>
                        <p:par>
                          <p:cTn id="36" fill="hold">
                            <p:stCondLst>
                              <p:cond delay="1000"/>
                            </p:stCondLst>
                            <p:childTnLst>
                              <p:par>
                                <p:cTn id="37" presetID="10" presetClass="entr" presetSubtype="0" fill="hold" grpId="0" nodeType="afterEffect">
                                  <p:stCondLst>
                                    <p:cond delay="100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5479755" y="3391270"/>
            <a:ext cx="1193713" cy="1166249"/>
            <a:chOff x="277816" y="1274221"/>
            <a:chExt cx="1532468" cy="1532466"/>
          </a:xfrm>
        </p:grpSpPr>
        <p:sp>
          <p:nvSpPr>
            <p:cNvPr id="68" name="Oval 67"/>
            <p:cNvSpPr/>
            <p:nvPr/>
          </p:nvSpPr>
          <p:spPr bwMode="auto">
            <a:xfrm>
              <a:off x="277816" y="1274221"/>
              <a:ext cx="1532468" cy="1532466"/>
            </a:xfrm>
            <a:prstGeom prst="ellipse">
              <a:avLst/>
            </a:prstGeom>
            <a:solidFill>
              <a:schemeClr val="bg1"/>
            </a:solidFill>
            <a:ln w="76200" cap="flat" cmpd="sng" algn="ctr">
              <a:solidFill>
                <a:schemeClr val="accent1">
                  <a:lumMod val="60000"/>
                  <a:lumOff val="40000"/>
                </a:scheme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69" name="Oval 68"/>
            <p:cNvSpPr/>
            <p:nvPr/>
          </p:nvSpPr>
          <p:spPr bwMode="auto">
            <a:xfrm>
              <a:off x="362219" y="1358623"/>
              <a:ext cx="1363663" cy="136366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nvGrpSpPr>
            <p:cNvPr id="70" name="Group 5"/>
            <p:cNvGrpSpPr>
              <a:grpSpLocks noChangeAspect="1"/>
            </p:cNvGrpSpPr>
            <p:nvPr/>
          </p:nvGrpSpPr>
          <p:grpSpPr bwMode="auto">
            <a:xfrm>
              <a:off x="455231" y="2149702"/>
              <a:ext cx="573673" cy="198349"/>
              <a:chOff x="-1510" y="1511"/>
              <a:chExt cx="671" cy="232"/>
            </a:xfrm>
          </p:grpSpPr>
          <p:sp>
            <p:nvSpPr>
              <p:cNvPr id="82" name="Freeform 6"/>
              <p:cNvSpPr>
                <a:spLocks/>
              </p:cNvSpPr>
              <p:nvPr/>
            </p:nvSpPr>
            <p:spPr bwMode="auto">
              <a:xfrm>
                <a:off x="-1510" y="1511"/>
                <a:ext cx="671" cy="232"/>
              </a:xfrm>
              <a:custGeom>
                <a:avLst/>
                <a:gdLst/>
                <a:ahLst/>
                <a:cxnLst>
                  <a:cxn ang="0">
                    <a:pos x="24" y="0"/>
                  </a:cxn>
                  <a:cxn ang="0">
                    <a:pos x="226" y="0"/>
                  </a:cxn>
                  <a:cxn ang="0">
                    <a:pos x="226" y="14"/>
                  </a:cxn>
                  <a:cxn ang="0">
                    <a:pos x="229" y="17"/>
                  </a:cxn>
                  <a:cxn ang="0">
                    <a:pos x="229" y="17"/>
                  </a:cxn>
                  <a:cxn ang="0">
                    <a:pos x="232" y="14"/>
                  </a:cxn>
                  <a:cxn ang="0">
                    <a:pos x="232" y="0"/>
                  </a:cxn>
                  <a:cxn ang="0">
                    <a:pos x="238" y="0"/>
                  </a:cxn>
                  <a:cxn ang="0">
                    <a:pos x="238" y="14"/>
                  </a:cxn>
                  <a:cxn ang="0">
                    <a:pos x="241" y="17"/>
                  </a:cxn>
                  <a:cxn ang="0">
                    <a:pos x="241" y="17"/>
                  </a:cxn>
                  <a:cxn ang="0">
                    <a:pos x="244" y="14"/>
                  </a:cxn>
                  <a:cxn ang="0">
                    <a:pos x="244" y="0"/>
                  </a:cxn>
                  <a:cxn ang="0">
                    <a:pos x="260" y="0"/>
                  </a:cxn>
                  <a:cxn ang="0">
                    <a:pos x="284" y="24"/>
                  </a:cxn>
                  <a:cxn ang="0">
                    <a:pos x="284" y="74"/>
                  </a:cxn>
                  <a:cxn ang="0">
                    <a:pos x="260" y="98"/>
                  </a:cxn>
                  <a:cxn ang="0">
                    <a:pos x="24" y="98"/>
                  </a:cxn>
                  <a:cxn ang="0">
                    <a:pos x="0" y="74"/>
                  </a:cxn>
                  <a:cxn ang="0">
                    <a:pos x="0" y="24"/>
                  </a:cxn>
                  <a:cxn ang="0">
                    <a:pos x="24" y="0"/>
                  </a:cxn>
                </a:cxnLst>
                <a:rect l="0" t="0" r="r" b="b"/>
                <a:pathLst>
                  <a:path w="284" h="98">
                    <a:moveTo>
                      <a:pt x="24" y="0"/>
                    </a:moveTo>
                    <a:cubicBezTo>
                      <a:pt x="226" y="0"/>
                      <a:pt x="226" y="0"/>
                      <a:pt x="226" y="0"/>
                    </a:cubicBezTo>
                    <a:cubicBezTo>
                      <a:pt x="226" y="14"/>
                      <a:pt x="226" y="14"/>
                      <a:pt x="226" y="14"/>
                    </a:cubicBezTo>
                    <a:cubicBezTo>
                      <a:pt x="226" y="16"/>
                      <a:pt x="228" y="17"/>
                      <a:pt x="229" y="17"/>
                    </a:cubicBezTo>
                    <a:cubicBezTo>
                      <a:pt x="229" y="17"/>
                      <a:pt x="229" y="17"/>
                      <a:pt x="229" y="17"/>
                    </a:cubicBezTo>
                    <a:cubicBezTo>
                      <a:pt x="231" y="17"/>
                      <a:pt x="232" y="16"/>
                      <a:pt x="232" y="14"/>
                    </a:cubicBezTo>
                    <a:cubicBezTo>
                      <a:pt x="232" y="0"/>
                      <a:pt x="232" y="0"/>
                      <a:pt x="232" y="0"/>
                    </a:cubicBezTo>
                    <a:cubicBezTo>
                      <a:pt x="238" y="0"/>
                      <a:pt x="238" y="0"/>
                      <a:pt x="238" y="0"/>
                    </a:cubicBezTo>
                    <a:cubicBezTo>
                      <a:pt x="238" y="14"/>
                      <a:pt x="238" y="14"/>
                      <a:pt x="238" y="14"/>
                    </a:cubicBezTo>
                    <a:cubicBezTo>
                      <a:pt x="238" y="16"/>
                      <a:pt x="239" y="17"/>
                      <a:pt x="241" y="17"/>
                    </a:cubicBezTo>
                    <a:cubicBezTo>
                      <a:pt x="241" y="17"/>
                      <a:pt x="241" y="17"/>
                      <a:pt x="241" y="17"/>
                    </a:cubicBezTo>
                    <a:cubicBezTo>
                      <a:pt x="242" y="17"/>
                      <a:pt x="244" y="16"/>
                      <a:pt x="244" y="14"/>
                    </a:cubicBezTo>
                    <a:cubicBezTo>
                      <a:pt x="244" y="0"/>
                      <a:pt x="244" y="0"/>
                      <a:pt x="244" y="0"/>
                    </a:cubicBezTo>
                    <a:cubicBezTo>
                      <a:pt x="260" y="0"/>
                      <a:pt x="260" y="0"/>
                      <a:pt x="260" y="0"/>
                    </a:cubicBezTo>
                    <a:cubicBezTo>
                      <a:pt x="273" y="0"/>
                      <a:pt x="284" y="11"/>
                      <a:pt x="284" y="24"/>
                    </a:cubicBezTo>
                    <a:cubicBezTo>
                      <a:pt x="284" y="74"/>
                      <a:pt x="284" y="74"/>
                      <a:pt x="284" y="74"/>
                    </a:cubicBezTo>
                    <a:cubicBezTo>
                      <a:pt x="284" y="87"/>
                      <a:pt x="273" y="98"/>
                      <a:pt x="260" y="98"/>
                    </a:cubicBezTo>
                    <a:cubicBezTo>
                      <a:pt x="24" y="98"/>
                      <a:pt x="24" y="98"/>
                      <a:pt x="24" y="98"/>
                    </a:cubicBezTo>
                    <a:cubicBezTo>
                      <a:pt x="11" y="98"/>
                      <a:pt x="0" y="87"/>
                      <a:pt x="0" y="74"/>
                    </a:cubicBezTo>
                    <a:cubicBezTo>
                      <a:pt x="0" y="24"/>
                      <a:pt x="0" y="24"/>
                      <a:pt x="0" y="24"/>
                    </a:cubicBezTo>
                    <a:cubicBezTo>
                      <a:pt x="0" y="11"/>
                      <a:pt x="11" y="0"/>
                      <a:pt x="24"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Oval 9"/>
              <p:cNvSpPr>
                <a:spLocks noChangeArrowheads="1"/>
              </p:cNvSpPr>
              <p:nvPr/>
            </p:nvSpPr>
            <p:spPr bwMode="auto">
              <a:xfrm>
                <a:off x="-1465" y="1570"/>
                <a:ext cx="21" cy="2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10"/>
              <p:cNvSpPr>
                <a:spLocks noChangeArrowheads="1"/>
              </p:cNvSpPr>
              <p:nvPr/>
            </p:nvSpPr>
            <p:spPr bwMode="auto">
              <a:xfrm>
                <a:off x="-1422" y="1570"/>
                <a:ext cx="21" cy="2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11"/>
              <p:cNvSpPr>
                <a:spLocks noChangeArrowheads="1"/>
              </p:cNvSpPr>
              <p:nvPr/>
            </p:nvSpPr>
            <p:spPr bwMode="auto">
              <a:xfrm>
                <a:off x="-1380" y="1570"/>
                <a:ext cx="21" cy="2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Oval 12"/>
              <p:cNvSpPr>
                <a:spLocks noChangeArrowheads="1"/>
              </p:cNvSpPr>
              <p:nvPr/>
            </p:nvSpPr>
            <p:spPr bwMode="auto">
              <a:xfrm>
                <a:off x="-1340" y="1570"/>
                <a:ext cx="24" cy="2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Oval 13"/>
              <p:cNvSpPr>
                <a:spLocks noChangeArrowheads="1"/>
              </p:cNvSpPr>
              <p:nvPr/>
            </p:nvSpPr>
            <p:spPr bwMode="auto">
              <a:xfrm>
                <a:off x="-1297" y="1570"/>
                <a:ext cx="23" cy="2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Oval 14"/>
              <p:cNvSpPr>
                <a:spLocks noChangeArrowheads="1"/>
              </p:cNvSpPr>
              <p:nvPr/>
            </p:nvSpPr>
            <p:spPr bwMode="auto">
              <a:xfrm>
                <a:off x="-976" y="1575"/>
                <a:ext cx="42" cy="42"/>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Oval 15"/>
              <p:cNvSpPr>
                <a:spLocks noChangeArrowheads="1"/>
              </p:cNvSpPr>
              <p:nvPr/>
            </p:nvSpPr>
            <p:spPr bwMode="auto">
              <a:xfrm>
                <a:off x="-967" y="1584"/>
                <a:ext cx="24" cy="24"/>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Oval 16"/>
              <p:cNvSpPr>
                <a:spLocks noChangeArrowheads="1"/>
              </p:cNvSpPr>
              <p:nvPr/>
            </p:nvSpPr>
            <p:spPr bwMode="auto">
              <a:xfrm>
                <a:off x="-976" y="1632"/>
                <a:ext cx="42" cy="42"/>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Oval 17"/>
              <p:cNvSpPr>
                <a:spLocks noChangeArrowheads="1"/>
              </p:cNvSpPr>
              <p:nvPr/>
            </p:nvSpPr>
            <p:spPr bwMode="auto">
              <a:xfrm>
                <a:off x="-967" y="1641"/>
                <a:ext cx="24" cy="24"/>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Oval 15"/>
              <p:cNvSpPr>
                <a:spLocks noChangeArrowheads="1"/>
              </p:cNvSpPr>
              <p:nvPr/>
            </p:nvSpPr>
            <p:spPr bwMode="auto">
              <a:xfrm>
                <a:off x="-1216" y="1543"/>
                <a:ext cx="168" cy="168"/>
              </a:xfrm>
              <a:prstGeom prst="ellipse">
                <a:avLst/>
              </a:prstGeom>
              <a:solidFill>
                <a:srgbClr val="FFFFFF"/>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 name="Group 21"/>
            <p:cNvGrpSpPr>
              <a:grpSpLocks noChangeAspect="1"/>
            </p:cNvGrpSpPr>
            <p:nvPr/>
          </p:nvGrpSpPr>
          <p:grpSpPr bwMode="auto">
            <a:xfrm>
              <a:off x="1138770" y="1996891"/>
              <a:ext cx="465333" cy="425804"/>
              <a:chOff x="-1362" y="1883"/>
              <a:chExt cx="671" cy="614"/>
            </a:xfrm>
          </p:grpSpPr>
          <p:sp>
            <p:nvSpPr>
              <p:cNvPr id="73" name="Freeform 22"/>
              <p:cNvSpPr>
                <a:spLocks/>
              </p:cNvSpPr>
              <p:nvPr/>
            </p:nvSpPr>
            <p:spPr bwMode="auto">
              <a:xfrm>
                <a:off x="-1362" y="2105"/>
                <a:ext cx="671" cy="357"/>
              </a:xfrm>
              <a:custGeom>
                <a:avLst/>
                <a:gdLst/>
                <a:ahLst/>
                <a:cxnLst>
                  <a:cxn ang="0">
                    <a:pos x="28" y="0"/>
                  </a:cxn>
                  <a:cxn ang="0">
                    <a:pos x="54" y="0"/>
                  </a:cxn>
                  <a:cxn ang="0">
                    <a:pos x="54" y="5"/>
                  </a:cxn>
                  <a:cxn ang="0">
                    <a:pos x="67" y="18"/>
                  </a:cxn>
                  <a:cxn ang="0">
                    <a:pos x="217" y="18"/>
                  </a:cxn>
                  <a:cxn ang="0">
                    <a:pos x="230" y="5"/>
                  </a:cxn>
                  <a:cxn ang="0">
                    <a:pos x="230" y="0"/>
                  </a:cxn>
                  <a:cxn ang="0">
                    <a:pos x="256" y="0"/>
                  </a:cxn>
                  <a:cxn ang="0">
                    <a:pos x="284" y="28"/>
                  </a:cxn>
                  <a:cxn ang="0">
                    <a:pos x="284" y="123"/>
                  </a:cxn>
                  <a:cxn ang="0">
                    <a:pos x="256" y="151"/>
                  </a:cxn>
                  <a:cxn ang="0">
                    <a:pos x="227" y="151"/>
                  </a:cxn>
                  <a:cxn ang="0">
                    <a:pos x="231" y="144"/>
                  </a:cxn>
                  <a:cxn ang="0">
                    <a:pos x="231" y="134"/>
                  </a:cxn>
                  <a:cxn ang="0">
                    <a:pos x="223" y="126"/>
                  </a:cxn>
                  <a:cxn ang="0">
                    <a:pos x="61" y="126"/>
                  </a:cxn>
                  <a:cxn ang="0">
                    <a:pos x="53" y="134"/>
                  </a:cxn>
                  <a:cxn ang="0">
                    <a:pos x="53" y="144"/>
                  </a:cxn>
                  <a:cxn ang="0">
                    <a:pos x="57" y="151"/>
                  </a:cxn>
                  <a:cxn ang="0">
                    <a:pos x="28" y="151"/>
                  </a:cxn>
                  <a:cxn ang="0">
                    <a:pos x="0" y="123"/>
                  </a:cxn>
                  <a:cxn ang="0">
                    <a:pos x="0" y="28"/>
                  </a:cxn>
                  <a:cxn ang="0">
                    <a:pos x="28" y="0"/>
                  </a:cxn>
                </a:cxnLst>
                <a:rect l="0" t="0" r="r" b="b"/>
                <a:pathLst>
                  <a:path w="284" h="151">
                    <a:moveTo>
                      <a:pt x="28" y="0"/>
                    </a:moveTo>
                    <a:cubicBezTo>
                      <a:pt x="54" y="0"/>
                      <a:pt x="54" y="0"/>
                      <a:pt x="54" y="0"/>
                    </a:cubicBezTo>
                    <a:cubicBezTo>
                      <a:pt x="54" y="5"/>
                      <a:pt x="54" y="5"/>
                      <a:pt x="54" y="5"/>
                    </a:cubicBezTo>
                    <a:cubicBezTo>
                      <a:pt x="54" y="12"/>
                      <a:pt x="60" y="18"/>
                      <a:pt x="67" y="18"/>
                    </a:cubicBezTo>
                    <a:cubicBezTo>
                      <a:pt x="217" y="18"/>
                      <a:pt x="217" y="18"/>
                      <a:pt x="217" y="18"/>
                    </a:cubicBezTo>
                    <a:cubicBezTo>
                      <a:pt x="224" y="18"/>
                      <a:pt x="230" y="12"/>
                      <a:pt x="230" y="5"/>
                    </a:cubicBezTo>
                    <a:cubicBezTo>
                      <a:pt x="230" y="0"/>
                      <a:pt x="230" y="0"/>
                      <a:pt x="230" y="0"/>
                    </a:cubicBezTo>
                    <a:cubicBezTo>
                      <a:pt x="256" y="0"/>
                      <a:pt x="256" y="0"/>
                      <a:pt x="256" y="0"/>
                    </a:cubicBezTo>
                    <a:cubicBezTo>
                      <a:pt x="271" y="0"/>
                      <a:pt x="284" y="13"/>
                      <a:pt x="284" y="28"/>
                    </a:cubicBezTo>
                    <a:cubicBezTo>
                      <a:pt x="284" y="123"/>
                      <a:pt x="284" y="123"/>
                      <a:pt x="284" y="123"/>
                    </a:cubicBezTo>
                    <a:cubicBezTo>
                      <a:pt x="284" y="138"/>
                      <a:pt x="271" y="151"/>
                      <a:pt x="256" y="151"/>
                    </a:cubicBezTo>
                    <a:cubicBezTo>
                      <a:pt x="227" y="151"/>
                      <a:pt x="227" y="151"/>
                      <a:pt x="227" y="151"/>
                    </a:cubicBezTo>
                    <a:cubicBezTo>
                      <a:pt x="229" y="149"/>
                      <a:pt x="231" y="147"/>
                      <a:pt x="231" y="144"/>
                    </a:cubicBezTo>
                    <a:cubicBezTo>
                      <a:pt x="231" y="134"/>
                      <a:pt x="231" y="134"/>
                      <a:pt x="231" y="134"/>
                    </a:cubicBezTo>
                    <a:cubicBezTo>
                      <a:pt x="231" y="130"/>
                      <a:pt x="227" y="126"/>
                      <a:pt x="223" y="126"/>
                    </a:cubicBezTo>
                    <a:cubicBezTo>
                      <a:pt x="61" y="126"/>
                      <a:pt x="61" y="126"/>
                      <a:pt x="61" y="126"/>
                    </a:cubicBezTo>
                    <a:cubicBezTo>
                      <a:pt x="57" y="126"/>
                      <a:pt x="53" y="130"/>
                      <a:pt x="53" y="134"/>
                    </a:cubicBezTo>
                    <a:cubicBezTo>
                      <a:pt x="53" y="144"/>
                      <a:pt x="53" y="144"/>
                      <a:pt x="53" y="144"/>
                    </a:cubicBezTo>
                    <a:cubicBezTo>
                      <a:pt x="53" y="147"/>
                      <a:pt x="55" y="149"/>
                      <a:pt x="57" y="151"/>
                    </a:cubicBezTo>
                    <a:cubicBezTo>
                      <a:pt x="28" y="151"/>
                      <a:pt x="28" y="151"/>
                      <a:pt x="28" y="151"/>
                    </a:cubicBezTo>
                    <a:cubicBezTo>
                      <a:pt x="12" y="151"/>
                      <a:pt x="0" y="138"/>
                      <a:pt x="0" y="123"/>
                    </a:cubicBezTo>
                    <a:cubicBezTo>
                      <a:pt x="0" y="28"/>
                      <a:pt x="0" y="28"/>
                      <a:pt x="0" y="28"/>
                    </a:cubicBezTo>
                    <a:cubicBezTo>
                      <a:pt x="0" y="13"/>
                      <a:pt x="12" y="0"/>
                      <a:pt x="2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3"/>
              <p:cNvSpPr>
                <a:spLocks/>
              </p:cNvSpPr>
              <p:nvPr/>
            </p:nvSpPr>
            <p:spPr bwMode="auto">
              <a:xfrm>
                <a:off x="-1216" y="1883"/>
                <a:ext cx="378" cy="243"/>
              </a:xfrm>
              <a:custGeom>
                <a:avLst/>
                <a:gdLst/>
                <a:ahLst/>
                <a:cxnLst>
                  <a:cxn ang="0">
                    <a:pos x="11" y="0"/>
                  </a:cxn>
                  <a:cxn ang="0">
                    <a:pos x="148" y="0"/>
                  </a:cxn>
                  <a:cxn ang="0">
                    <a:pos x="160" y="12"/>
                  </a:cxn>
                  <a:cxn ang="0">
                    <a:pos x="160" y="91"/>
                  </a:cxn>
                  <a:cxn ang="0">
                    <a:pos x="148" y="103"/>
                  </a:cxn>
                  <a:cxn ang="0">
                    <a:pos x="11" y="103"/>
                  </a:cxn>
                  <a:cxn ang="0">
                    <a:pos x="0" y="91"/>
                  </a:cxn>
                  <a:cxn ang="0">
                    <a:pos x="0" y="12"/>
                  </a:cxn>
                  <a:cxn ang="0">
                    <a:pos x="11" y="0"/>
                  </a:cxn>
                </a:cxnLst>
                <a:rect l="0" t="0" r="r" b="b"/>
                <a:pathLst>
                  <a:path w="160" h="103">
                    <a:moveTo>
                      <a:pt x="11" y="0"/>
                    </a:moveTo>
                    <a:cubicBezTo>
                      <a:pt x="148" y="0"/>
                      <a:pt x="148" y="0"/>
                      <a:pt x="148" y="0"/>
                    </a:cubicBezTo>
                    <a:cubicBezTo>
                      <a:pt x="155" y="0"/>
                      <a:pt x="160" y="5"/>
                      <a:pt x="160" y="12"/>
                    </a:cubicBezTo>
                    <a:cubicBezTo>
                      <a:pt x="160" y="91"/>
                      <a:pt x="160" y="91"/>
                      <a:pt x="160" y="91"/>
                    </a:cubicBezTo>
                    <a:cubicBezTo>
                      <a:pt x="160" y="98"/>
                      <a:pt x="155" y="103"/>
                      <a:pt x="148" y="103"/>
                    </a:cubicBezTo>
                    <a:cubicBezTo>
                      <a:pt x="11" y="103"/>
                      <a:pt x="11" y="103"/>
                      <a:pt x="11" y="103"/>
                    </a:cubicBezTo>
                    <a:cubicBezTo>
                      <a:pt x="5" y="103"/>
                      <a:pt x="0" y="98"/>
                      <a:pt x="0" y="91"/>
                    </a:cubicBezTo>
                    <a:cubicBezTo>
                      <a:pt x="0" y="12"/>
                      <a:pt x="0" y="12"/>
                      <a:pt x="0" y="12"/>
                    </a:cubicBezTo>
                    <a:cubicBezTo>
                      <a:pt x="0" y="5"/>
                      <a:pt x="5" y="0"/>
                      <a:pt x="11"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4"/>
              <p:cNvSpPr>
                <a:spLocks/>
              </p:cNvSpPr>
              <p:nvPr/>
            </p:nvSpPr>
            <p:spPr bwMode="auto">
              <a:xfrm>
                <a:off x="-1216" y="2422"/>
                <a:ext cx="378" cy="75"/>
              </a:xfrm>
              <a:custGeom>
                <a:avLst/>
                <a:gdLst/>
                <a:ahLst/>
                <a:cxnLst>
                  <a:cxn ang="0">
                    <a:pos x="160" y="0"/>
                  </a:cxn>
                  <a:cxn ang="0">
                    <a:pos x="160" y="20"/>
                  </a:cxn>
                  <a:cxn ang="0">
                    <a:pos x="148" y="32"/>
                  </a:cxn>
                  <a:cxn ang="0">
                    <a:pos x="11" y="32"/>
                  </a:cxn>
                  <a:cxn ang="0">
                    <a:pos x="0" y="20"/>
                  </a:cxn>
                  <a:cxn ang="0">
                    <a:pos x="0" y="0"/>
                  </a:cxn>
                  <a:cxn ang="0">
                    <a:pos x="160" y="0"/>
                  </a:cxn>
                </a:cxnLst>
                <a:rect l="0" t="0" r="r" b="b"/>
                <a:pathLst>
                  <a:path w="160" h="32">
                    <a:moveTo>
                      <a:pt x="160" y="0"/>
                    </a:moveTo>
                    <a:cubicBezTo>
                      <a:pt x="160" y="20"/>
                      <a:pt x="160" y="20"/>
                      <a:pt x="160" y="20"/>
                    </a:cubicBezTo>
                    <a:cubicBezTo>
                      <a:pt x="160" y="27"/>
                      <a:pt x="155" y="32"/>
                      <a:pt x="148" y="32"/>
                    </a:cubicBezTo>
                    <a:cubicBezTo>
                      <a:pt x="11" y="32"/>
                      <a:pt x="11" y="32"/>
                      <a:pt x="11" y="32"/>
                    </a:cubicBezTo>
                    <a:cubicBezTo>
                      <a:pt x="5" y="32"/>
                      <a:pt x="0" y="27"/>
                      <a:pt x="0" y="20"/>
                    </a:cubicBezTo>
                    <a:cubicBezTo>
                      <a:pt x="0" y="0"/>
                      <a:pt x="0" y="0"/>
                      <a:pt x="0" y="0"/>
                    </a:cubicBezTo>
                    <a:cubicBezTo>
                      <a:pt x="160" y="0"/>
                      <a:pt x="160" y="0"/>
                      <a:pt x="16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5"/>
              <p:cNvSpPr>
                <a:spLocks/>
              </p:cNvSpPr>
              <p:nvPr/>
            </p:nvSpPr>
            <p:spPr bwMode="auto">
              <a:xfrm>
                <a:off x="-1164" y="2452"/>
                <a:ext cx="274" cy="15"/>
              </a:xfrm>
              <a:custGeom>
                <a:avLst/>
                <a:gdLst/>
                <a:ahLst/>
                <a:cxnLst>
                  <a:cxn ang="0">
                    <a:pos x="3" y="0"/>
                  </a:cxn>
                  <a:cxn ang="0">
                    <a:pos x="113" y="0"/>
                  </a:cxn>
                  <a:cxn ang="0">
                    <a:pos x="116" y="3"/>
                  </a:cxn>
                  <a:cxn ang="0">
                    <a:pos x="116" y="3"/>
                  </a:cxn>
                  <a:cxn ang="0">
                    <a:pos x="113" y="6"/>
                  </a:cxn>
                  <a:cxn ang="0">
                    <a:pos x="3" y="6"/>
                  </a:cxn>
                  <a:cxn ang="0">
                    <a:pos x="0" y="3"/>
                  </a:cxn>
                  <a:cxn ang="0">
                    <a:pos x="0" y="3"/>
                  </a:cxn>
                  <a:cxn ang="0">
                    <a:pos x="3" y="0"/>
                  </a:cxn>
                </a:cxnLst>
                <a:rect l="0" t="0" r="r" b="b"/>
                <a:pathLst>
                  <a:path w="116" h="6">
                    <a:moveTo>
                      <a:pt x="3" y="0"/>
                    </a:moveTo>
                    <a:cubicBezTo>
                      <a:pt x="113" y="0"/>
                      <a:pt x="113" y="0"/>
                      <a:pt x="113" y="0"/>
                    </a:cubicBezTo>
                    <a:cubicBezTo>
                      <a:pt x="115" y="0"/>
                      <a:pt x="116" y="1"/>
                      <a:pt x="116" y="3"/>
                    </a:cubicBezTo>
                    <a:cubicBezTo>
                      <a:pt x="116" y="3"/>
                      <a:pt x="116" y="3"/>
                      <a:pt x="116" y="3"/>
                    </a:cubicBezTo>
                    <a:cubicBezTo>
                      <a:pt x="116" y="5"/>
                      <a:pt x="115" y="6"/>
                      <a:pt x="113" y="6"/>
                    </a:cubicBezTo>
                    <a:cubicBezTo>
                      <a:pt x="3" y="6"/>
                      <a:pt x="3" y="6"/>
                      <a:pt x="3" y="6"/>
                    </a:cubicBezTo>
                    <a:cubicBezTo>
                      <a:pt x="1" y="6"/>
                      <a:pt x="0" y="5"/>
                      <a:pt x="0" y="3"/>
                    </a:cubicBezTo>
                    <a:cubicBezTo>
                      <a:pt x="0" y="3"/>
                      <a:pt x="0" y="3"/>
                      <a:pt x="0" y="3"/>
                    </a:cubicBezTo>
                    <a:cubicBezTo>
                      <a:pt x="0" y="1"/>
                      <a:pt x="1" y="0"/>
                      <a:pt x="3"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Oval 26"/>
              <p:cNvSpPr>
                <a:spLocks noChangeArrowheads="1"/>
              </p:cNvSpPr>
              <p:nvPr/>
            </p:nvSpPr>
            <p:spPr bwMode="auto">
              <a:xfrm>
                <a:off x="-784" y="2230"/>
                <a:ext cx="31" cy="31"/>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Oval 27"/>
              <p:cNvSpPr>
                <a:spLocks noChangeArrowheads="1"/>
              </p:cNvSpPr>
              <p:nvPr/>
            </p:nvSpPr>
            <p:spPr bwMode="auto">
              <a:xfrm>
                <a:off x="-795" y="2162"/>
                <a:ext cx="52" cy="52"/>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Oval 28"/>
              <p:cNvSpPr>
                <a:spLocks noChangeArrowheads="1"/>
              </p:cNvSpPr>
              <p:nvPr/>
            </p:nvSpPr>
            <p:spPr bwMode="auto">
              <a:xfrm>
                <a:off x="-784" y="2173"/>
                <a:ext cx="31" cy="31"/>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9"/>
              <p:cNvSpPr>
                <a:spLocks/>
              </p:cNvSpPr>
              <p:nvPr/>
            </p:nvSpPr>
            <p:spPr bwMode="auto">
              <a:xfrm>
                <a:off x="-1268" y="1998"/>
                <a:ext cx="33" cy="97"/>
              </a:xfrm>
              <a:custGeom>
                <a:avLst/>
                <a:gdLst/>
                <a:ahLst/>
                <a:cxnLst>
                  <a:cxn ang="0">
                    <a:pos x="10" y="0"/>
                  </a:cxn>
                  <a:cxn ang="0">
                    <a:pos x="14" y="0"/>
                  </a:cxn>
                  <a:cxn ang="0">
                    <a:pos x="14" y="41"/>
                  </a:cxn>
                  <a:cxn ang="0">
                    <a:pos x="0" y="41"/>
                  </a:cxn>
                  <a:cxn ang="0">
                    <a:pos x="0" y="10"/>
                  </a:cxn>
                  <a:cxn ang="0">
                    <a:pos x="10" y="0"/>
                  </a:cxn>
                </a:cxnLst>
                <a:rect l="0" t="0" r="r" b="b"/>
                <a:pathLst>
                  <a:path w="14" h="41">
                    <a:moveTo>
                      <a:pt x="10" y="0"/>
                    </a:moveTo>
                    <a:cubicBezTo>
                      <a:pt x="14" y="0"/>
                      <a:pt x="14" y="0"/>
                      <a:pt x="14" y="0"/>
                    </a:cubicBezTo>
                    <a:cubicBezTo>
                      <a:pt x="14" y="41"/>
                      <a:pt x="14" y="41"/>
                      <a:pt x="14" y="41"/>
                    </a:cubicBezTo>
                    <a:cubicBezTo>
                      <a:pt x="0" y="41"/>
                      <a:pt x="0" y="41"/>
                      <a:pt x="0" y="41"/>
                    </a:cubicBezTo>
                    <a:cubicBezTo>
                      <a:pt x="0" y="10"/>
                      <a:pt x="0" y="10"/>
                      <a:pt x="0" y="10"/>
                    </a:cubicBezTo>
                    <a:cubicBezTo>
                      <a:pt x="0" y="5"/>
                      <a:pt x="4" y="0"/>
                      <a:pt x="1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30"/>
              <p:cNvSpPr>
                <a:spLocks/>
              </p:cNvSpPr>
              <p:nvPr/>
            </p:nvSpPr>
            <p:spPr bwMode="auto">
              <a:xfrm>
                <a:off x="-819" y="1998"/>
                <a:ext cx="33" cy="97"/>
              </a:xfrm>
              <a:custGeom>
                <a:avLst/>
                <a:gdLst/>
                <a:ahLst/>
                <a:cxnLst>
                  <a:cxn ang="0">
                    <a:pos x="4" y="0"/>
                  </a:cxn>
                  <a:cxn ang="0">
                    <a:pos x="0" y="0"/>
                  </a:cxn>
                  <a:cxn ang="0">
                    <a:pos x="0" y="41"/>
                  </a:cxn>
                  <a:cxn ang="0">
                    <a:pos x="14" y="41"/>
                  </a:cxn>
                  <a:cxn ang="0">
                    <a:pos x="14" y="10"/>
                  </a:cxn>
                  <a:cxn ang="0">
                    <a:pos x="4" y="0"/>
                  </a:cxn>
                </a:cxnLst>
                <a:rect l="0" t="0" r="r" b="b"/>
                <a:pathLst>
                  <a:path w="14" h="41">
                    <a:moveTo>
                      <a:pt x="4" y="0"/>
                    </a:moveTo>
                    <a:cubicBezTo>
                      <a:pt x="0" y="0"/>
                      <a:pt x="0" y="0"/>
                      <a:pt x="0" y="0"/>
                    </a:cubicBezTo>
                    <a:cubicBezTo>
                      <a:pt x="0" y="41"/>
                      <a:pt x="0" y="41"/>
                      <a:pt x="0" y="41"/>
                    </a:cubicBezTo>
                    <a:cubicBezTo>
                      <a:pt x="14" y="41"/>
                      <a:pt x="14" y="41"/>
                      <a:pt x="14" y="41"/>
                    </a:cubicBezTo>
                    <a:cubicBezTo>
                      <a:pt x="14" y="10"/>
                      <a:pt x="14" y="10"/>
                      <a:pt x="14" y="10"/>
                    </a:cubicBezTo>
                    <a:cubicBezTo>
                      <a:pt x="14" y="5"/>
                      <a:pt x="10" y="0"/>
                      <a:pt x="4"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2" name="Freeform 10"/>
            <p:cNvSpPr>
              <a:spLocks noEditPoints="1"/>
            </p:cNvSpPr>
            <p:nvPr/>
          </p:nvSpPr>
          <p:spPr bwMode="auto">
            <a:xfrm>
              <a:off x="788307" y="1459614"/>
              <a:ext cx="433133" cy="537272"/>
            </a:xfrm>
            <a:custGeom>
              <a:avLst/>
              <a:gdLst/>
              <a:ahLst/>
              <a:cxnLst>
                <a:cxn ang="0">
                  <a:pos x="718" y="1180"/>
                </a:cxn>
                <a:cxn ang="0">
                  <a:pos x="718" y="51"/>
                </a:cxn>
                <a:cxn ang="0">
                  <a:pos x="667" y="0"/>
                </a:cxn>
                <a:cxn ang="0">
                  <a:pos x="51" y="0"/>
                </a:cxn>
                <a:cxn ang="0">
                  <a:pos x="0" y="51"/>
                </a:cxn>
                <a:cxn ang="0">
                  <a:pos x="0" y="1180"/>
                </a:cxn>
                <a:cxn ang="0">
                  <a:pos x="51" y="1231"/>
                </a:cxn>
                <a:cxn ang="0">
                  <a:pos x="667" y="1231"/>
                </a:cxn>
                <a:cxn ang="0">
                  <a:pos x="718" y="1180"/>
                </a:cxn>
                <a:cxn ang="0">
                  <a:pos x="77" y="949"/>
                </a:cxn>
                <a:cxn ang="0">
                  <a:pos x="77" y="103"/>
                </a:cxn>
                <a:cxn ang="0">
                  <a:pos x="641" y="103"/>
                </a:cxn>
                <a:cxn ang="0">
                  <a:pos x="641" y="949"/>
                </a:cxn>
                <a:cxn ang="0">
                  <a:pos x="77" y="949"/>
                </a:cxn>
                <a:cxn ang="0">
                  <a:pos x="321" y="1090"/>
                </a:cxn>
                <a:cxn ang="0">
                  <a:pos x="359" y="1052"/>
                </a:cxn>
                <a:cxn ang="0">
                  <a:pos x="397" y="1090"/>
                </a:cxn>
                <a:cxn ang="0">
                  <a:pos x="359" y="1129"/>
                </a:cxn>
                <a:cxn ang="0">
                  <a:pos x="321" y="1090"/>
                </a:cxn>
              </a:cxnLst>
              <a:rect l="0" t="0" r="r" b="b"/>
              <a:pathLst>
                <a:path w="718" h="1231">
                  <a:moveTo>
                    <a:pt x="718" y="1180"/>
                  </a:moveTo>
                  <a:cubicBezTo>
                    <a:pt x="718" y="51"/>
                    <a:pt x="718" y="51"/>
                    <a:pt x="718" y="51"/>
                  </a:cubicBezTo>
                  <a:cubicBezTo>
                    <a:pt x="718" y="23"/>
                    <a:pt x="695" y="0"/>
                    <a:pt x="667" y="0"/>
                  </a:cubicBezTo>
                  <a:cubicBezTo>
                    <a:pt x="51" y="0"/>
                    <a:pt x="51" y="0"/>
                    <a:pt x="51" y="0"/>
                  </a:cubicBezTo>
                  <a:cubicBezTo>
                    <a:pt x="23" y="0"/>
                    <a:pt x="0" y="23"/>
                    <a:pt x="0" y="51"/>
                  </a:cubicBezTo>
                  <a:cubicBezTo>
                    <a:pt x="0" y="1180"/>
                    <a:pt x="0" y="1180"/>
                    <a:pt x="0" y="1180"/>
                  </a:cubicBezTo>
                  <a:cubicBezTo>
                    <a:pt x="0" y="1208"/>
                    <a:pt x="23" y="1231"/>
                    <a:pt x="51" y="1231"/>
                  </a:cubicBezTo>
                  <a:cubicBezTo>
                    <a:pt x="667" y="1231"/>
                    <a:pt x="667" y="1231"/>
                    <a:pt x="667" y="1231"/>
                  </a:cubicBezTo>
                  <a:cubicBezTo>
                    <a:pt x="695" y="1231"/>
                    <a:pt x="718" y="1208"/>
                    <a:pt x="718" y="1180"/>
                  </a:cubicBezTo>
                  <a:close/>
                  <a:moveTo>
                    <a:pt x="77" y="949"/>
                  </a:moveTo>
                  <a:cubicBezTo>
                    <a:pt x="77" y="103"/>
                    <a:pt x="77" y="103"/>
                    <a:pt x="77" y="103"/>
                  </a:cubicBezTo>
                  <a:cubicBezTo>
                    <a:pt x="641" y="103"/>
                    <a:pt x="641" y="103"/>
                    <a:pt x="641" y="103"/>
                  </a:cubicBezTo>
                  <a:cubicBezTo>
                    <a:pt x="641" y="949"/>
                    <a:pt x="641" y="949"/>
                    <a:pt x="641" y="949"/>
                  </a:cubicBezTo>
                  <a:lnTo>
                    <a:pt x="77" y="949"/>
                  </a:lnTo>
                  <a:close/>
                  <a:moveTo>
                    <a:pt x="321" y="1090"/>
                  </a:moveTo>
                  <a:cubicBezTo>
                    <a:pt x="321" y="1069"/>
                    <a:pt x="338" y="1052"/>
                    <a:pt x="359" y="1052"/>
                  </a:cubicBezTo>
                  <a:cubicBezTo>
                    <a:pt x="380" y="1052"/>
                    <a:pt x="397" y="1069"/>
                    <a:pt x="397" y="1090"/>
                  </a:cubicBezTo>
                  <a:cubicBezTo>
                    <a:pt x="397" y="1112"/>
                    <a:pt x="380" y="1129"/>
                    <a:pt x="359" y="1129"/>
                  </a:cubicBezTo>
                  <a:cubicBezTo>
                    <a:pt x="338" y="1129"/>
                    <a:pt x="321" y="1112"/>
                    <a:pt x="321" y="109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Left Arrow 6"/>
          <p:cNvSpPr/>
          <p:nvPr/>
        </p:nvSpPr>
        <p:spPr bwMode="auto">
          <a:xfrm rot="19907742">
            <a:off x="6340348" y="3181558"/>
            <a:ext cx="580719" cy="440119"/>
          </a:xfrm>
          <a:prstGeom prst="lef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2" name="Title 1"/>
          <p:cNvSpPr>
            <a:spLocks noGrp="1"/>
          </p:cNvSpPr>
          <p:nvPr>
            <p:ph type="title"/>
          </p:nvPr>
        </p:nvSpPr>
        <p:spPr/>
        <p:txBody>
          <a:bodyPr/>
          <a:lstStyle/>
          <a:p>
            <a:r>
              <a:rPr lang="en-US" dirty="0" smtClean="0"/>
              <a:t>Aruba </a:t>
            </a:r>
            <a:r>
              <a:rPr lang="en-US" dirty="0" err="1" smtClean="0"/>
              <a:t>AppRF</a:t>
            </a:r>
            <a:r>
              <a:rPr lang="en-US" dirty="0" smtClean="0"/>
              <a:t> </a:t>
            </a:r>
            <a:r>
              <a:rPr lang="ru-RU" dirty="0" smtClean="0"/>
              <a:t>в облаке</a:t>
            </a:r>
            <a:r>
              <a:rPr lang="en-US" dirty="0" smtClean="0"/>
              <a:t/>
            </a:r>
            <a:br>
              <a:rPr lang="en-US" dirty="0" smtClean="0"/>
            </a:br>
            <a:r>
              <a:rPr lang="ru-RU" sz="1800" b="0" i="1" dirty="0" smtClean="0">
                <a:solidFill>
                  <a:schemeClr val="accent1"/>
                </a:solidFill>
              </a:rPr>
              <a:t>Превосходный контроль </a:t>
            </a:r>
            <a:r>
              <a:rPr lang="ru-RU" sz="1800" i="1" dirty="0">
                <a:solidFill>
                  <a:schemeClr val="accent1"/>
                </a:solidFill>
              </a:rPr>
              <a:t>и видимость приложений </a:t>
            </a:r>
            <a:endParaRPr lang="en-US" sz="2400" b="0" i="1" dirty="0">
              <a:solidFill>
                <a:schemeClr val="accent1"/>
              </a:solidFill>
            </a:endParaRPr>
          </a:p>
        </p:txBody>
      </p:sp>
      <p:sp>
        <p:nvSpPr>
          <p:cNvPr id="3" name="Content Placeholder 2"/>
          <p:cNvSpPr>
            <a:spLocks noGrp="1"/>
          </p:cNvSpPr>
          <p:nvPr>
            <p:ph type="body" sz="quarter" idx="10"/>
          </p:nvPr>
        </p:nvSpPr>
        <p:spPr>
          <a:xfrm>
            <a:off x="338300" y="1455980"/>
            <a:ext cx="5141455" cy="4027414"/>
          </a:xfrm>
        </p:spPr>
        <p:txBody>
          <a:bodyPr>
            <a:normAutofit lnSpcReduction="10000"/>
          </a:bodyPr>
          <a:lstStyle/>
          <a:p>
            <a:r>
              <a:rPr lang="ru-RU" dirty="0" smtClean="0"/>
              <a:t>Единая точка контроля трафика</a:t>
            </a:r>
            <a:endParaRPr lang="en-US" dirty="0" smtClean="0"/>
          </a:p>
          <a:p>
            <a:pPr lvl="1"/>
            <a:r>
              <a:rPr lang="ru-RU" dirty="0" smtClean="0"/>
              <a:t>Понимание </a:t>
            </a:r>
            <a:r>
              <a:rPr lang="en-US" dirty="0" smtClean="0"/>
              <a:t>Web</a:t>
            </a:r>
            <a:r>
              <a:rPr lang="ru-RU" dirty="0" smtClean="0"/>
              <a:t> трафика</a:t>
            </a:r>
            <a:endParaRPr lang="en-US" dirty="0" smtClean="0"/>
          </a:p>
          <a:p>
            <a:pPr lvl="1"/>
            <a:r>
              <a:rPr lang="ru-RU" dirty="0" smtClean="0"/>
              <a:t>Понимание </a:t>
            </a:r>
            <a:r>
              <a:rPr lang="en-US" dirty="0" smtClean="0"/>
              <a:t>WLAN</a:t>
            </a:r>
            <a:r>
              <a:rPr lang="ru-RU" dirty="0" smtClean="0"/>
              <a:t> трафика</a:t>
            </a:r>
            <a:endParaRPr lang="en-US" dirty="0" smtClean="0"/>
          </a:p>
          <a:p>
            <a:r>
              <a:rPr lang="ru-RU" dirty="0" smtClean="0"/>
              <a:t>Гибкое управление </a:t>
            </a:r>
            <a:r>
              <a:rPr lang="ru-RU" dirty="0" smtClean="0"/>
              <a:t>доступом</a:t>
            </a:r>
            <a:endParaRPr lang="en-US" dirty="0" smtClean="0"/>
          </a:p>
          <a:p>
            <a:pPr lvl="1"/>
            <a:r>
              <a:rPr lang="ru-RU" dirty="0" smtClean="0"/>
              <a:t>Больше нет двоичных правил </a:t>
            </a:r>
            <a:r>
              <a:rPr lang="en-US" dirty="0" smtClean="0"/>
              <a:t>allow/deny</a:t>
            </a:r>
          </a:p>
          <a:p>
            <a:pPr lvl="1"/>
            <a:r>
              <a:rPr lang="ru-RU" dirty="0" smtClean="0"/>
              <a:t>Лимит скорости разным приложениям</a:t>
            </a:r>
            <a:endParaRPr lang="en-US" dirty="0" smtClean="0"/>
          </a:p>
          <a:p>
            <a:pPr lvl="1"/>
            <a:r>
              <a:rPr lang="ru-RU" dirty="0" smtClean="0"/>
              <a:t>Объединение правил для подгонки политик под требования </a:t>
            </a:r>
            <a:r>
              <a:rPr lang="ru-RU" dirty="0" smtClean="0"/>
              <a:t>сети</a:t>
            </a:r>
            <a:endParaRPr lang="en-US" dirty="0" smtClean="0"/>
          </a:p>
        </p:txBody>
      </p:sp>
      <p:sp>
        <p:nvSpPr>
          <p:cNvPr id="6" name="Rounded Rectangle 5"/>
          <p:cNvSpPr/>
          <p:nvPr/>
        </p:nvSpPr>
        <p:spPr>
          <a:xfrm>
            <a:off x="-1" y="5678742"/>
            <a:ext cx="9144001" cy="582107"/>
          </a:xfrm>
          <a:prstGeom prst="roundRect">
            <a:avLst>
              <a:gd name="adj" fmla="val 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a:r>
              <a:rPr lang="ru-RU" dirty="0" smtClean="0"/>
              <a:t>Контроль проще, производительность приложений выше</a:t>
            </a:r>
            <a:endParaRPr lang="en-US"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8293" b="19168"/>
          <a:stretch/>
        </p:blipFill>
        <p:spPr>
          <a:xfrm>
            <a:off x="6403288" y="1127464"/>
            <a:ext cx="1618255" cy="1012054"/>
          </a:xfrm>
          <a:prstGeom prst="rect">
            <a:avLst/>
          </a:prstGeom>
        </p:spPr>
      </p:pic>
      <p:sp>
        <p:nvSpPr>
          <p:cNvPr id="4" name="Up-Down Arrow 3"/>
          <p:cNvSpPr/>
          <p:nvPr/>
        </p:nvSpPr>
        <p:spPr bwMode="auto">
          <a:xfrm>
            <a:off x="6965664" y="1810776"/>
            <a:ext cx="414922" cy="2502392"/>
          </a:xfrm>
          <a:prstGeom prst="up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nvGrpSpPr>
          <p:cNvPr id="14" name="Group 13"/>
          <p:cNvGrpSpPr/>
          <p:nvPr/>
        </p:nvGrpSpPr>
        <p:grpSpPr>
          <a:xfrm>
            <a:off x="6558054" y="4382429"/>
            <a:ext cx="1193713" cy="1166249"/>
            <a:chOff x="277816" y="1274221"/>
            <a:chExt cx="1532468" cy="1532466"/>
          </a:xfrm>
        </p:grpSpPr>
        <p:sp>
          <p:nvSpPr>
            <p:cNvPr id="16" name="Oval 15"/>
            <p:cNvSpPr/>
            <p:nvPr/>
          </p:nvSpPr>
          <p:spPr bwMode="auto">
            <a:xfrm>
              <a:off x="277816" y="1274221"/>
              <a:ext cx="1532468" cy="1532466"/>
            </a:xfrm>
            <a:prstGeom prst="ellipse">
              <a:avLst/>
            </a:prstGeom>
            <a:solidFill>
              <a:schemeClr val="bg1"/>
            </a:solidFill>
            <a:ln w="76200" cap="flat" cmpd="sng" algn="ctr">
              <a:solidFill>
                <a:schemeClr val="accent1">
                  <a:lumMod val="60000"/>
                  <a:lumOff val="40000"/>
                </a:scheme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7" name="Oval 16"/>
            <p:cNvSpPr/>
            <p:nvPr/>
          </p:nvSpPr>
          <p:spPr bwMode="auto">
            <a:xfrm>
              <a:off x="362220" y="1358623"/>
              <a:ext cx="1363663" cy="136366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nvGrpSpPr>
            <p:cNvPr id="18" name="Group 5"/>
            <p:cNvGrpSpPr>
              <a:grpSpLocks noChangeAspect="1"/>
            </p:cNvGrpSpPr>
            <p:nvPr/>
          </p:nvGrpSpPr>
          <p:grpSpPr bwMode="auto">
            <a:xfrm>
              <a:off x="455231" y="2149702"/>
              <a:ext cx="573673" cy="198349"/>
              <a:chOff x="-1510" y="1511"/>
              <a:chExt cx="671" cy="232"/>
            </a:xfrm>
          </p:grpSpPr>
          <p:sp>
            <p:nvSpPr>
              <p:cNvPr id="30" name="Freeform 6"/>
              <p:cNvSpPr>
                <a:spLocks/>
              </p:cNvSpPr>
              <p:nvPr/>
            </p:nvSpPr>
            <p:spPr bwMode="auto">
              <a:xfrm>
                <a:off x="-1510" y="1511"/>
                <a:ext cx="671" cy="232"/>
              </a:xfrm>
              <a:custGeom>
                <a:avLst/>
                <a:gdLst/>
                <a:ahLst/>
                <a:cxnLst>
                  <a:cxn ang="0">
                    <a:pos x="24" y="0"/>
                  </a:cxn>
                  <a:cxn ang="0">
                    <a:pos x="226" y="0"/>
                  </a:cxn>
                  <a:cxn ang="0">
                    <a:pos x="226" y="14"/>
                  </a:cxn>
                  <a:cxn ang="0">
                    <a:pos x="229" y="17"/>
                  </a:cxn>
                  <a:cxn ang="0">
                    <a:pos x="229" y="17"/>
                  </a:cxn>
                  <a:cxn ang="0">
                    <a:pos x="232" y="14"/>
                  </a:cxn>
                  <a:cxn ang="0">
                    <a:pos x="232" y="0"/>
                  </a:cxn>
                  <a:cxn ang="0">
                    <a:pos x="238" y="0"/>
                  </a:cxn>
                  <a:cxn ang="0">
                    <a:pos x="238" y="14"/>
                  </a:cxn>
                  <a:cxn ang="0">
                    <a:pos x="241" y="17"/>
                  </a:cxn>
                  <a:cxn ang="0">
                    <a:pos x="241" y="17"/>
                  </a:cxn>
                  <a:cxn ang="0">
                    <a:pos x="244" y="14"/>
                  </a:cxn>
                  <a:cxn ang="0">
                    <a:pos x="244" y="0"/>
                  </a:cxn>
                  <a:cxn ang="0">
                    <a:pos x="260" y="0"/>
                  </a:cxn>
                  <a:cxn ang="0">
                    <a:pos x="284" y="24"/>
                  </a:cxn>
                  <a:cxn ang="0">
                    <a:pos x="284" y="74"/>
                  </a:cxn>
                  <a:cxn ang="0">
                    <a:pos x="260" y="98"/>
                  </a:cxn>
                  <a:cxn ang="0">
                    <a:pos x="24" y="98"/>
                  </a:cxn>
                  <a:cxn ang="0">
                    <a:pos x="0" y="74"/>
                  </a:cxn>
                  <a:cxn ang="0">
                    <a:pos x="0" y="24"/>
                  </a:cxn>
                  <a:cxn ang="0">
                    <a:pos x="24" y="0"/>
                  </a:cxn>
                </a:cxnLst>
                <a:rect l="0" t="0" r="r" b="b"/>
                <a:pathLst>
                  <a:path w="284" h="98">
                    <a:moveTo>
                      <a:pt x="24" y="0"/>
                    </a:moveTo>
                    <a:cubicBezTo>
                      <a:pt x="226" y="0"/>
                      <a:pt x="226" y="0"/>
                      <a:pt x="226" y="0"/>
                    </a:cubicBezTo>
                    <a:cubicBezTo>
                      <a:pt x="226" y="14"/>
                      <a:pt x="226" y="14"/>
                      <a:pt x="226" y="14"/>
                    </a:cubicBezTo>
                    <a:cubicBezTo>
                      <a:pt x="226" y="16"/>
                      <a:pt x="228" y="17"/>
                      <a:pt x="229" y="17"/>
                    </a:cubicBezTo>
                    <a:cubicBezTo>
                      <a:pt x="229" y="17"/>
                      <a:pt x="229" y="17"/>
                      <a:pt x="229" y="17"/>
                    </a:cubicBezTo>
                    <a:cubicBezTo>
                      <a:pt x="231" y="17"/>
                      <a:pt x="232" y="16"/>
                      <a:pt x="232" y="14"/>
                    </a:cubicBezTo>
                    <a:cubicBezTo>
                      <a:pt x="232" y="0"/>
                      <a:pt x="232" y="0"/>
                      <a:pt x="232" y="0"/>
                    </a:cubicBezTo>
                    <a:cubicBezTo>
                      <a:pt x="238" y="0"/>
                      <a:pt x="238" y="0"/>
                      <a:pt x="238" y="0"/>
                    </a:cubicBezTo>
                    <a:cubicBezTo>
                      <a:pt x="238" y="14"/>
                      <a:pt x="238" y="14"/>
                      <a:pt x="238" y="14"/>
                    </a:cubicBezTo>
                    <a:cubicBezTo>
                      <a:pt x="238" y="16"/>
                      <a:pt x="239" y="17"/>
                      <a:pt x="241" y="17"/>
                    </a:cubicBezTo>
                    <a:cubicBezTo>
                      <a:pt x="241" y="17"/>
                      <a:pt x="241" y="17"/>
                      <a:pt x="241" y="17"/>
                    </a:cubicBezTo>
                    <a:cubicBezTo>
                      <a:pt x="242" y="17"/>
                      <a:pt x="244" y="16"/>
                      <a:pt x="244" y="14"/>
                    </a:cubicBezTo>
                    <a:cubicBezTo>
                      <a:pt x="244" y="0"/>
                      <a:pt x="244" y="0"/>
                      <a:pt x="244" y="0"/>
                    </a:cubicBezTo>
                    <a:cubicBezTo>
                      <a:pt x="260" y="0"/>
                      <a:pt x="260" y="0"/>
                      <a:pt x="260" y="0"/>
                    </a:cubicBezTo>
                    <a:cubicBezTo>
                      <a:pt x="273" y="0"/>
                      <a:pt x="284" y="11"/>
                      <a:pt x="284" y="24"/>
                    </a:cubicBezTo>
                    <a:cubicBezTo>
                      <a:pt x="284" y="74"/>
                      <a:pt x="284" y="74"/>
                      <a:pt x="284" y="74"/>
                    </a:cubicBezTo>
                    <a:cubicBezTo>
                      <a:pt x="284" y="87"/>
                      <a:pt x="273" y="98"/>
                      <a:pt x="260" y="98"/>
                    </a:cubicBezTo>
                    <a:cubicBezTo>
                      <a:pt x="24" y="98"/>
                      <a:pt x="24" y="98"/>
                      <a:pt x="24" y="98"/>
                    </a:cubicBezTo>
                    <a:cubicBezTo>
                      <a:pt x="11" y="98"/>
                      <a:pt x="0" y="87"/>
                      <a:pt x="0" y="74"/>
                    </a:cubicBezTo>
                    <a:cubicBezTo>
                      <a:pt x="0" y="24"/>
                      <a:pt x="0" y="24"/>
                      <a:pt x="0" y="24"/>
                    </a:cubicBezTo>
                    <a:cubicBezTo>
                      <a:pt x="0" y="11"/>
                      <a:pt x="11" y="0"/>
                      <a:pt x="24"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9"/>
              <p:cNvSpPr>
                <a:spLocks noChangeArrowheads="1"/>
              </p:cNvSpPr>
              <p:nvPr/>
            </p:nvSpPr>
            <p:spPr bwMode="auto">
              <a:xfrm>
                <a:off x="-1465" y="1570"/>
                <a:ext cx="21" cy="2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10"/>
              <p:cNvSpPr>
                <a:spLocks noChangeArrowheads="1"/>
              </p:cNvSpPr>
              <p:nvPr/>
            </p:nvSpPr>
            <p:spPr bwMode="auto">
              <a:xfrm>
                <a:off x="-1422" y="1570"/>
                <a:ext cx="21" cy="2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11"/>
              <p:cNvSpPr>
                <a:spLocks noChangeArrowheads="1"/>
              </p:cNvSpPr>
              <p:nvPr/>
            </p:nvSpPr>
            <p:spPr bwMode="auto">
              <a:xfrm>
                <a:off x="-1380" y="1570"/>
                <a:ext cx="21" cy="2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12"/>
              <p:cNvSpPr>
                <a:spLocks noChangeArrowheads="1"/>
              </p:cNvSpPr>
              <p:nvPr/>
            </p:nvSpPr>
            <p:spPr bwMode="auto">
              <a:xfrm>
                <a:off x="-1340" y="1570"/>
                <a:ext cx="24" cy="2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13"/>
              <p:cNvSpPr>
                <a:spLocks noChangeArrowheads="1"/>
              </p:cNvSpPr>
              <p:nvPr/>
            </p:nvSpPr>
            <p:spPr bwMode="auto">
              <a:xfrm>
                <a:off x="-1297" y="1570"/>
                <a:ext cx="23" cy="2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14"/>
              <p:cNvSpPr>
                <a:spLocks noChangeArrowheads="1"/>
              </p:cNvSpPr>
              <p:nvPr/>
            </p:nvSpPr>
            <p:spPr bwMode="auto">
              <a:xfrm>
                <a:off x="-976" y="1575"/>
                <a:ext cx="42" cy="42"/>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Oval 15"/>
              <p:cNvSpPr>
                <a:spLocks noChangeArrowheads="1"/>
              </p:cNvSpPr>
              <p:nvPr/>
            </p:nvSpPr>
            <p:spPr bwMode="auto">
              <a:xfrm>
                <a:off x="-967" y="1584"/>
                <a:ext cx="24" cy="24"/>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16"/>
              <p:cNvSpPr>
                <a:spLocks noChangeArrowheads="1"/>
              </p:cNvSpPr>
              <p:nvPr/>
            </p:nvSpPr>
            <p:spPr bwMode="auto">
              <a:xfrm>
                <a:off x="-976" y="1632"/>
                <a:ext cx="42" cy="42"/>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17"/>
              <p:cNvSpPr>
                <a:spLocks noChangeArrowheads="1"/>
              </p:cNvSpPr>
              <p:nvPr/>
            </p:nvSpPr>
            <p:spPr bwMode="auto">
              <a:xfrm>
                <a:off x="-967" y="1641"/>
                <a:ext cx="24" cy="24"/>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Oval 15"/>
              <p:cNvSpPr>
                <a:spLocks noChangeArrowheads="1"/>
              </p:cNvSpPr>
              <p:nvPr/>
            </p:nvSpPr>
            <p:spPr bwMode="auto">
              <a:xfrm>
                <a:off x="-1216" y="1543"/>
                <a:ext cx="168" cy="168"/>
              </a:xfrm>
              <a:prstGeom prst="ellipse">
                <a:avLst/>
              </a:prstGeom>
              <a:solidFill>
                <a:srgbClr val="FFFFFF"/>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 name="Group 21"/>
            <p:cNvGrpSpPr>
              <a:grpSpLocks noChangeAspect="1"/>
            </p:cNvGrpSpPr>
            <p:nvPr/>
          </p:nvGrpSpPr>
          <p:grpSpPr bwMode="auto">
            <a:xfrm>
              <a:off x="1138770" y="1996891"/>
              <a:ext cx="465333" cy="425804"/>
              <a:chOff x="-1362" y="1883"/>
              <a:chExt cx="671" cy="614"/>
            </a:xfrm>
          </p:grpSpPr>
          <p:sp>
            <p:nvSpPr>
              <p:cNvPr id="21" name="Freeform 22"/>
              <p:cNvSpPr>
                <a:spLocks/>
              </p:cNvSpPr>
              <p:nvPr/>
            </p:nvSpPr>
            <p:spPr bwMode="auto">
              <a:xfrm>
                <a:off x="-1362" y="2105"/>
                <a:ext cx="671" cy="357"/>
              </a:xfrm>
              <a:custGeom>
                <a:avLst/>
                <a:gdLst/>
                <a:ahLst/>
                <a:cxnLst>
                  <a:cxn ang="0">
                    <a:pos x="28" y="0"/>
                  </a:cxn>
                  <a:cxn ang="0">
                    <a:pos x="54" y="0"/>
                  </a:cxn>
                  <a:cxn ang="0">
                    <a:pos x="54" y="5"/>
                  </a:cxn>
                  <a:cxn ang="0">
                    <a:pos x="67" y="18"/>
                  </a:cxn>
                  <a:cxn ang="0">
                    <a:pos x="217" y="18"/>
                  </a:cxn>
                  <a:cxn ang="0">
                    <a:pos x="230" y="5"/>
                  </a:cxn>
                  <a:cxn ang="0">
                    <a:pos x="230" y="0"/>
                  </a:cxn>
                  <a:cxn ang="0">
                    <a:pos x="256" y="0"/>
                  </a:cxn>
                  <a:cxn ang="0">
                    <a:pos x="284" y="28"/>
                  </a:cxn>
                  <a:cxn ang="0">
                    <a:pos x="284" y="123"/>
                  </a:cxn>
                  <a:cxn ang="0">
                    <a:pos x="256" y="151"/>
                  </a:cxn>
                  <a:cxn ang="0">
                    <a:pos x="227" y="151"/>
                  </a:cxn>
                  <a:cxn ang="0">
                    <a:pos x="231" y="144"/>
                  </a:cxn>
                  <a:cxn ang="0">
                    <a:pos x="231" y="134"/>
                  </a:cxn>
                  <a:cxn ang="0">
                    <a:pos x="223" y="126"/>
                  </a:cxn>
                  <a:cxn ang="0">
                    <a:pos x="61" y="126"/>
                  </a:cxn>
                  <a:cxn ang="0">
                    <a:pos x="53" y="134"/>
                  </a:cxn>
                  <a:cxn ang="0">
                    <a:pos x="53" y="144"/>
                  </a:cxn>
                  <a:cxn ang="0">
                    <a:pos x="57" y="151"/>
                  </a:cxn>
                  <a:cxn ang="0">
                    <a:pos x="28" y="151"/>
                  </a:cxn>
                  <a:cxn ang="0">
                    <a:pos x="0" y="123"/>
                  </a:cxn>
                  <a:cxn ang="0">
                    <a:pos x="0" y="28"/>
                  </a:cxn>
                  <a:cxn ang="0">
                    <a:pos x="28" y="0"/>
                  </a:cxn>
                </a:cxnLst>
                <a:rect l="0" t="0" r="r" b="b"/>
                <a:pathLst>
                  <a:path w="284" h="151">
                    <a:moveTo>
                      <a:pt x="28" y="0"/>
                    </a:moveTo>
                    <a:cubicBezTo>
                      <a:pt x="54" y="0"/>
                      <a:pt x="54" y="0"/>
                      <a:pt x="54" y="0"/>
                    </a:cubicBezTo>
                    <a:cubicBezTo>
                      <a:pt x="54" y="5"/>
                      <a:pt x="54" y="5"/>
                      <a:pt x="54" y="5"/>
                    </a:cubicBezTo>
                    <a:cubicBezTo>
                      <a:pt x="54" y="12"/>
                      <a:pt x="60" y="18"/>
                      <a:pt x="67" y="18"/>
                    </a:cubicBezTo>
                    <a:cubicBezTo>
                      <a:pt x="217" y="18"/>
                      <a:pt x="217" y="18"/>
                      <a:pt x="217" y="18"/>
                    </a:cubicBezTo>
                    <a:cubicBezTo>
                      <a:pt x="224" y="18"/>
                      <a:pt x="230" y="12"/>
                      <a:pt x="230" y="5"/>
                    </a:cubicBezTo>
                    <a:cubicBezTo>
                      <a:pt x="230" y="0"/>
                      <a:pt x="230" y="0"/>
                      <a:pt x="230" y="0"/>
                    </a:cubicBezTo>
                    <a:cubicBezTo>
                      <a:pt x="256" y="0"/>
                      <a:pt x="256" y="0"/>
                      <a:pt x="256" y="0"/>
                    </a:cubicBezTo>
                    <a:cubicBezTo>
                      <a:pt x="271" y="0"/>
                      <a:pt x="284" y="13"/>
                      <a:pt x="284" y="28"/>
                    </a:cubicBezTo>
                    <a:cubicBezTo>
                      <a:pt x="284" y="123"/>
                      <a:pt x="284" y="123"/>
                      <a:pt x="284" y="123"/>
                    </a:cubicBezTo>
                    <a:cubicBezTo>
                      <a:pt x="284" y="138"/>
                      <a:pt x="271" y="151"/>
                      <a:pt x="256" y="151"/>
                    </a:cubicBezTo>
                    <a:cubicBezTo>
                      <a:pt x="227" y="151"/>
                      <a:pt x="227" y="151"/>
                      <a:pt x="227" y="151"/>
                    </a:cubicBezTo>
                    <a:cubicBezTo>
                      <a:pt x="229" y="149"/>
                      <a:pt x="231" y="147"/>
                      <a:pt x="231" y="144"/>
                    </a:cubicBezTo>
                    <a:cubicBezTo>
                      <a:pt x="231" y="134"/>
                      <a:pt x="231" y="134"/>
                      <a:pt x="231" y="134"/>
                    </a:cubicBezTo>
                    <a:cubicBezTo>
                      <a:pt x="231" y="130"/>
                      <a:pt x="227" y="126"/>
                      <a:pt x="223" y="126"/>
                    </a:cubicBezTo>
                    <a:cubicBezTo>
                      <a:pt x="61" y="126"/>
                      <a:pt x="61" y="126"/>
                      <a:pt x="61" y="126"/>
                    </a:cubicBezTo>
                    <a:cubicBezTo>
                      <a:pt x="57" y="126"/>
                      <a:pt x="53" y="130"/>
                      <a:pt x="53" y="134"/>
                    </a:cubicBezTo>
                    <a:cubicBezTo>
                      <a:pt x="53" y="144"/>
                      <a:pt x="53" y="144"/>
                      <a:pt x="53" y="144"/>
                    </a:cubicBezTo>
                    <a:cubicBezTo>
                      <a:pt x="53" y="147"/>
                      <a:pt x="55" y="149"/>
                      <a:pt x="57" y="151"/>
                    </a:cubicBezTo>
                    <a:cubicBezTo>
                      <a:pt x="28" y="151"/>
                      <a:pt x="28" y="151"/>
                      <a:pt x="28" y="151"/>
                    </a:cubicBezTo>
                    <a:cubicBezTo>
                      <a:pt x="12" y="151"/>
                      <a:pt x="0" y="138"/>
                      <a:pt x="0" y="123"/>
                    </a:cubicBezTo>
                    <a:cubicBezTo>
                      <a:pt x="0" y="28"/>
                      <a:pt x="0" y="28"/>
                      <a:pt x="0" y="28"/>
                    </a:cubicBezTo>
                    <a:cubicBezTo>
                      <a:pt x="0" y="13"/>
                      <a:pt x="12" y="0"/>
                      <a:pt x="2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3"/>
              <p:cNvSpPr>
                <a:spLocks/>
              </p:cNvSpPr>
              <p:nvPr/>
            </p:nvSpPr>
            <p:spPr bwMode="auto">
              <a:xfrm>
                <a:off x="-1216" y="1883"/>
                <a:ext cx="378" cy="243"/>
              </a:xfrm>
              <a:custGeom>
                <a:avLst/>
                <a:gdLst/>
                <a:ahLst/>
                <a:cxnLst>
                  <a:cxn ang="0">
                    <a:pos x="11" y="0"/>
                  </a:cxn>
                  <a:cxn ang="0">
                    <a:pos x="148" y="0"/>
                  </a:cxn>
                  <a:cxn ang="0">
                    <a:pos x="160" y="12"/>
                  </a:cxn>
                  <a:cxn ang="0">
                    <a:pos x="160" y="91"/>
                  </a:cxn>
                  <a:cxn ang="0">
                    <a:pos x="148" y="103"/>
                  </a:cxn>
                  <a:cxn ang="0">
                    <a:pos x="11" y="103"/>
                  </a:cxn>
                  <a:cxn ang="0">
                    <a:pos x="0" y="91"/>
                  </a:cxn>
                  <a:cxn ang="0">
                    <a:pos x="0" y="12"/>
                  </a:cxn>
                  <a:cxn ang="0">
                    <a:pos x="11" y="0"/>
                  </a:cxn>
                </a:cxnLst>
                <a:rect l="0" t="0" r="r" b="b"/>
                <a:pathLst>
                  <a:path w="160" h="103">
                    <a:moveTo>
                      <a:pt x="11" y="0"/>
                    </a:moveTo>
                    <a:cubicBezTo>
                      <a:pt x="148" y="0"/>
                      <a:pt x="148" y="0"/>
                      <a:pt x="148" y="0"/>
                    </a:cubicBezTo>
                    <a:cubicBezTo>
                      <a:pt x="155" y="0"/>
                      <a:pt x="160" y="5"/>
                      <a:pt x="160" y="12"/>
                    </a:cubicBezTo>
                    <a:cubicBezTo>
                      <a:pt x="160" y="91"/>
                      <a:pt x="160" y="91"/>
                      <a:pt x="160" y="91"/>
                    </a:cubicBezTo>
                    <a:cubicBezTo>
                      <a:pt x="160" y="98"/>
                      <a:pt x="155" y="103"/>
                      <a:pt x="148" y="103"/>
                    </a:cubicBezTo>
                    <a:cubicBezTo>
                      <a:pt x="11" y="103"/>
                      <a:pt x="11" y="103"/>
                      <a:pt x="11" y="103"/>
                    </a:cubicBezTo>
                    <a:cubicBezTo>
                      <a:pt x="5" y="103"/>
                      <a:pt x="0" y="98"/>
                      <a:pt x="0" y="91"/>
                    </a:cubicBezTo>
                    <a:cubicBezTo>
                      <a:pt x="0" y="12"/>
                      <a:pt x="0" y="12"/>
                      <a:pt x="0" y="12"/>
                    </a:cubicBezTo>
                    <a:cubicBezTo>
                      <a:pt x="0" y="5"/>
                      <a:pt x="5" y="0"/>
                      <a:pt x="11"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4"/>
              <p:cNvSpPr>
                <a:spLocks/>
              </p:cNvSpPr>
              <p:nvPr/>
            </p:nvSpPr>
            <p:spPr bwMode="auto">
              <a:xfrm>
                <a:off x="-1216" y="2422"/>
                <a:ext cx="378" cy="75"/>
              </a:xfrm>
              <a:custGeom>
                <a:avLst/>
                <a:gdLst/>
                <a:ahLst/>
                <a:cxnLst>
                  <a:cxn ang="0">
                    <a:pos x="160" y="0"/>
                  </a:cxn>
                  <a:cxn ang="0">
                    <a:pos x="160" y="20"/>
                  </a:cxn>
                  <a:cxn ang="0">
                    <a:pos x="148" y="32"/>
                  </a:cxn>
                  <a:cxn ang="0">
                    <a:pos x="11" y="32"/>
                  </a:cxn>
                  <a:cxn ang="0">
                    <a:pos x="0" y="20"/>
                  </a:cxn>
                  <a:cxn ang="0">
                    <a:pos x="0" y="0"/>
                  </a:cxn>
                  <a:cxn ang="0">
                    <a:pos x="160" y="0"/>
                  </a:cxn>
                </a:cxnLst>
                <a:rect l="0" t="0" r="r" b="b"/>
                <a:pathLst>
                  <a:path w="160" h="32">
                    <a:moveTo>
                      <a:pt x="160" y="0"/>
                    </a:moveTo>
                    <a:cubicBezTo>
                      <a:pt x="160" y="20"/>
                      <a:pt x="160" y="20"/>
                      <a:pt x="160" y="20"/>
                    </a:cubicBezTo>
                    <a:cubicBezTo>
                      <a:pt x="160" y="27"/>
                      <a:pt x="155" y="32"/>
                      <a:pt x="148" y="32"/>
                    </a:cubicBezTo>
                    <a:cubicBezTo>
                      <a:pt x="11" y="32"/>
                      <a:pt x="11" y="32"/>
                      <a:pt x="11" y="32"/>
                    </a:cubicBezTo>
                    <a:cubicBezTo>
                      <a:pt x="5" y="32"/>
                      <a:pt x="0" y="27"/>
                      <a:pt x="0" y="20"/>
                    </a:cubicBezTo>
                    <a:cubicBezTo>
                      <a:pt x="0" y="0"/>
                      <a:pt x="0" y="0"/>
                      <a:pt x="0" y="0"/>
                    </a:cubicBezTo>
                    <a:cubicBezTo>
                      <a:pt x="160" y="0"/>
                      <a:pt x="160" y="0"/>
                      <a:pt x="16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5"/>
              <p:cNvSpPr>
                <a:spLocks/>
              </p:cNvSpPr>
              <p:nvPr/>
            </p:nvSpPr>
            <p:spPr bwMode="auto">
              <a:xfrm>
                <a:off x="-1164" y="2452"/>
                <a:ext cx="274" cy="15"/>
              </a:xfrm>
              <a:custGeom>
                <a:avLst/>
                <a:gdLst/>
                <a:ahLst/>
                <a:cxnLst>
                  <a:cxn ang="0">
                    <a:pos x="3" y="0"/>
                  </a:cxn>
                  <a:cxn ang="0">
                    <a:pos x="113" y="0"/>
                  </a:cxn>
                  <a:cxn ang="0">
                    <a:pos x="116" y="3"/>
                  </a:cxn>
                  <a:cxn ang="0">
                    <a:pos x="116" y="3"/>
                  </a:cxn>
                  <a:cxn ang="0">
                    <a:pos x="113" y="6"/>
                  </a:cxn>
                  <a:cxn ang="0">
                    <a:pos x="3" y="6"/>
                  </a:cxn>
                  <a:cxn ang="0">
                    <a:pos x="0" y="3"/>
                  </a:cxn>
                  <a:cxn ang="0">
                    <a:pos x="0" y="3"/>
                  </a:cxn>
                  <a:cxn ang="0">
                    <a:pos x="3" y="0"/>
                  </a:cxn>
                </a:cxnLst>
                <a:rect l="0" t="0" r="r" b="b"/>
                <a:pathLst>
                  <a:path w="116" h="6">
                    <a:moveTo>
                      <a:pt x="3" y="0"/>
                    </a:moveTo>
                    <a:cubicBezTo>
                      <a:pt x="113" y="0"/>
                      <a:pt x="113" y="0"/>
                      <a:pt x="113" y="0"/>
                    </a:cubicBezTo>
                    <a:cubicBezTo>
                      <a:pt x="115" y="0"/>
                      <a:pt x="116" y="1"/>
                      <a:pt x="116" y="3"/>
                    </a:cubicBezTo>
                    <a:cubicBezTo>
                      <a:pt x="116" y="3"/>
                      <a:pt x="116" y="3"/>
                      <a:pt x="116" y="3"/>
                    </a:cubicBezTo>
                    <a:cubicBezTo>
                      <a:pt x="116" y="5"/>
                      <a:pt x="115" y="6"/>
                      <a:pt x="113" y="6"/>
                    </a:cubicBezTo>
                    <a:cubicBezTo>
                      <a:pt x="3" y="6"/>
                      <a:pt x="3" y="6"/>
                      <a:pt x="3" y="6"/>
                    </a:cubicBezTo>
                    <a:cubicBezTo>
                      <a:pt x="1" y="6"/>
                      <a:pt x="0" y="5"/>
                      <a:pt x="0" y="3"/>
                    </a:cubicBezTo>
                    <a:cubicBezTo>
                      <a:pt x="0" y="3"/>
                      <a:pt x="0" y="3"/>
                      <a:pt x="0" y="3"/>
                    </a:cubicBezTo>
                    <a:cubicBezTo>
                      <a:pt x="0" y="1"/>
                      <a:pt x="1" y="0"/>
                      <a:pt x="3"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26"/>
              <p:cNvSpPr>
                <a:spLocks noChangeArrowheads="1"/>
              </p:cNvSpPr>
              <p:nvPr/>
            </p:nvSpPr>
            <p:spPr bwMode="auto">
              <a:xfrm>
                <a:off x="-784" y="2230"/>
                <a:ext cx="31" cy="31"/>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7"/>
              <p:cNvSpPr>
                <a:spLocks noChangeArrowheads="1"/>
              </p:cNvSpPr>
              <p:nvPr/>
            </p:nvSpPr>
            <p:spPr bwMode="auto">
              <a:xfrm>
                <a:off x="-795" y="2162"/>
                <a:ext cx="52" cy="52"/>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8"/>
              <p:cNvSpPr>
                <a:spLocks noChangeArrowheads="1"/>
              </p:cNvSpPr>
              <p:nvPr/>
            </p:nvSpPr>
            <p:spPr bwMode="auto">
              <a:xfrm>
                <a:off x="-784" y="2173"/>
                <a:ext cx="31" cy="31"/>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9"/>
              <p:cNvSpPr>
                <a:spLocks/>
              </p:cNvSpPr>
              <p:nvPr/>
            </p:nvSpPr>
            <p:spPr bwMode="auto">
              <a:xfrm>
                <a:off x="-1268" y="1998"/>
                <a:ext cx="33" cy="97"/>
              </a:xfrm>
              <a:custGeom>
                <a:avLst/>
                <a:gdLst/>
                <a:ahLst/>
                <a:cxnLst>
                  <a:cxn ang="0">
                    <a:pos x="10" y="0"/>
                  </a:cxn>
                  <a:cxn ang="0">
                    <a:pos x="14" y="0"/>
                  </a:cxn>
                  <a:cxn ang="0">
                    <a:pos x="14" y="41"/>
                  </a:cxn>
                  <a:cxn ang="0">
                    <a:pos x="0" y="41"/>
                  </a:cxn>
                  <a:cxn ang="0">
                    <a:pos x="0" y="10"/>
                  </a:cxn>
                  <a:cxn ang="0">
                    <a:pos x="10" y="0"/>
                  </a:cxn>
                </a:cxnLst>
                <a:rect l="0" t="0" r="r" b="b"/>
                <a:pathLst>
                  <a:path w="14" h="41">
                    <a:moveTo>
                      <a:pt x="10" y="0"/>
                    </a:moveTo>
                    <a:cubicBezTo>
                      <a:pt x="14" y="0"/>
                      <a:pt x="14" y="0"/>
                      <a:pt x="14" y="0"/>
                    </a:cubicBezTo>
                    <a:cubicBezTo>
                      <a:pt x="14" y="41"/>
                      <a:pt x="14" y="41"/>
                      <a:pt x="14" y="41"/>
                    </a:cubicBezTo>
                    <a:cubicBezTo>
                      <a:pt x="0" y="41"/>
                      <a:pt x="0" y="41"/>
                      <a:pt x="0" y="41"/>
                    </a:cubicBezTo>
                    <a:cubicBezTo>
                      <a:pt x="0" y="10"/>
                      <a:pt x="0" y="10"/>
                      <a:pt x="0" y="10"/>
                    </a:cubicBezTo>
                    <a:cubicBezTo>
                      <a:pt x="0" y="5"/>
                      <a:pt x="4" y="0"/>
                      <a:pt x="1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30"/>
              <p:cNvSpPr>
                <a:spLocks/>
              </p:cNvSpPr>
              <p:nvPr/>
            </p:nvSpPr>
            <p:spPr bwMode="auto">
              <a:xfrm>
                <a:off x="-819" y="1998"/>
                <a:ext cx="33" cy="97"/>
              </a:xfrm>
              <a:custGeom>
                <a:avLst/>
                <a:gdLst/>
                <a:ahLst/>
                <a:cxnLst>
                  <a:cxn ang="0">
                    <a:pos x="4" y="0"/>
                  </a:cxn>
                  <a:cxn ang="0">
                    <a:pos x="0" y="0"/>
                  </a:cxn>
                  <a:cxn ang="0">
                    <a:pos x="0" y="41"/>
                  </a:cxn>
                  <a:cxn ang="0">
                    <a:pos x="14" y="41"/>
                  </a:cxn>
                  <a:cxn ang="0">
                    <a:pos x="14" y="10"/>
                  </a:cxn>
                  <a:cxn ang="0">
                    <a:pos x="4" y="0"/>
                  </a:cxn>
                </a:cxnLst>
                <a:rect l="0" t="0" r="r" b="b"/>
                <a:pathLst>
                  <a:path w="14" h="41">
                    <a:moveTo>
                      <a:pt x="4" y="0"/>
                    </a:moveTo>
                    <a:cubicBezTo>
                      <a:pt x="0" y="0"/>
                      <a:pt x="0" y="0"/>
                      <a:pt x="0" y="0"/>
                    </a:cubicBezTo>
                    <a:cubicBezTo>
                      <a:pt x="0" y="41"/>
                      <a:pt x="0" y="41"/>
                      <a:pt x="0" y="41"/>
                    </a:cubicBezTo>
                    <a:cubicBezTo>
                      <a:pt x="14" y="41"/>
                      <a:pt x="14" y="41"/>
                      <a:pt x="14" y="41"/>
                    </a:cubicBezTo>
                    <a:cubicBezTo>
                      <a:pt x="14" y="10"/>
                      <a:pt x="14" y="10"/>
                      <a:pt x="14" y="10"/>
                    </a:cubicBezTo>
                    <a:cubicBezTo>
                      <a:pt x="14" y="5"/>
                      <a:pt x="10" y="0"/>
                      <a:pt x="4"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Freeform 10"/>
            <p:cNvSpPr>
              <a:spLocks noEditPoints="1"/>
            </p:cNvSpPr>
            <p:nvPr/>
          </p:nvSpPr>
          <p:spPr bwMode="auto">
            <a:xfrm>
              <a:off x="788308" y="1459614"/>
              <a:ext cx="433133" cy="537273"/>
            </a:xfrm>
            <a:custGeom>
              <a:avLst/>
              <a:gdLst/>
              <a:ahLst/>
              <a:cxnLst>
                <a:cxn ang="0">
                  <a:pos x="718" y="1180"/>
                </a:cxn>
                <a:cxn ang="0">
                  <a:pos x="718" y="51"/>
                </a:cxn>
                <a:cxn ang="0">
                  <a:pos x="667" y="0"/>
                </a:cxn>
                <a:cxn ang="0">
                  <a:pos x="51" y="0"/>
                </a:cxn>
                <a:cxn ang="0">
                  <a:pos x="0" y="51"/>
                </a:cxn>
                <a:cxn ang="0">
                  <a:pos x="0" y="1180"/>
                </a:cxn>
                <a:cxn ang="0">
                  <a:pos x="51" y="1231"/>
                </a:cxn>
                <a:cxn ang="0">
                  <a:pos x="667" y="1231"/>
                </a:cxn>
                <a:cxn ang="0">
                  <a:pos x="718" y="1180"/>
                </a:cxn>
                <a:cxn ang="0">
                  <a:pos x="77" y="949"/>
                </a:cxn>
                <a:cxn ang="0">
                  <a:pos x="77" y="103"/>
                </a:cxn>
                <a:cxn ang="0">
                  <a:pos x="641" y="103"/>
                </a:cxn>
                <a:cxn ang="0">
                  <a:pos x="641" y="949"/>
                </a:cxn>
                <a:cxn ang="0">
                  <a:pos x="77" y="949"/>
                </a:cxn>
                <a:cxn ang="0">
                  <a:pos x="321" y="1090"/>
                </a:cxn>
                <a:cxn ang="0">
                  <a:pos x="359" y="1052"/>
                </a:cxn>
                <a:cxn ang="0">
                  <a:pos x="397" y="1090"/>
                </a:cxn>
                <a:cxn ang="0">
                  <a:pos x="359" y="1129"/>
                </a:cxn>
                <a:cxn ang="0">
                  <a:pos x="321" y="1090"/>
                </a:cxn>
              </a:cxnLst>
              <a:rect l="0" t="0" r="r" b="b"/>
              <a:pathLst>
                <a:path w="718" h="1231">
                  <a:moveTo>
                    <a:pt x="718" y="1180"/>
                  </a:moveTo>
                  <a:cubicBezTo>
                    <a:pt x="718" y="51"/>
                    <a:pt x="718" y="51"/>
                    <a:pt x="718" y="51"/>
                  </a:cubicBezTo>
                  <a:cubicBezTo>
                    <a:pt x="718" y="23"/>
                    <a:pt x="695" y="0"/>
                    <a:pt x="667" y="0"/>
                  </a:cubicBezTo>
                  <a:cubicBezTo>
                    <a:pt x="51" y="0"/>
                    <a:pt x="51" y="0"/>
                    <a:pt x="51" y="0"/>
                  </a:cubicBezTo>
                  <a:cubicBezTo>
                    <a:pt x="23" y="0"/>
                    <a:pt x="0" y="23"/>
                    <a:pt x="0" y="51"/>
                  </a:cubicBezTo>
                  <a:cubicBezTo>
                    <a:pt x="0" y="1180"/>
                    <a:pt x="0" y="1180"/>
                    <a:pt x="0" y="1180"/>
                  </a:cubicBezTo>
                  <a:cubicBezTo>
                    <a:pt x="0" y="1208"/>
                    <a:pt x="23" y="1231"/>
                    <a:pt x="51" y="1231"/>
                  </a:cubicBezTo>
                  <a:cubicBezTo>
                    <a:pt x="667" y="1231"/>
                    <a:pt x="667" y="1231"/>
                    <a:pt x="667" y="1231"/>
                  </a:cubicBezTo>
                  <a:cubicBezTo>
                    <a:pt x="695" y="1231"/>
                    <a:pt x="718" y="1208"/>
                    <a:pt x="718" y="1180"/>
                  </a:cubicBezTo>
                  <a:close/>
                  <a:moveTo>
                    <a:pt x="77" y="949"/>
                  </a:moveTo>
                  <a:cubicBezTo>
                    <a:pt x="77" y="103"/>
                    <a:pt x="77" y="103"/>
                    <a:pt x="77" y="103"/>
                  </a:cubicBezTo>
                  <a:cubicBezTo>
                    <a:pt x="641" y="103"/>
                    <a:pt x="641" y="103"/>
                    <a:pt x="641" y="103"/>
                  </a:cubicBezTo>
                  <a:cubicBezTo>
                    <a:pt x="641" y="949"/>
                    <a:pt x="641" y="949"/>
                    <a:pt x="641" y="949"/>
                  </a:cubicBezTo>
                  <a:lnTo>
                    <a:pt x="77" y="949"/>
                  </a:lnTo>
                  <a:close/>
                  <a:moveTo>
                    <a:pt x="321" y="1090"/>
                  </a:moveTo>
                  <a:cubicBezTo>
                    <a:pt x="321" y="1069"/>
                    <a:pt x="338" y="1052"/>
                    <a:pt x="359" y="1052"/>
                  </a:cubicBezTo>
                  <a:cubicBezTo>
                    <a:pt x="380" y="1052"/>
                    <a:pt x="397" y="1069"/>
                    <a:pt x="397" y="1090"/>
                  </a:cubicBezTo>
                  <a:cubicBezTo>
                    <a:pt x="397" y="1112"/>
                    <a:pt x="380" y="1129"/>
                    <a:pt x="359" y="1129"/>
                  </a:cubicBezTo>
                  <a:cubicBezTo>
                    <a:pt x="338" y="1129"/>
                    <a:pt x="321" y="1112"/>
                    <a:pt x="321" y="109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p:nvPr/>
        </p:nvGrpSpPr>
        <p:grpSpPr>
          <a:xfrm>
            <a:off x="7751767" y="3391270"/>
            <a:ext cx="1193713" cy="1166249"/>
            <a:chOff x="277816" y="1274221"/>
            <a:chExt cx="1532468" cy="1532466"/>
          </a:xfrm>
        </p:grpSpPr>
        <p:sp>
          <p:nvSpPr>
            <p:cNvPr id="42" name="Oval 41"/>
            <p:cNvSpPr/>
            <p:nvPr/>
          </p:nvSpPr>
          <p:spPr bwMode="auto">
            <a:xfrm>
              <a:off x="277816" y="1274221"/>
              <a:ext cx="1532468" cy="1532466"/>
            </a:xfrm>
            <a:prstGeom prst="ellipse">
              <a:avLst/>
            </a:prstGeom>
            <a:solidFill>
              <a:schemeClr val="bg1"/>
            </a:solidFill>
            <a:ln w="76200" cap="flat" cmpd="sng" algn="ctr">
              <a:solidFill>
                <a:schemeClr val="accent1">
                  <a:lumMod val="60000"/>
                  <a:lumOff val="40000"/>
                </a:scheme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43" name="Oval 42"/>
            <p:cNvSpPr/>
            <p:nvPr/>
          </p:nvSpPr>
          <p:spPr bwMode="auto">
            <a:xfrm>
              <a:off x="362219" y="1358623"/>
              <a:ext cx="1363663" cy="136366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nvGrpSpPr>
            <p:cNvPr id="44" name="Group 5"/>
            <p:cNvGrpSpPr>
              <a:grpSpLocks noChangeAspect="1"/>
            </p:cNvGrpSpPr>
            <p:nvPr/>
          </p:nvGrpSpPr>
          <p:grpSpPr bwMode="auto">
            <a:xfrm>
              <a:off x="455231" y="2149702"/>
              <a:ext cx="573673" cy="198349"/>
              <a:chOff x="-1510" y="1511"/>
              <a:chExt cx="671" cy="232"/>
            </a:xfrm>
          </p:grpSpPr>
          <p:sp>
            <p:nvSpPr>
              <p:cNvPr id="56" name="Freeform 6"/>
              <p:cNvSpPr>
                <a:spLocks/>
              </p:cNvSpPr>
              <p:nvPr/>
            </p:nvSpPr>
            <p:spPr bwMode="auto">
              <a:xfrm>
                <a:off x="-1510" y="1511"/>
                <a:ext cx="671" cy="232"/>
              </a:xfrm>
              <a:custGeom>
                <a:avLst/>
                <a:gdLst/>
                <a:ahLst/>
                <a:cxnLst>
                  <a:cxn ang="0">
                    <a:pos x="24" y="0"/>
                  </a:cxn>
                  <a:cxn ang="0">
                    <a:pos x="226" y="0"/>
                  </a:cxn>
                  <a:cxn ang="0">
                    <a:pos x="226" y="14"/>
                  </a:cxn>
                  <a:cxn ang="0">
                    <a:pos x="229" y="17"/>
                  </a:cxn>
                  <a:cxn ang="0">
                    <a:pos x="229" y="17"/>
                  </a:cxn>
                  <a:cxn ang="0">
                    <a:pos x="232" y="14"/>
                  </a:cxn>
                  <a:cxn ang="0">
                    <a:pos x="232" y="0"/>
                  </a:cxn>
                  <a:cxn ang="0">
                    <a:pos x="238" y="0"/>
                  </a:cxn>
                  <a:cxn ang="0">
                    <a:pos x="238" y="14"/>
                  </a:cxn>
                  <a:cxn ang="0">
                    <a:pos x="241" y="17"/>
                  </a:cxn>
                  <a:cxn ang="0">
                    <a:pos x="241" y="17"/>
                  </a:cxn>
                  <a:cxn ang="0">
                    <a:pos x="244" y="14"/>
                  </a:cxn>
                  <a:cxn ang="0">
                    <a:pos x="244" y="0"/>
                  </a:cxn>
                  <a:cxn ang="0">
                    <a:pos x="260" y="0"/>
                  </a:cxn>
                  <a:cxn ang="0">
                    <a:pos x="284" y="24"/>
                  </a:cxn>
                  <a:cxn ang="0">
                    <a:pos x="284" y="74"/>
                  </a:cxn>
                  <a:cxn ang="0">
                    <a:pos x="260" y="98"/>
                  </a:cxn>
                  <a:cxn ang="0">
                    <a:pos x="24" y="98"/>
                  </a:cxn>
                  <a:cxn ang="0">
                    <a:pos x="0" y="74"/>
                  </a:cxn>
                  <a:cxn ang="0">
                    <a:pos x="0" y="24"/>
                  </a:cxn>
                  <a:cxn ang="0">
                    <a:pos x="24" y="0"/>
                  </a:cxn>
                </a:cxnLst>
                <a:rect l="0" t="0" r="r" b="b"/>
                <a:pathLst>
                  <a:path w="284" h="98">
                    <a:moveTo>
                      <a:pt x="24" y="0"/>
                    </a:moveTo>
                    <a:cubicBezTo>
                      <a:pt x="226" y="0"/>
                      <a:pt x="226" y="0"/>
                      <a:pt x="226" y="0"/>
                    </a:cubicBezTo>
                    <a:cubicBezTo>
                      <a:pt x="226" y="14"/>
                      <a:pt x="226" y="14"/>
                      <a:pt x="226" y="14"/>
                    </a:cubicBezTo>
                    <a:cubicBezTo>
                      <a:pt x="226" y="16"/>
                      <a:pt x="228" y="17"/>
                      <a:pt x="229" y="17"/>
                    </a:cubicBezTo>
                    <a:cubicBezTo>
                      <a:pt x="229" y="17"/>
                      <a:pt x="229" y="17"/>
                      <a:pt x="229" y="17"/>
                    </a:cubicBezTo>
                    <a:cubicBezTo>
                      <a:pt x="231" y="17"/>
                      <a:pt x="232" y="16"/>
                      <a:pt x="232" y="14"/>
                    </a:cubicBezTo>
                    <a:cubicBezTo>
                      <a:pt x="232" y="0"/>
                      <a:pt x="232" y="0"/>
                      <a:pt x="232" y="0"/>
                    </a:cubicBezTo>
                    <a:cubicBezTo>
                      <a:pt x="238" y="0"/>
                      <a:pt x="238" y="0"/>
                      <a:pt x="238" y="0"/>
                    </a:cubicBezTo>
                    <a:cubicBezTo>
                      <a:pt x="238" y="14"/>
                      <a:pt x="238" y="14"/>
                      <a:pt x="238" y="14"/>
                    </a:cubicBezTo>
                    <a:cubicBezTo>
                      <a:pt x="238" y="16"/>
                      <a:pt x="239" y="17"/>
                      <a:pt x="241" y="17"/>
                    </a:cubicBezTo>
                    <a:cubicBezTo>
                      <a:pt x="241" y="17"/>
                      <a:pt x="241" y="17"/>
                      <a:pt x="241" y="17"/>
                    </a:cubicBezTo>
                    <a:cubicBezTo>
                      <a:pt x="242" y="17"/>
                      <a:pt x="244" y="16"/>
                      <a:pt x="244" y="14"/>
                    </a:cubicBezTo>
                    <a:cubicBezTo>
                      <a:pt x="244" y="0"/>
                      <a:pt x="244" y="0"/>
                      <a:pt x="244" y="0"/>
                    </a:cubicBezTo>
                    <a:cubicBezTo>
                      <a:pt x="260" y="0"/>
                      <a:pt x="260" y="0"/>
                      <a:pt x="260" y="0"/>
                    </a:cubicBezTo>
                    <a:cubicBezTo>
                      <a:pt x="273" y="0"/>
                      <a:pt x="284" y="11"/>
                      <a:pt x="284" y="24"/>
                    </a:cubicBezTo>
                    <a:cubicBezTo>
                      <a:pt x="284" y="74"/>
                      <a:pt x="284" y="74"/>
                      <a:pt x="284" y="74"/>
                    </a:cubicBezTo>
                    <a:cubicBezTo>
                      <a:pt x="284" y="87"/>
                      <a:pt x="273" y="98"/>
                      <a:pt x="260" y="98"/>
                    </a:cubicBezTo>
                    <a:cubicBezTo>
                      <a:pt x="24" y="98"/>
                      <a:pt x="24" y="98"/>
                      <a:pt x="24" y="98"/>
                    </a:cubicBezTo>
                    <a:cubicBezTo>
                      <a:pt x="11" y="98"/>
                      <a:pt x="0" y="87"/>
                      <a:pt x="0" y="74"/>
                    </a:cubicBezTo>
                    <a:cubicBezTo>
                      <a:pt x="0" y="24"/>
                      <a:pt x="0" y="24"/>
                      <a:pt x="0" y="24"/>
                    </a:cubicBezTo>
                    <a:cubicBezTo>
                      <a:pt x="0" y="11"/>
                      <a:pt x="11" y="0"/>
                      <a:pt x="24"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9"/>
              <p:cNvSpPr>
                <a:spLocks noChangeArrowheads="1"/>
              </p:cNvSpPr>
              <p:nvPr/>
            </p:nvSpPr>
            <p:spPr bwMode="auto">
              <a:xfrm>
                <a:off x="-1465" y="1570"/>
                <a:ext cx="21" cy="2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10"/>
              <p:cNvSpPr>
                <a:spLocks noChangeArrowheads="1"/>
              </p:cNvSpPr>
              <p:nvPr/>
            </p:nvSpPr>
            <p:spPr bwMode="auto">
              <a:xfrm>
                <a:off x="-1422" y="1570"/>
                <a:ext cx="21" cy="2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Oval 11"/>
              <p:cNvSpPr>
                <a:spLocks noChangeArrowheads="1"/>
              </p:cNvSpPr>
              <p:nvPr/>
            </p:nvSpPr>
            <p:spPr bwMode="auto">
              <a:xfrm>
                <a:off x="-1380" y="1570"/>
                <a:ext cx="21" cy="2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Oval 12"/>
              <p:cNvSpPr>
                <a:spLocks noChangeArrowheads="1"/>
              </p:cNvSpPr>
              <p:nvPr/>
            </p:nvSpPr>
            <p:spPr bwMode="auto">
              <a:xfrm>
                <a:off x="-1340" y="1570"/>
                <a:ext cx="24" cy="2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13"/>
              <p:cNvSpPr>
                <a:spLocks noChangeArrowheads="1"/>
              </p:cNvSpPr>
              <p:nvPr/>
            </p:nvSpPr>
            <p:spPr bwMode="auto">
              <a:xfrm>
                <a:off x="-1297" y="1570"/>
                <a:ext cx="23" cy="2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Oval 14"/>
              <p:cNvSpPr>
                <a:spLocks noChangeArrowheads="1"/>
              </p:cNvSpPr>
              <p:nvPr/>
            </p:nvSpPr>
            <p:spPr bwMode="auto">
              <a:xfrm>
                <a:off x="-976" y="1575"/>
                <a:ext cx="42" cy="42"/>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Oval 15"/>
              <p:cNvSpPr>
                <a:spLocks noChangeArrowheads="1"/>
              </p:cNvSpPr>
              <p:nvPr/>
            </p:nvSpPr>
            <p:spPr bwMode="auto">
              <a:xfrm>
                <a:off x="-967" y="1584"/>
                <a:ext cx="24" cy="24"/>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16"/>
              <p:cNvSpPr>
                <a:spLocks noChangeArrowheads="1"/>
              </p:cNvSpPr>
              <p:nvPr/>
            </p:nvSpPr>
            <p:spPr bwMode="auto">
              <a:xfrm>
                <a:off x="-976" y="1632"/>
                <a:ext cx="42" cy="42"/>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Oval 17"/>
              <p:cNvSpPr>
                <a:spLocks noChangeArrowheads="1"/>
              </p:cNvSpPr>
              <p:nvPr/>
            </p:nvSpPr>
            <p:spPr bwMode="auto">
              <a:xfrm>
                <a:off x="-967" y="1641"/>
                <a:ext cx="24" cy="24"/>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Oval 15"/>
              <p:cNvSpPr>
                <a:spLocks noChangeArrowheads="1"/>
              </p:cNvSpPr>
              <p:nvPr/>
            </p:nvSpPr>
            <p:spPr bwMode="auto">
              <a:xfrm>
                <a:off x="-1216" y="1543"/>
                <a:ext cx="168" cy="168"/>
              </a:xfrm>
              <a:prstGeom prst="ellipse">
                <a:avLst/>
              </a:prstGeom>
              <a:solidFill>
                <a:srgbClr val="FFFFFF"/>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5" name="Group 21"/>
            <p:cNvGrpSpPr>
              <a:grpSpLocks noChangeAspect="1"/>
            </p:cNvGrpSpPr>
            <p:nvPr/>
          </p:nvGrpSpPr>
          <p:grpSpPr bwMode="auto">
            <a:xfrm>
              <a:off x="1138770" y="1996891"/>
              <a:ext cx="465333" cy="425804"/>
              <a:chOff x="-1362" y="1883"/>
              <a:chExt cx="671" cy="614"/>
            </a:xfrm>
          </p:grpSpPr>
          <p:sp>
            <p:nvSpPr>
              <p:cNvPr id="47" name="Freeform 22"/>
              <p:cNvSpPr>
                <a:spLocks/>
              </p:cNvSpPr>
              <p:nvPr/>
            </p:nvSpPr>
            <p:spPr bwMode="auto">
              <a:xfrm>
                <a:off x="-1362" y="2105"/>
                <a:ext cx="671" cy="357"/>
              </a:xfrm>
              <a:custGeom>
                <a:avLst/>
                <a:gdLst/>
                <a:ahLst/>
                <a:cxnLst>
                  <a:cxn ang="0">
                    <a:pos x="28" y="0"/>
                  </a:cxn>
                  <a:cxn ang="0">
                    <a:pos x="54" y="0"/>
                  </a:cxn>
                  <a:cxn ang="0">
                    <a:pos x="54" y="5"/>
                  </a:cxn>
                  <a:cxn ang="0">
                    <a:pos x="67" y="18"/>
                  </a:cxn>
                  <a:cxn ang="0">
                    <a:pos x="217" y="18"/>
                  </a:cxn>
                  <a:cxn ang="0">
                    <a:pos x="230" y="5"/>
                  </a:cxn>
                  <a:cxn ang="0">
                    <a:pos x="230" y="0"/>
                  </a:cxn>
                  <a:cxn ang="0">
                    <a:pos x="256" y="0"/>
                  </a:cxn>
                  <a:cxn ang="0">
                    <a:pos x="284" y="28"/>
                  </a:cxn>
                  <a:cxn ang="0">
                    <a:pos x="284" y="123"/>
                  </a:cxn>
                  <a:cxn ang="0">
                    <a:pos x="256" y="151"/>
                  </a:cxn>
                  <a:cxn ang="0">
                    <a:pos x="227" y="151"/>
                  </a:cxn>
                  <a:cxn ang="0">
                    <a:pos x="231" y="144"/>
                  </a:cxn>
                  <a:cxn ang="0">
                    <a:pos x="231" y="134"/>
                  </a:cxn>
                  <a:cxn ang="0">
                    <a:pos x="223" y="126"/>
                  </a:cxn>
                  <a:cxn ang="0">
                    <a:pos x="61" y="126"/>
                  </a:cxn>
                  <a:cxn ang="0">
                    <a:pos x="53" y="134"/>
                  </a:cxn>
                  <a:cxn ang="0">
                    <a:pos x="53" y="144"/>
                  </a:cxn>
                  <a:cxn ang="0">
                    <a:pos x="57" y="151"/>
                  </a:cxn>
                  <a:cxn ang="0">
                    <a:pos x="28" y="151"/>
                  </a:cxn>
                  <a:cxn ang="0">
                    <a:pos x="0" y="123"/>
                  </a:cxn>
                  <a:cxn ang="0">
                    <a:pos x="0" y="28"/>
                  </a:cxn>
                  <a:cxn ang="0">
                    <a:pos x="28" y="0"/>
                  </a:cxn>
                </a:cxnLst>
                <a:rect l="0" t="0" r="r" b="b"/>
                <a:pathLst>
                  <a:path w="284" h="151">
                    <a:moveTo>
                      <a:pt x="28" y="0"/>
                    </a:moveTo>
                    <a:cubicBezTo>
                      <a:pt x="54" y="0"/>
                      <a:pt x="54" y="0"/>
                      <a:pt x="54" y="0"/>
                    </a:cubicBezTo>
                    <a:cubicBezTo>
                      <a:pt x="54" y="5"/>
                      <a:pt x="54" y="5"/>
                      <a:pt x="54" y="5"/>
                    </a:cubicBezTo>
                    <a:cubicBezTo>
                      <a:pt x="54" y="12"/>
                      <a:pt x="60" y="18"/>
                      <a:pt x="67" y="18"/>
                    </a:cubicBezTo>
                    <a:cubicBezTo>
                      <a:pt x="217" y="18"/>
                      <a:pt x="217" y="18"/>
                      <a:pt x="217" y="18"/>
                    </a:cubicBezTo>
                    <a:cubicBezTo>
                      <a:pt x="224" y="18"/>
                      <a:pt x="230" y="12"/>
                      <a:pt x="230" y="5"/>
                    </a:cubicBezTo>
                    <a:cubicBezTo>
                      <a:pt x="230" y="0"/>
                      <a:pt x="230" y="0"/>
                      <a:pt x="230" y="0"/>
                    </a:cubicBezTo>
                    <a:cubicBezTo>
                      <a:pt x="256" y="0"/>
                      <a:pt x="256" y="0"/>
                      <a:pt x="256" y="0"/>
                    </a:cubicBezTo>
                    <a:cubicBezTo>
                      <a:pt x="271" y="0"/>
                      <a:pt x="284" y="13"/>
                      <a:pt x="284" y="28"/>
                    </a:cubicBezTo>
                    <a:cubicBezTo>
                      <a:pt x="284" y="123"/>
                      <a:pt x="284" y="123"/>
                      <a:pt x="284" y="123"/>
                    </a:cubicBezTo>
                    <a:cubicBezTo>
                      <a:pt x="284" y="138"/>
                      <a:pt x="271" y="151"/>
                      <a:pt x="256" y="151"/>
                    </a:cubicBezTo>
                    <a:cubicBezTo>
                      <a:pt x="227" y="151"/>
                      <a:pt x="227" y="151"/>
                      <a:pt x="227" y="151"/>
                    </a:cubicBezTo>
                    <a:cubicBezTo>
                      <a:pt x="229" y="149"/>
                      <a:pt x="231" y="147"/>
                      <a:pt x="231" y="144"/>
                    </a:cubicBezTo>
                    <a:cubicBezTo>
                      <a:pt x="231" y="134"/>
                      <a:pt x="231" y="134"/>
                      <a:pt x="231" y="134"/>
                    </a:cubicBezTo>
                    <a:cubicBezTo>
                      <a:pt x="231" y="130"/>
                      <a:pt x="227" y="126"/>
                      <a:pt x="223" y="126"/>
                    </a:cubicBezTo>
                    <a:cubicBezTo>
                      <a:pt x="61" y="126"/>
                      <a:pt x="61" y="126"/>
                      <a:pt x="61" y="126"/>
                    </a:cubicBezTo>
                    <a:cubicBezTo>
                      <a:pt x="57" y="126"/>
                      <a:pt x="53" y="130"/>
                      <a:pt x="53" y="134"/>
                    </a:cubicBezTo>
                    <a:cubicBezTo>
                      <a:pt x="53" y="144"/>
                      <a:pt x="53" y="144"/>
                      <a:pt x="53" y="144"/>
                    </a:cubicBezTo>
                    <a:cubicBezTo>
                      <a:pt x="53" y="147"/>
                      <a:pt x="55" y="149"/>
                      <a:pt x="57" y="151"/>
                    </a:cubicBezTo>
                    <a:cubicBezTo>
                      <a:pt x="28" y="151"/>
                      <a:pt x="28" y="151"/>
                      <a:pt x="28" y="151"/>
                    </a:cubicBezTo>
                    <a:cubicBezTo>
                      <a:pt x="12" y="151"/>
                      <a:pt x="0" y="138"/>
                      <a:pt x="0" y="123"/>
                    </a:cubicBezTo>
                    <a:cubicBezTo>
                      <a:pt x="0" y="28"/>
                      <a:pt x="0" y="28"/>
                      <a:pt x="0" y="28"/>
                    </a:cubicBezTo>
                    <a:cubicBezTo>
                      <a:pt x="0" y="13"/>
                      <a:pt x="12" y="0"/>
                      <a:pt x="2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3"/>
              <p:cNvSpPr>
                <a:spLocks/>
              </p:cNvSpPr>
              <p:nvPr/>
            </p:nvSpPr>
            <p:spPr bwMode="auto">
              <a:xfrm>
                <a:off x="-1216" y="1883"/>
                <a:ext cx="378" cy="243"/>
              </a:xfrm>
              <a:custGeom>
                <a:avLst/>
                <a:gdLst/>
                <a:ahLst/>
                <a:cxnLst>
                  <a:cxn ang="0">
                    <a:pos x="11" y="0"/>
                  </a:cxn>
                  <a:cxn ang="0">
                    <a:pos x="148" y="0"/>
                  </a:cxn>
                  <a:cxn ang="0">
                    <a:pos x="160" y="12"/>
                  </a:cxn>
                  <a:cxn ang="0">
                    <a:pos x="160" y="91"/>
                  </a:cxn>
                  <a:cxn ang="0">
                    <a:pos x="148" y="103"/>
                  </a:cxn>
                  <a:cxn ang="0">
                    <a:pos x="11" y="103"/>
                  </a:cxn>
                  <a:cxn ang="0">
                    <a:pos x="0" y="91"/>
                  </a:cxn>
                  <a:cxn ang="0">
                    <a:pos x="0" y="12"/>
                  </a:cxn>
                  <a:cxn ang="0">
                    <a:pos x="11" y="0"/>
                  </a:cxn>
                </a:cxnLst>
                <a:rect l="0" t="0" r="r" b="b"/>
                <a:pathLst>
                  <a:path w="160" h="103">
                    <a:moveTo>
                      <a:pt x="11" y="0"/>
                    </a:moveTo>
                    <a:cubicBezTo>
                      <a:pt x="148" y="0"/>
                      <a:pt x="148" y="0"/>
                      <a:pt x="148" y="0"/>
                    </a:cubicBezTo>
                    <a:cubicBezTo>
                      <a:pt x="155" y="0"/>
                      <a:pt x="160" y="5"/>
                      <a:pt x="160" y="12"/>
                    </a:cubicBezTo>
                    <a:cubicBezTo>
                      <a:pt x="160" y="91"/>
                      <a:pt x="160" y="91"/>
                      <a:pt x="160" y="91"/>
                    </a:cubicBezTo>
                    <a:cubicBezTo>
                      <a:pt x="160" y="98"/>
                      <a:pt x="155" y="103"/>
                      <a:pt x="148" y="103"/>
                    </a:cubicBezTo>
                    <a:cubicBezTo>
                      <a:pt x="11" y="103"/>
                      <a:pt x="11" y="103"/>
                      <a:pt x="11" y="103"/>
                    </a:cubicBezTo>
                    <a:cubicBezTo>
                      <a:pt x="5" y="103"/>
                      <a:pt x="0" y="98"/>
                      <a:pt x="0" y="91"/>
                    </a:cubicBezTo>
                    <a:cubicBezTo>
                      <a:pt x="0" y="12"/>
                      <a:pt x="0" y="12"/>
                      <a:pt x="0" y="12"/>
                    </a:cubicBezTo>
                    <a:cubicBezTo>
                      <a:pt x="0" y="5"/>
                      <a:pt x="5" y="0"/>
                      <a:pt x="11"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4"/>
              <p:cNvSpPr>
                <a:spLocks/>
              </p:cNvSpPr>
              <p:nvPr/>
            </p:nvSpPr>
            <p:spPr bwMode="auto">
              <a:xfrm>
                <a:off x="-1216" y="2422"/>
                <a:ext cx="378" cy="75"/>
              </a:xfrm>
              <a:custGeom>
                <a:avLst/>
                <a:gdLst/>
                <a:ahLst/>
                <a:cxnLst>
                  <a:cxn ang="0">
                    <a:pos x="160" y="0"/>
                  </a:cxn>
                  <a:cxn ang="0">
                    <a:pos x="160" y="20"/>
                  </a:cxn>
                  <a:cxn ang="0">
                    <a:pos x="148" y="32"/>
                  </a:cxn>
                  <a:cxn ang="0">
                    <a:pos x="11" y="32"/>
                  </a:cxn>
                  <a:cxn ang="0">
                    <a:pos x="0" y="20"/>
                  </a:cxn>
                  <a:cxn ang="0">
                    <a:pos x="0" y="0"/>
                  </a:cxn>
                  <a:cxn ang="0">
                    <a:pos x="160" y="0"/>
                  </a:cxn>
                </a:cxnLst>
                <a:rect l="0" t="0" r="r" b="b"/>
                <a:pathLst>
                  <a:path w="160" h="32">
                    <a:moveTo>
                      <a:pt x="160" y="0"/>
                    </a:moveTo>
                    <a:cubicBezTo>
                      <a:pt x="160" y="20"/>
                      <a:pt x="160" y="20"/>
                      <a:pt x="160" y="20"/>
                    </a:cubicBezTo>
                    <a:cubicBezTo>
                      <a:pt x="160" y="27"/>
                      <a:pt x="155" y="32"/>
                      <a:pt x="148" y="32"/>
                    </a:cubicBezTo>
                    <a:cubicBezTo>
                      <a:pt x="11" y="32"/>
                      <a:pt x="11" y="32"/>
                      <a:pt x="11" y="32"/>
                    </a:cubicBezTo>
                    <a:cubicBezTo>
                      <a:pt x="5" y="32"/>
                      <a:pt x="0" y="27"/>
                      <a:pt x="0" y="20"/>
                    </a:cubicBezTo>
                    <a:cubicBezTo>
                      <a:pt x="0" y="0"/>
                      <a:pt x="0" y="0"/>
                      <a:pt x="0" y="0"/>
                    </a:cubicBezTo>
                    <a:cubicBezTo>
                      <a:pt x="160" y="0"/>
                      <a:pt x="160" y="0"/>
                      <a:pt x="16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5"/>
              <p:cNvSpPr>
                <a:spLocks/>
              </p:cNvSpPr>
              <p:nvPr/>
            </p:nvSpPr>
            <p:spPr bwMode="auto">
              <a:xfrm>
                <a:off x="-1164" y="2452"/>
                <a:ext cx="274" cy="15"/>
              </a:xfrm>
              <a:custGeom>
                <a:avLst/>
                <a:gdLst/>
                <a:ahLst/>
                <a:cxnLst>
                  <a:cxn ang="0">
                    <a:pos x="3" y="0"/>
                  </a:cxn>
                  <a:cxn ang="0">
                    <a:pos x="113" y="0"/>
                  </a:cxn>
                  <a:cxn ang="0">
                    <a:pos x="116" y="3"/>
                  </a:cxn>
                  <a:cxn ang="0">
                    <a:pos x="116" y="3"/>
                  </a:cxn>
                  <a:cxn ang="0">
                    <a:pos x="113" y="6"/>
                  </a:cxn>
                  <a:cxn ang="0">
                    <a:pos x="3" y="6"/>
                  </a:cxn>
                  <a:cxn ang="0">
                    <a:pos x="0" y="3"/>
                  </a:cxn>
                  <a:cxn ang="0">
                    <a:pos x="0" y="3"/>
                  </a:cxn>
                  <a:cxn ang="0">
                    <a:pos x="3" y="0"/>
                  </a:cxn>
                </a:cxnLst>
                <a:rect l="0" t="0" r="r" b="b"/>
                <a:pathLst>
                  <a:path w="116" h="6">
                    <a:moveTo>
                      <a:pt x="3" y="0"/>
                    </a:moveTo>
                    <a:cubicBezTo>
                      <a:pt x="113" y="0"/>
                      <a:pt x="113" y="0"/>
                      <a:pt x="113" y="0"/>
                    </a:cubicBezTo>
                    <a:cubicBezTo>
                      <a:pt x="115" y="0"/>
                      <a:pt x="116" y="1"/>
                      <a:pt x="116" y="3"/>
                    </a:cubicBezTo>
                    <a:cubicBezTo>
                      <a:pt x="116" y="3"/>
                      <a:pt x="116" y="3"/>
                      <a:pt x="116" y="3"/>
                    </a:cubicBezTo>
                    <a:cubicBezTo>
                      <a:pt x="116" y="5"/>
                      <a:pt x="115" y="6"/>
                      <a:pt x="113" y="6"/>
                    </a:cubicBezTo>
                    <a:cubicBezTo>
                      <a:pt x="3" y="6"/>
                      <a:pt x="3" y="6"/>
                      <a:pt x="3" y="6"/>
                    </a:cubicBezTo>
                    <a:cubicBezTo>
                      <a:pt x="1" y="6"/>
                      <a:pt x="0" y="5"/>
                      <a:pt x="0" y="3"/>
                    </a:cubicBezTo>
                    <a:cubicBezTo>
                      <a:pt x="0" y="3"/>
                      <a:pt x="0" y="3"/>
                      <a:pt x="0" y="3"/>
                    </a:cubicBezTo>
                    <a:cubicBezTo>
                      <a:pt x="0" y="1"/>
                      <a:pt x="1" y="0"/>
                      <a:pt x="3"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Oval 26"/>
              <p:cNvSpPr>
                <a:spLocks noChangeArrowheads="1"/>
              </p:cNvSpPr>
              <p:nvPr/>
            </p:nvSpPr>
            <p:spPr bwMode="auto">
              <a:xfrm>
                <a:off x="-784" y="2230"/>
                <a:ext cx="31" cy="31"/>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Oval 27"/>
              <p:cNvSpPr>
                <a:spLocks noChangeArrowheads="1"/>
              </p:cNvSpPr>
              <p:nvPr/>
            </p:nvSpPr>
            <p:spPr bwMode="auto">
              <a:xfrm>
                <a:off x="-795" y="2162"/>
                <a:ext cx="52" cy="52"/>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Oval 28"/>
              <p:cNvSpPr>
                <a:spLocks noChangeArrowheads="1"/>
              </p:cNvSpPr>
              <p:nvPr/>
            </p:nvSpPr>
            <p:spPr bwMode="auto">
              <a:xfrm>
                <a:off x="-784" y="2173"/>
                <a:ext cx="31" cy="31"/>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9"/>
              <p:cNvSpPr>
                <a:spLocks/>
              </p:cNvSpPr>
              <p:nvPr/>
            </p:nvSpPr>
            <p:spPr bwMode="auto">
              <a:xfrm>
                <a:off x="-1268" y="1998"/>
                <a:ext cx="33" cy="97"/>
              </a:xfrm>
              <a:custGeom>
                <a:avLst/>
                <a:gdLst/>
                <a:ahLst/>
                <a:cxnLst>
                  <a:cxn ang="0">
                    <a:pos x="10" y="0"/>
                  </a:cxn>
                  <a:cxn ang="0">
                    <a:pos x="14" y="0"/>
                  </a:cxn>
                  <a:cxn ang="0">
                    <a:pos x="14" y="41"/>
                  </a:cxn>
                  <a:cxn ang="0">
                    <a:pos x="0" y="41"/>
                  </a:cxn>
                  <a:cxn ang="0">
                    <a:pos x="0" y="10"/>
                  </a:cxn>
                  <a:cxn ang="0">
                    <a:pos x="10" y="0"/>
                  </a:cxn>
                </a:cxnLst>
                <a:rect l="0" t="0" r="r" b="b"/>
                <a:pathLst>
                  <a:path w="14" h="41">
                    <a:moveTo>
                      <a:pt x="10" y="0"/>
                    </a:moveTo>
                    <a:cubicBezTo>
                      <a:pt x="14" y="0"/>
                      <a:pt x="14" y="0"/>
                      <a:pt x="14" y="0"/>
                    </a:cubicBezTo>
                    <a:cubicBezTo>
                      <a:pt x="14" y="41"/>
                      <a:pt x="14" y="41"/>
                      <a:pt x="14" y="41"/>
                    </a:cubicBezTo>
                    <a:cubicBezTo>
                      <a:pt x="0" y="41"/>
                      <a:pt x="0" y="41"/>
                      <a:pt x="0" y="41"/>
                    </a:cubicBezTo>
                    <a:cubicBezTo>
                      <a:pt x="0" y="10"/>
                      <a:pt x="0" y="10"/>
                      <a:pt x="0" y="10"/>
                    </a:cubicBezTo>
                    <a:cubicBezTo>
                      <a:pt x="0" y="5"/>
                      <a:pt x="4" y="0"/>
                      <a:pt x="1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0"/>
              <p:cNvSpPr>
                <a:spLocks/>
              </p:cNvSpPr>
              <p:nvPr/>
            </p:nvSpPr>
            <p:spPr bwMode="auto">
              <a:xfrm>
                <a:off x="-819" y="1998"/>
                <a:ext cx="33" cy="97"/>
              </a:xfrm>
              <a:custGeom>
                <a:avLst/>
                <a:gdLst/>
                <a:ahLst/>
                <a:cxnLst>
                  <a:cxn ang="0">
                    <a:pos x="4" y="0"/>
                  </a:cxn>
                  <a:cxn ang="0">
                    <a:pos x="0" y="0"/>
                  </a:cxn>
                  <a:cxn ang="0">
                    <a:pos x="0" y="41"/>
                  </a:cxn>
                  <a:cxn ang="0">
                    <a:pos x="14" y="41"/>
                  </a:cxn>
                  <a:cxn ang="0">
                    <a:pos x="14" y="10"/>
                  </a:cxn>
                  <a:cxn ang="0">
                    <a:pos x="4" y="0"/>
                  </a:cxn>
                </a:cxnLst>
                <a:rect l="0" t="0" r="r" b="b"/>
                <a:pathLst>
                  <a:path w="14" h="41">
                    <a:moveTo>
                      <a:pt x="4" y="0"/>
                    </a:moveTo>
                    <a:cubicBezTo>
                      <a:pt x="0" y="0"/>
                      <a:pt x="0" y="0"/>
                      <a:pt x="0" y="0"/>
                    </a:cubicBezTo>
                    <a:cubicBezTo>
                      <a:pt x="0" y="41"/>
                      <a:pt x="0" y="41"/>
                      <a:pt x="0" y="41"/>
                    </a:cubicBezTo>
                    <a:cubicBezTo>
                      <a:pt x="14" y="41"/>
                      <a:pt x="14" y="41"/>
                      <a:pt x="14" y="41"/>
                    </a:cubicBezTo>
                    <a:cubicBezTo>
                      <a:pt x="14" y="10"/>
                      <a:pt x="14" y="10"/>
                      <a:pt x="14" y="10"/>
                    </a:cubicBezTo>
                    <a:cubicBezTo>
                      <a:pt x="14" y="5"/>
                      <a:pt x="10" y="0"/>
                      <a:pt x="4"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Freeform 10"/>
            <p:cNvSpPr>
              <a:spLocks noEditPoints="1"/>
            </p:cNvSpPr>
            <p:nvPr/>
          </p:nvSpPr>
          <p:spPr bwMode="auto">
            <a:xfrm>
              <a:off x="788307" y="1459614"/>
              <a:ext cx="433133" cy="537272"/>
            </a:xfrm>
            <a:custGeom>
              <a:avLst/>
              <a:gdLst/>
              <a:ahLst/>
              <a:cxnLst>
                <a:cxn ang="0">
                  <a:pos x="718" y="1180"/>
                </a:cxn>
                <a:cxn ang="0">
                  <a:pos x="718" y="51"/>
                </a:cxn>
                <a:cxn ang="0">
                  <a:pos x="667" y="0"/>
                </a:cxn>
                <a:cxn ang="0">
                  <a:pos x="51" y="0"/>
                </a:cxn>
                <a:cxn ang="0">
                  <a:pos x="0" y="51"/>
                </a:cxn>
                <a:cxn ang="0">
                  <a:pos x="0" y="1180"/>
                </a:cxn>
                <a:cxn ang="0">
                  <a:pos x="51" y="1231"/>
                </a:cxn>
                <a:cxn ang="0">
                  <a:pos x="667" y="1231"/>
                </a:cxn>
                <a:cxn ang="0">
                  <a:pos x="718" y="1180"/>
                </a:cxn>
                <a:cxn ang="0">
                  <a:pos x="77" y="949"/>
                </a:cxn>
                <a:cxn ang="0">
                  <a:pos x="77" y="103"/>
                </a:cxn>
                <a:cxn ang="0">
                  <a:pos x="641" y="103"/>
                </a:cxn>
                <a:cxn ang="0">
                  <a:pos x="641" y="949"/>
                </a:cxn>
                <a:cxn ang="0">
                  <a:pos x="77" y="949"/>
                </a:cxn>
                <a:cxn ang="0">
                  <a:pos x="321" y="1090"/>
                </a:cxn>
                <a:cxn ang="0">
                  <a:pos x="359" y="1052"/>
                </a:cxn>
                <a:cxn ang="0">
                  <a:pos x="397" y="1090"/>
                </a:cxn>
                <a:cxn ang="0">
                  <a:pos x="359" y="1129"/>
                </a:cxn>
                <a:cxn ang="0">
                  <a:pos x="321" y="1090"/>
                </a:cxn>
              </a:cxnLst>
              <a:rect l="0" t="0" r="r" b="b"/>
              <a:pathLst>
                <a:path w="718" h="1231">
                  <a:moveTo>
                    <a:pt x="718" y="1180"/>
                  </a:moveTo>
                  <a:cubicBezTo>
                    <a:pt x="718" y="51"/>
                    <a:pt x="718" y="51"/>
                    <a:pt x="718" y="51"/>
                  </a:cubicBezTo>
                  <a:cubicBezTo>
                    <a:pt x="718" y="23"/>
                    <a:pt x="695" y="0"/>
                    <a:pt x="667" y="0"/>
                  </a:cubicBezTo>
                  <a:cubicBezTo>
                    <a:pt x="51" y="0"/>
                    <a:pt x="51" y="0"/>
                    <a:pt x="51" y="0"/>
                  </a:cubicBezTo>
                  <a:cubicBezTo>
                    <a:pt x="23" y="0"/>
                    <a:pt x="0" y="23"/>
                    <a:pt x="0" y="51"/>
                  </a:cubicBezTo>
                  <a:cubicBezTo>
                    <a:pt x="0" y="1180"/>
                    <a:pt x="0" y="1180"/>
                    <a:pt x="0" y="1180"/>
                  </a:cubicBezTo>
                  <a:cubicBezTo>
                    <a:pt x="0" y="1208"/>
                    <a:pt x="23" y="1231"/>
                    <a:pt x="51" y="1231"/>
                  </a:cubicBezTo>
                  <a:cubicBezTo>
                    <a:pt x="667" y="1231"/>
                    <a:pt x="667" y="1231"/>
                    <a:pt x="667" y="1231"/>
                  </a:cubicBezTo>
                  <a:cubicBezTo>
                    <a:pt x="695" y="1231"/>
                    <a:pt x="718" y="1208"/>
                    <a:pt x="718" y="1180"/>
                  </a:cubicBezTo>
                  <a:close/>
                  <a:moveTo>
                    <a:pt x="77" y="949"/>
                  </a:moveTo>
                  <a:cubicBezTo>
                    <a:pt x="77" y="103"/>
                    <a:pt x="77" y="103"/>
                    <a:pt x="77" y="103"/>
                  </a:cubicBezTo>
                  <a:cubicBezTo>
                    <a:pt x="641" y="103"/>
                    <a:pt x="641" y="103"/>
                    <a:pt x="641" y="103"/>
                  </a:cubicBezTo>
                  <a:cubicBezTo>
                    <a:pt x="641" y="949"/>
                    <a:pt x="641" y="949"/>
                    <a:pt x="641" y="949"/>
                  </a:cubicBezTo>
                  <a:lnTo>
                    <a:pt x="77" y="949"/>
                  </a:lnTo>
                  <a:close/>
                  <a:moveTo>
                    <a:pt x="321" y="1090"/>
                  </a:moveTo>
                  <a:cubicBezTo>
                    <a:pt x="321" y="1069"/>
                    <a:pt x="338" y="1052"/>
                    <a:pt x="359" y="1052"/>
                  </a:cubicBezTo>
                  <a:cubicBezTo>
                    <a:pt x="380" y="1052"/>
                    <a:pt x="397" y="1069"/>
                    <a:pt x="397" y="1090"/>
                  </a:cubicBezTo>
                  <a:cubicBezTo>
                    <a:pt x="397" y="1112"/>
                    <a:pt x="380" y="1129"/>
                    <a:pt x="359" y="1129"/>
                  </a:cubicBezTo>
                  <a:cubicBezTo>
                    <a:pt x="338" y="1129"/>
                    <a:pt x="321" y="1112"/>
                    <a:pt x="321" y="109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3" name="Left Arrow 92"/>
          <p:cNvSpPr/>
          <p:nvPr/>
        </p:nvSpPr>
        <p:spPr bwMode="auto">
          <a:xfrm rot="1692258" flipH="1">
            <a:off x="7473473" y="3181558"/>
            <a:ext cx="580719" cy="440119"/>
          </a:xfrm>
          <a:prstGeom prst="lef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524924" y="2287379"/>
            <a:ext cx="1374984" cy="1377855"/>
          </a:xfrm>
          <a:prstGeom prst="rect">
            <a:avLst/>
          </a:prstGeom>
        </p:spPr>
      </p:pic>
    </p:spTree>
    <p:extLst>
      <p:ext uri="{BB962C8B-B14F-4D97-AF65-F5344CB8AC3E}">
        <p14:creationId xmlns:p14="http://schemas.microsoft.com/office/powerpoint/2010/main" val="254823125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AppRF</a:t>
            </a:r>
            <a:r>
              <a:rPr lang="en-US" dirty="0" smtClean="0"/>
              <a:t> </a:t>
            </a:r>
            <a:r>
              <a:rPr lang="ru-RU" dirty="0" smtClean="0"/>
              <a:t>с встроенной фильтрацией контента</a:t>
            </a:r>
            <a:endParaRPr lang="en-US" dirty="0"/>
          </a:p>
        </p:txBody>
      </p:sp>
      <p:sp>
        <p:nvSpPr>
          <p:cNvPr id="3" name="Content Placeholder 2"/>
          <p:cNvSpPr>
            <a:spLocks noGrp="1"/>
          </p:cNvSpPr>
          <p:nvPr>
            <p:ph type="body" sz="quarter" idx="4294967295"/>
          </p:nvPr>
        </p:nvSpPr>
        <p:spPr>
          <a:xfrm>
            <a:off x="1178012" y="4965700"/>
            <a:ext cx="3516313" cy="1093788"/>
          </a:xfrm>
          <a:prstGeom prst="rect">
            <a:avLst/>
          </a:prstGeom>
        </p:spPr>
        <p:txBody>
          <a:bodyPr>
            <a:noAutofit/>
          </a:bodyPr>
          <a:lstStyle/>
          <a:p>
            <a:pPr marL="0" indent="0">
              <a:buNone/>
            </a:pPr>
            <a:r>
              <a:rPr lang="en-US" sz="2000" dirty="0">
                <a:solidFill>
                  <a:schemeClr val="accent1"/>
                </a:solidFill>
              </a:rPr>
              <a:t>Instant:</a:t>
            </a:r>
            <a:r>
              <a:rPr lang="en-US" sz="2000" dirty="0" smtClean="0">
                <a:solidFill>
                  <a:schemeClr val="bg2"/>
                </a:solidFill>
              </a:rPr>
              <a:t>  </a:t>
            </a:r>
            <a:r>
              <a:rPr lang="en-US" sz="2000" b="0" dirty="0" smtClean="0">
                <a:solidFill>
                  <a:schemeClr val="bg2"/>
                </a:solidFill>
              </a:rPr>
              <a:t/>
            </a:r>
            <a:br>
              <a:rPr lang="en-US" sz="2000" b="0" dirty="0" smtClean="0">
                <a:solidFill>
                  <a:schemeClr val="bg2"/>
                </a:solidFill>
              </a:rPr>
            </a:br>
            <a:r>
              <a:rPr lang="ru-RU" sz="2000" b="0" dirty="0" smtClean="0">
                <a:solidFill>
                  <a:schemeClr val="bg1">
                    <a:lumMod val="50000"/>
                  </a:schemeClr>
                </a:solidFill>
              </a:rPr>
              <a:t>Децентрализованная классификация и контроль трафика</a:t>
            </a:r>
            <a:endParaRPr lang="en-US" sz="2000" b="0" dirty="0" smtClean="0">
              <a:solidFill>
                <a:schemeClr val="bg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6875" y="2116723"/>
            <a:ext cx="1154787" cy="1157197"/>
          </a:xfrm>
          <a:prstGeom prst="rect">
            <a:avLst/>
          </a:prstGeom>
        </p:spPr>
      </p:pic>
      <p:cxnSp>
        <p:nvCxnSpPr>
          <p:cNvPr id="5" name="Straight Connector 4"/>
          <p:cNvCxnSpPr>
            <a:endCxn id="4" idx="1"/>
          </p:cNvCxnSpPr>
          <p:nvPr/>
        </p:nvCxnSpPr>
        <p:spPr>
          <a:xfrm>
            <a:off x="1832550" y="2287618"/>
            <a:ext cx="1284325" cy="407704"/>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a:endCxn id="4" idx="1"/>
          </p:cNvCxnSpPr>
          <p:nvPr/>
        </p:nvCxnSpPr>
        <p:spPr>
          <a:xfrm flipV="1">
            <a:off x="1832550" y="2695322"/>
            <a:ext cx="1284325" cy="919937"/>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pic>
        <p:nvPicPr>
          <p:cNvPr id="7" name="Picture 3" descr="C:\Users\Kurt\Desktop\Dog &amp; Pony Show\Images\apple-12q2-macbook-pro-13-front-l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2373" y="3316255"/>
            <a:ext cx="2022789" cy="1291898"/>
          </a:xfrm>
          <a:prstGeom prst="rect">
            <a:avLst/>
          </a:prstGeom>
          <a:noFill/>
          <a:effectLst>
            <a:outerShdw blurRad="50800" dist="38100" dir="5400000" algn="t" rotWithShape="0">
              <a:prstClr val="black">
                <a:alpha val="40000"/>
              </a:prstClr>
            </a:outerShdw>
          </a:effectLst>
        </p:spPr>
      </p:pic>
      <p:pic>
        <p:nvPicPr>
          <p:cNvPr id="8" name="Picture 7" descr="pho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6960" y="1931916"/>
            <a:ext cx="433615" cy="763406"/>
          </a:xfrm>
          <a:prstGeom prst="roundRect">
            <a:avLst/>
          </a:prstGeom>
        </p:spPr>
      </p:pic>
      <p:cxnSp>
        <p:nvCxnSpPr>
          <p:cNvPr id="17" name="Straight Connector 16"/>
          <p:cNvCxnSpPr>
            <a:stCxn id="4" idx="3"/>
            <a:endCxn id="28" idx="1"/>
          </p:cNvCxnSpPr>
          <p:nvPr/>
        </p:nvCxnSpPr>
        <p:spPr>
          <a:xfrm>
            <a:off x="4271662" y="2695322"/>
            <a:ext cx="2128918" cy="0"/>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sp>
        <p:nvSpPr>
          <p:cNvPr id="21" name="Donut 20"/>
          <p:cNvSpPr/>
          <p:nvPr/>
        </p:nvSpPr>
        <p:spPr bwMode="auto">
          <a:xfrm>
            <a:off x="3377340" y="2360976"/>
            <a:ext cx="649695" cy="649615"/>
          </a:xfrm>
          <a:prstGeom prst="donut">
            <a:avLst>
              <a:gd name="adj" fmla="val 14061"/>
            </a:avLst>
          </a:prstGeom>
          <a:gradFill flip="none" rotWithShape="1">
            <a:gsLst>
              <a:gs pos="0">
                <a:schemeClr val="accent1">
                  <a:alpha val="87000"/>
                </a:schemeClr>
              </a:gs>
              <a:gs pos="91000">
                <a:schemeClr val="accent1">
                  <a:lumMod val="20000"/>
                  <a:lumOff val="80000"/>
                  <a:alpha val="76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22" name="TextBox 21"/>
          <p:cNvSpPr txBox="1"/>
          <p:nvPr/>
        </p:nvSpPr>
        <p:spPr>
          <a:xfrm>
            <a:off x="3277362" y="3404513"/>
            <a:ext cx="1647567" cy="1200329"/>
          </a:xfrm>
          <a:prstGeom prst="rect">
            <a:avLst/>
          </a:prstGeom>
          <a:noFill/>
        </p:spPr>
        <p:txBody>
          <a:bodyPr wrap="none" rtlCol="0">
            <a:spAutoFit/>
          </a:bodyPr>
          <a:lstStyle/>
          <a:p>
            <a:pPr marL="285750" indent="-285750">
              <a:buFont typeface="Wingdings" charset="2"/>
              <a:buChar char="ü"/>
            </a:pPr>
            <a:r>
              <a:rPr lang="ru-RU" sz="1800" dirty="0" smtClean="0"/>
              <a:t>Разрешить</a:t>
            </a:r>
            <a:endParaRPr lang="en-US" sz="1800" dirty="0" smtClean="0"/>
          </a:p>
          <a:p>
            <a:pPr marL="285750" indent="-285750">
              <a:buFont typeface="Wingdings" charset="2"/>
              <a:buChar char="ü"/>
            </a:pPr>
            <a:r>
              <a:rPr lang="ru-RU" sz="1800" dirty="0" smtClean="0"/>
              <a:t>Запретить</a:t>
            </a:r>
            <a:endParaRPr lang="en-US" sz="1800" dirty="0" smtClean="0"/>
          </a:p>
          <a:p>
            <a:pPr marL="285750" indent="-285750">
              <a:buFont typeface="Wingdings" charset="2"/>
              <a:buChar char="ü"/>
            </a:pPr>
            <a:r>
              <a:rPr lang="ru-RU" sz="1800" dirty="0" smtClean="0"/>
              <a:t>Скорость</a:t>
            </a:r>
            <a:r>
              <a:rPr lang="en-US" sz="1800" dirty="0" smtClean="0"/>
              <a:t> </a:t>
            </a:r>
          </a:p>
          <a:p>
            <a:pPr marL="285750" indent="-285750">
              <a:buFont typeface="Wingdings" charset="2"/>
              <a:buChar char="ü"/>
            </a:pPr>
            <a:r>
              <a:rPr lang="ru-RU" sz="1800" dirty="0" smtClean="0"/>
              <a:t>Приоритет</a:t>
            </a:r>
            <a:endParaRPr lang="en-US" sz="1800" dirty="0"/>
          </a:p>
        </p:txBody>
      </p:sp>
      <p:sp>
        <p:nvSpPr>
          <p:cNvPr id="24" name="TextBox 23"/>
          <p:cNvSpPr txBox="1"/>
          <p:nvPr/>
        </p:nvSpPr>
        <p:spPr>
          <a:xfrm>
            <a:off x="6206128" y="1435097"/>
            <a:ext cx="2011513" cy="646331"/>
          </a:xfrm>
          <a:prstGeom prst="rect">
            <a:avLst/>
          </a:prstGeom>
          <a:noFill/>
        </p:spPr>
        <p:txBody>
          <a:bodyPr wrap="none" rtlCol="0">
            <a:spAutoFit/>
          </a:bodyPr>
          <a:lstStyle/>
          <a:p>
            <a:pPr marL="285750" indent="-285750">
              <a:buFont typeface="Wingdings" charset="2"/>
              <a:buChar char="ü"/>
            </a:pPr>
            <a:r>
              <a:rPr lang="ru-RU" sz="1800" dirty="0" smtClean="0"/>
              <a:t>Веб-категория</a:t>
            </a:r>
            <a:endParaRPr lang="en-US" sz="1800" dirty="0" smtClean="0"/>
          </a:p>
          <a:p>
            <a:pPr marL="285750" indent="-285750">
              <a:buFont typeface="Wingdings" charset="2"/>
              <a:buChar char="ü"/>
            </a:pPr>
            <a:r>
              <a:rPr lang="ru-RU" sz="1800" dirty="0" smtClean="0"/>
              <a:t>Репутация</a:t>
            </a:r>
            <a:endParaRPr lang="en-US" sz="1800" dirty="0" smtClean="0"/>
          </a:p>
        </p:txBody>
      </p:sp>
      <p:sp>
        <p:nvSpPr>
          <p:cNvPr id="25" name="TextBox 24"/>
          <p:cNvSpPr txBox="1"/>
          <p:nvPr/>
        </p:nvSpPr>
        <p:spPr>
          <a:xfrm>
            <a:off x="2655993" y="1435097"/>
            <a:ext cx="2954655" cy="646331"/>
          </a:xfrm>
          <a:prstGeom prst="rect">
            <a:avLst/>
          </a:prstGeom>
          <a:noFill/>
        </p:spPr>
        <p:txBody>
          <a:bodyPr wrap="none" rtlCol="0">
            <a:spAutoFit/>
          </a:bodyPr>
          <a:lstStyle/>
          <a:p>
            <a:pPr marL="285750" indent="-285750">
              <a:buFont typeface="Wingdings" charset="2"/>
              <a:buChar char="ü"/>
            </a:pPr>
            <a:r>
              <a:rPr lang="ru-RU" sz="1800" dirty="0" smtClean="0"/>
              <a:t>Приложение</a:t>
            </a:r>
            <a:endParaRPr lang="en-US" sz="1800" dirty="0" smtClean="0"/>
          </a:p>
          <a:p>
            <a:pPr marL="285750" indent="-285750">
              <a:buFont typeface="Wingdings" charset="2"/>
              <a:buChar char="ü"/>
            </a:pPr>
            <a:r>
              <a:rPr lang="ru-RU" sz="1800" dirty="0" smtClean="0"/>
              <a:t>Категория приложения	</a:t>
            </a:r>
            <a:endParaRPr lang="en-US" sz="1800" dirty="0" smtClean="0"/>
          </a:p>
        </p:txBody>
      </p:sp>
      <p:sp>
        <p:nvSpPr>
          <p:cNvPr id="26" name="Rectangle 25"/>
          <p:cNvSpPr/>
          <p:nvPr/>
        </p:nvSpPr>
        <p:spPr>
          <a:xfrm>
            <a:off x="5180749" y="4965122"/>
            <a:ext cx="3963252" cy="1015663"/>
          </a:xfrm>
          <a:prstGeom prst="rect">
            <a:avLst/>
          </a:prstGeom>
        </p:spPr>
        <p:txBody>
          <a:bodyPr wrap="square">
            <a:spAutoFit/>
          </a:bodyPr>
          <a:lstStyle/>
          <a:p>
            <a:pPr marL="0" indent="0">
              <a:buNone/>
            </a:pPr>
            <a:r>
              <a:rPr lang="en-US" sz="2000" b="1" dirty="0">
                <a:solidFill>
                  <a:schemeClr val="accent1"/>
                </a:solidFill>
                <a:latin typeface="Arial" pitchFamily="34" charset="0"/>
                <a:ea typeface="Arial"/>
                <a:cs typeface="Arial" pitchFamily="34" charset="0"/>
              </a:rPr>
              <a:t>Central:  </a:t>
            </a:r>
            <a:r>
              <a:rPr lang="en-US" sz="2000" dirty="0" smtClean="0">
                <a:solidFill>
                  <a:schemeClr val="bg2"/>
                </a:solidFill>
              </a:rPr>
              <a:t/>
            </a:r>
            <a:br>
              <a:rPr lang="en-US" sz="2000" dirty="0" smtClean="0">
                <a:solidFill>
                  <a:schemeClr val="bg2"/>
                </a:solidFill>
              </a:rPr>
            </a:br>
            <a:r>
              <a:rPr lang="ru-RU" sz="2000" dirty="0" smtClean="0">
                <a:solidFill>
                  <a:schemeClr val="bg1">
                    <a:lumMod val="50000"/>
                  </a:schemeClr>
                </a:solidFill>
              </a:rPr>
              <a:t>Централизованные системный мониторинг, настройка, отчеты</a:t>
            </a:r>
            <a:endParaRPr lang="en-US" sz="2000" dirty="0">
              <a:solidFill>
                <a:schemeClr val="bg1">
                  <a:lumMod val="50000"/>
                </a:schemeClr>
              </a:solidFill>
            </a:endParaRPr>
          </a:p>
        </p:txBody>
      </p:sp>
      <p:pic>
        <p:nvPicPr>
          <p:cNvPr id="27" name="Picture 14" descr="C:\Users\thoeber\Desktop\tonys-backup\thoeber\Documents\A A A AW New\new-dashboard\pef-appgroups-summary.tif">
            <a:hlinkClick r:id="rId5" action="ppaction://hlinksldjump"/>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b="-140"/>
          <a:stretch/>
        </p:blipFill>
        <p:spPr bwMode="auto">
          <a:xfrm>
            <a:off x="6005366" y="3354933"/>
            <a:ext cx="2492916" cy="13889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580" y="1773809"/>
            <a:ext cx="1843025" cy="1843025"/>
          </a:xfrm>
          <a:prstGeom prst="rect">
            <a:avLst/>
          </a:prstGeom>
        </p:spPr>
      </p:pic>
    </p:spTree>
    <p:extLst>
      <p:ext uri="{BB962C8B-B14F-4D97-AF65-F5344CB8AC3E}">
        <p14:creationId xmlns:p14="http://schemas.microsoft.com/office/powerpoint/2010/main" val="37397085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par>
                          <p:cTn id="15" fill="hold">
                            <p:stCondLst>
                              <p:cond delay="0"/>
                            </p:stCondLst>
                            <p:childTnLst>
                              <p:par>
                                <p:cTn id="16" presetID="8" presetClass="emph" presetSubtype="0" fill="hold" grpId="0" nodeType="afterEffect">
                                  <p:stCondLst>
                                    <p:cond delay="0"/>
                                  </p:stCondLst>
                                  <p:childTnLst>
                                    <p:animRot by="21600000">
                                      <p:cBhvr>
                                        <p:cTn id="17" dur="1000" fill="hold"/>
                                        <p:tgtEl>
                                          <p:spTgt spid="2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par>
                                <p:cTn id="33" presetID="10" presetClass="exit" presetSubtype="0" fill="hold"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00"/>
                                        <p:tgtEl>
                                          <p:spTgt spid="5"/>
                                        </p:tgtEl>
                                      </p:cBhvr>
                                    </p:animEffect>
                                  </p:childTnLst>
                                </p:cTn>
                              </p:par>
                              <p:par>
                                <p:cTn id="49" presetID="22" presetClass="entr" presetSubtype="1"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up)">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786184" y="1926454"/>
            <a:ext cx="4074851" cy="3222595"/>
            <a:chOff x="4438834" y="2006353"/>
            <a:chExt cx="4074851" cy="3222595"/>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634" t="10596" r="11570" b="10535"/>
            <a:stretch/>
          </p:blipFill>
          <p:spPr>
            <a:xfrm>
              <a:off x="4438834" y="2006353"/>
              <a:ext cx="4074851" cy="3222595"/>
            </a:xfrm>
            <a:prstGeom prst="ellipse">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7649" y="2957980"/>
              <a:ext cx="1284743" cy="658430"/>
            </a:xfrm>
            <a:prstGeom prst="rect">
              <a:avLst/>
            </a:prstGeom>
          </p:spPr>
        </p:pic>
      </p:grpSp>
      <p:sp>
        <p:nvSpPr>
          <p:cNvPr id="2" name="Title 1"/>
          <p:cNvSpPr>
            <a:spLocks noGrp="1"/>
          </p:cNvSpPr>
          <p:nvPr>
            <p:ph type="title"/>
          </p:nvPr>
        </p:nvSpPr>
        <p:spPr/>
        <p:txBody>
          <a:bodyPr/>
          <a:lstStyle/>
          <a:p>
            <a:r>
              <a:rPr lang="en-US" dirty="0" smtClean="0"/>
              <a:t>4. </a:t>
            </a:r>
            <a:r>
              <a:rPr lang="ru-RU" dirty="0" smtClean="0"/>
              <a:t>Не зависящая от </a:t>
            </a:r>
            <a:r>
              <a:rPr lang="en-US" dirty="0" smtClean="0"/>
              <a:t>WAN </a:t>
            </a:r>
            <a:r>
              <a:rPr lang="ru-RU" dirty="0" smtClean="0"/>
              <a:t>архитектура</a:t>
            </a:r>
            <a:endParaRPr lang="en-US" dirty="0"/>
          </a:p>
        </p:txBody>
      </p:sp>
      <p:sp>
        <p:nvSpPr>
          <p:cNvPr id="3" name="Content Placeholder 2"/>
          <p:cNvSpPr>
            <a:spLocks noGrp="1"/>
          </p:cNvSpPr>
          <p:nvPr>
            <p:ph type="body" sz="quarter" idx="10"/>
          </p:nvPr>
        </p:nvSpPr>
        <p:spPr>
          <a:xfrm>
            <a:off x="445180" y="1521264"/>
            <a:ext cx="5057696" cy="4224580"/>
          </a:xfrm>
        </p:spPr>
        <p:txBody>
          <a:bodyPr>
            <a:normAutofit/>
          </a:bodyPr>
          <a:lstStyle/>
          <a:p>
            <a:pPr>
              <a:spcBef>
                <a:spcPts val="600"/>
              </a:spcBef>
              <a:spcAft>
                <a:spcPts val="0"/>
              </a:spcAft>
              <a:buFont typeface="Arial"/>
              <a:buChar char="•"/>
            </a:pPr>
            <a:r>
              <a:rPr lang="en-US" sz="2133" dirty="0" smtClean="0"/>
              <a:t>100</a:t>
            </a:r>
            <a:r>
              <a:rPr lang="en-US" sz="2133" dirty="0"/>
              <a:t>% </a:t>
            </a:r>
            <a:r>
              <a:rPr lang="ru-RU" sz="2133" dirty="0" smtClean="0"/>
              <a:t>функциональность без интернет </a:t>
            </a:r>
            <a:r>
              <a:rPr lang="ru-RU" sz="2133" dirty="0" smtClean="0"/>
              <a:t>подключения</a:t>
            </a:r>
            <a:endParaRPr lang="en-US" sz="2133" dirty="0"/>
          </a:p>
          <a:p>
            <a:pPr lvl="1">
              <a:spcBef>
                <a:spcPts val="600"/>
              </a:spcBef>
              <a:spcAft>
                <a:spcPts val="0"/>
              </a:spcAft>
            </a:pPr>
            <a:r>
              <a:rPr lang="ru-RU" sz="2133" dirty="0" smtClean="0"/>
              <a:t>Аутентификация</a:t>
            </a:r>
            <a:endParaRPr lang="en-US" sz="2133" dirty="0"/>
          </a:p>
          <a:p>
            <a:pPr lvl="1">
              <a:spcBef>
                <a:spcPts val="600"/>
              </a:spcBef>
              <a:spcAft>
                <a:spcPts val="0"/>
              </a:spcAft>
            </a:pPr>
            <a:r>
              <a:rPr lang="ru-RU" sz="2133" dirty="0" smtClean="0"/>
              <a:t>Контроль и защита эфира</a:t>
            </a:r>
            <a:endParaRPr lang="en-US" sz="2133" dirty="0"/>
          </a:p>
          <a:p>
            <a:pPr lvl="1">
              <a:spcBef>
                <a:spcPts val="600"/>
              </a:spcBef>
              <a:spcAft>
                <a:spcPts val="0"/>
              </a:spcAft>
            </a:pPr>
            <a:r>
              <a:rPr lang="ru-RU" sz="2133" dirty="0" smtClean="0"/>
              <a:t>Локальное управление</a:t>
            </a:r>
            <a:endParaRPr lang="en-US" sz="2133" dirty="0"/>
          </a:p>
          <a:p>
            <a:pPr>
              <a:spcBef>
                <a:spcPts val="600"/>
              </a:spcBef>
              <a:spcAft>
                <a:spcPts val="0"/>
              </a:spcAft>
              <a:buFont typeface="Arial"/>
              <a:buChar char="•"/>
            </a:pPr>
            <a:r>
              <a:rPr lang="ru-RU" sz="2133" dirty="0" smtClean="0"/>
              <a:t>Резервные проводные </a:t>
            </a:r>
            <a:r>
              <a:rPr lang="ru-RU" sz="2133" dirty="0" err="1" smtClean="0"/>
              <a:t>аплинки</a:t>
            </a:r>
            <a:endParaRPr lang="en-US" sz="2133" dirty="0"/>
          </a:p>
          <a:p>
            <a:pPr marL="692099" lvl="1" indent="-342874">
              <a:spcBef>
                <a:spcPts val="600"/>
              </a:spcBef>
              <a:spcAft>
                <a:spcPts val="0"/>
              </a:spcAft>
            </a:pPr>
            <a:r>
              <a:rPr lang="ru-RU" sz="2133" dirty="0" smtClean="0"/>
              <a:t>Два </a:t>
            </a:r>
            <a:r>
              <a:rPr lang="en-US" sz="2133" dirty="0" smtClean="0"/>
              <a:t>ISP</a:t>
            </a:r>
            <a:endParaRPr lang="en-US" sz="2133" dirty="0"/>
          </a:p>
          <a:p>
            <a:pPr marL="692099" lvl="1" indent="-342874">
              <a:spcBef>
                <a:spcPts val="600"/>
              </a:spcBef>
              <a:spcAft>
                <a:spcPts val="0"/>
              </a:spcAft>
            </a:pPr>
            <a:r>
              <a:rPr lang="ru-RU" sz="2133" dirty="0"/>
              <a:t>Одновременная работа</a:t>
            </a:r>
            <a:endParaRPr lang="en-US" sz="2133" dirty="0"/>
          </a:p>
          <a:p>
            <a:pPr>
              <a:spcBef>
                <a:spcPts val="600"/>
              </a:spcBef>
              <a:spcAft>
                <a:spcPts val="0"/>
              </a:spcAft>
              <a:buFont typeface="Arial"/>
              <a:buChar char="•"/>
            </a:pPr>
            <a:r>
              <a:rPr lang="ru-RU" sz="2133" dirty="0" smtClean="0"/>
              <a:t>Резервный	 </a:t>
            </a:r>
            <a:r>
              <a:rPr lang="en-US" sz="2133" dirty="0" smtClean="0"/>
              <a:t>VPN </a:t>
            </a:r>
            <a:r>
              <a:rPr lang="ru-RU" sz="2133" dirty="0" smtClean="0"/>
              <a:t>до контроллера</a:t>
            </a:r>
            <a:endParaRPr lang="en-US" sz="2133" dirty="0" smtClean="0"/>
          </a:p>
          <a:p>
            <a:pPr>
              <a:spcBef>
                <a:spcPts val="600"/>
              </a:spcBef>
              <a:spcAft>
                <a:spcPts val="0"/>
              </a:spcAft>
              <a:buFont typeface="Arial"/>
              <a:buChar char="•"/>
            </a:pPr>
            <a:r>
              <a:rPr lang="ru-RU" sz="2133" dirty="0" smtClean="0"/>
              <a:t>Опция </a:t>
            </a:r>
            <a:r>
              <a:rPr lang="en-US" sz="2133" dirty="0" smtClean="0"/>
              <a:t>3G/4G</a:t>
            </a:r>
            <a:r>
              <a:rPr lang="ru-RU" sz="2133" dirty="0" smtClean="0"/>
              <a:t> </a:t>
            </a:r>
            <a:r>
              <a:rPr lang="ru-RU" sz="2133" dirty="0" err="1" smtClean="0"/>
              <a:t>аплинка</a:t>
            </a:r>
            <a:endParaRPr lang="en-US" sz="2133" dirty="0"/>
          </a:p>
        </p:txBody>
      </p:sp>
    </p:spTree>
    <p:extLst>
      <p:ext uri="{BB962C8B-B14F-4D97-AF65-F5344CB8AC3E}">
        <p14:creationId xmlns:p14="http://schemas.microsoft.com/office/powerpoint/2010/main" val="195918331"/>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78000" y="3192463"/>
            <a:ext cx="5833762" cy="473075"/>
          </a:xfrm>
        </p:spPr>
        <p:txBody>
          <a:bodyPr/>
          <a:lstStyle/>
          <a:p>
            <a:r>
              <a:rPr lang="ru-RU" sz="3200" dirty="0" smtClean="0"/>
              <a:t>Победа с </a:t>
            </a:r>
            <a:r>
              <a:rPr lang="en-US" sz="3200" dirty="0" smtClean="0"/>
              <a:t>Cloud Wi-Fi</a:t>
            </a:r>
            <a:r>
              <a:rPr lang="ru-RU" sz="3200" dirty="0" smtClean="0"/>
              <a:t> </a:t>
            </a:r>
            <a:r>
              <a:rPr lang="en-US" sz="3200" dirty="0" smtClean="0"/>
              <a:t>Aruba</a:t>
            </a:r>
            <a:endParaRPr lang="en-US" sz="3200" dirty="0"/>
          </a:p>
        </p:txBody>
      </p:sp>
    </p:spTree>
    <p:extLst>
      <p:ext uri="{BB962C8B-B14F-4D97-AF65-F5344CB8AC3E}">
        <p14:creationId xmlns:p14="http://schemas.microsoft.com/office/powerpoint/2010/main" val="2927426645"/>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6108200" y="1124817"/>
            <a:ext cx="2957184" cy="5184675"/>
          </a:xfrm>
          <a:prstGeom prst="rect">
            <a:avLst/>
          </a:prstGeom>
          <a:gradFill flip="none" rotWithShape="1">
            <a:gsLst>
              <a:gs pos="0">
                <a:schemeClr val="bg2"/>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sp>
        <p:nvSpPr>
          <p:cNvPr id="37" name="Rectangle 36"/>
          <p:cNvSpPr/>
          <p:nvPr/>
        </p:nvSpPr>
        <p:spPr bwMode="auto">
          <a:xfrm>
            <a:off x="6185009" y="1547272"/>
            <a:ext cx="2803565" cy="3917310"/>
          </a:xfrm>
          <a:prstGeom prst="rect">
            <a:avLst/>
          </a:prstGeom>
          <a:gradFill flip="none" rotWithShape="1">
            <a:gsLst>
              <a:gs pos="0">
                <a:schemeClr val="bg1"/>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33" name="Rectangle 32"/>
          <p:cNvSpPr/>
          <p:nvPr/>
        </p:nvSpPr>
        <p:spPr bwMode="auto">
          <a:xfrm>
            <a:off x="3074205" y="1124817"/>
            <a:ext cx="2995590" cy="5184675"/>
          </a:xfrm>
          <a:prstGeom prst="rect">
            <a:avLst/>
          </a:prstGeom>
          <a:gradFill flip="none" rotWithShape="1">
            <a:gsLst>
              <a:gs pos="0">
                <a:schemeClr val="bg2"/>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sp>
        <p:nvSpPr>
          <p:cNvPr id="36" name="Rectangle 35"/>
          <p:cNvSpPr/>
          <p:nvPr/>
        </p:nvSpPr>
        <p:spPr bwMode="auto">
          <a:xfrm>
            <a:off x="3151015" y="1547272"/>
            <a:ext cx="2841970" cy="3917310"/>
          </a:xfrm>
          <a:prstGeom prst="rect">
            <a:avLst/>
          </a:prstGeom>
          <a:gradFill flip="none" rotWithShape="1">
            <a:gsLst>
              <a:gs pos="0">
                <a:schemeClr val="bg1"/>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7" name="Rectangle 26"/>
          <p:cNvSpPr/>
          <p:nvPr/>
        </p:nvSpPr>
        <p:spPr bwMode="auto">
          <a:xfrm>
            <a:off x="78616" y="1124817"/>
            <a:ext cx="2957184" cy="5184675"/>
          </a:xfrm>
          <a:prstGeom prst="rect">
            <a:avLst/>
          </a:prstGeom>
          <a:gradFill flip="none" rotWithShape="1">
            <a:gsLst>
              <a:gs pos="0">
                <a:schemeClr val="bg2"/>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sp>
        <p:nvSpPr>
          <p:cNvPr id="35" name="Rectangle 34"/>
          <p:cNvSpPr/>
          <p:nvPr/>
        </p:nvSpPr>
        <p:spPr bwMode="auto">
          <a:xfrm>
            <a:off x="155425" y="1547272"/>
            <a:ext cx="2803565" cy="3917310"/>
          </a:xfrm>
          <a:prstGeom prst="rect">
            <a:avLst/>
          </a:prstGeom>
          <a:gradFill flip="none" rotWithShape="1">
            <a:gsLst>
              <a:gs pos="0">
                <a:schemeClr val="bg1"/>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 name="Title 1"/>
          <p:cNvSpPr>
            <a:spLocks noGrp="1"/>
          </p:cNvSpPr>
          <p:nvPr>
            <p:ph type="title"/>
          </p:nvPr>
        </p:nvSpPr>
        <p:spPr/>
        <p:txBody>
          <a:bodyPr/>
          <a:lstStyle/>
          <a:p>
            <a:r>
              <a:rPr lang="ru-RU" dirty="0" smtClean="0"/>
              <a:t>Конкурентные архитектуры</a:t>
            </a:r>
            <a:endParaRPr lang="en-US" dirty="0"/>
          </a:p>
        </p:txBody>
      </p:sp>
      <p:sp>
        <p:nvSpPr>
          <p:cNvPr id="24" name="TextBox 23"/>
          <p:cNvSpPr txBox="1"/>
          <p:nvPr/>
        </p:nvSpPr>
        <p:spPr>
          <a:xfrm>
            <a:off x="324495" y="1163221"/>
            <a:ext cx="2480431" cy="307241"/>
          </a:xfrm>
          <a:prstGeom prst="rect">
            <a:avLst/>
          </a:prstGeom>
          <a:noFill/>
        </p:spPr>
        <p:txBody>
          <a:bodyPr wrap="square" lIns="0" tIns="0" rIns="0" bIns="0" rtlCol="0" anchor="ctr" anchorCtr="0">
            <a:noAutofit/>
          </a:bodyPr>
          <a:lstStyle/>
          <a:p>
            <a:pPr algn="ctr" defTabSz="914400" fontAlgn="base">
              <a:spcBef>
                <a:spcPct val="0"/>
              </a:spcBef>
              <a:spcAft>
                <a:spcPct val="0"/>
              </a:spcAft>
            </a:pPr>
            <a:r>
              <a:rPr lang="ru-RU" b="1" dirty="0" smtClean="0">
                <a:solidFill>
                  <a:schemeClr val="bg1"/>
                </a:solidFill>
                <a:ea typeface="ＭＳ Ｐゴシック" charset="-128"/>
              </a:rPr>
              <a:t>Головной офис</a:t>
            </a:r>
            <a:endParaRPr lang="en-US" b="1" dirty="0">
              <a:solidFill>
                <a:schemeClr val="bg1"/>
              </a:solidFill>
              <a:ea typeface="ＭＳ Ｐゴシック" charset="-128"/>
            </a:endParaRPr>
          </a:p>
        </p:txBody>
      </p:sp>
      <p:sp>
        <p:nvSpPr>
          <p:cNvPr id="25" name="TextBox 24"/>
          <p:cNvSpPr txBox="1"/>
          <p:nvPr/>
        </p:nvSpPr>
        <p:spPr>
          <a:xfrm>
            <a:off x="3992079" y="1163221"/>
            <a:ext cx="1316768" cy="307241"/>
          </a:xfrm>
          <a:prstGeom prst="rect">
            <a:avLst/>
          </a:prstGeom>
          <a:noFill/>
        </p:spPr>
        <p:txBody>
          <a:bodyPr wrap="square" lIns="0" tIns="0" rIns="0" bIns="0" rtlCol="0" anchor="ctr" anchorCtr="0">
            <a:noAutofit/>
          </a:bodyPr>
          <a:lstStyle/>
          <a:p>
            <a:pPr algn="ctr" defTabSz="914400" fontAlgn="base">
              <a:spcBef>
                <a:spcPct val="0"/>
              </a:spcBef>
              <a:spcAft>
                <a:spcPct val="0"/>
              </a:spcAft>
            </a:pPr>
            <a:r>
              <a:rPr lang="ru-RU" b="1" dirty="0" smtClean="0">
                <a:solidFill>
                  <a:schemeClr val="bg1"/>
                </a:solidFill>
                <a:ea typeface="ＭＳ Ｐゴシック" charset="-128"/>
              </a:rPr>
              <a:t>Филиал</a:t>
            </a:r>
            <a:endParaRPr lang="en-US" b="1" dirty="0">
              <a:solidFill>
                <a:schemeClr val="bg1"/>
              </a:solidFill>
              <a:ea typeface="ＭＳ Ｐゴシック" charset="-128"/>
            </a:endParaRPr>
          </a:p>
        </p:txBody>
      </p:sp>
      <p:sp>
        <p:nvSpPr>
          <p:cNvPr id="26" name="TextBox 25"/>
          <p:cNvSpPr txBox="1"/>
          <p:nvPr/>
        </p:nvSpPr>
        <p:spPr>
          <a:xfrm>
            <a:off x="6384324" y="1163221"/>
            <a:ext cx="2220202" cy="307241"/>
          </a:xfrm>
          <a:prstGeom prst="rect">
            <a:avLst/>
          </a:prstGeom>
          <a:noFill/>
        </p:spPr>
        <p:txBody>
          <a:bodyPr wrap="square" lIns="0" tIns="0" rIns="0" bIns="0" rtlCol="0" anchor="ctr" anchorCtr="0">
            <a:noAutofit/>
          </a:bodyPr>
          <a:lstStyle/>
          <a:p>
            <a:pPr algn="ctr" defTabSz="914400" fontAlgn="base">
              <a:spcBef>
                <a:spcPct val="0"/>
              </a:spcBef>
              <a:spcAft>
                <a:spcPct val="0"/>
              </a:spcAft>
            </a:pPr>
            <a:r>
              <a:rPr lang="ru-RU" b="1" dirty="0" smtClean="0">
                <a:solidFill>
                  <a:schemeClr val="bg1"/>
                </a:solidFill>
                <a:ea typeface="ＭＳ Ｐゴシック" charset="-128"/>
              </a:rPr>
              <a:t>Малый </a:t>
            </a:r>
            <a:r>
              <a:rPr lang="ru-RU" b="1" dirty="0" smtClean="0">
                <a:solidFill>
                  <a:schemeClr val="bg1"/>
                </a:solidFill>
              </a:rPr>
              <a:t>офис</a:t>
            </a:r>
            <a:endParaRPr lang="en-US" b="1" dirty="0" smtClean="0">
              <a:solidFill>
                <a:schemeClr val="bg1"/>
              </a:solidFill>
              <a:ea typeface="ＭＳ Ｐゴシック" charset="-128"/>
            </a:endParaRPr>
          </a:p>
        </p:txBody>
      </p:sp>
      <p:sp>
        <p:nvSpPr>
          <p:cNvPr id="41" name="Rectangle 40"/>
          <p:cNvSpPr/>
          <p:nvPr/>
        </p:nvSpPr>
        <p:spPr bwMode="auto">
          <a:xfrm>
            <a:off x="155425" y="1547272"/>
            <a:ext cx="2803565" cy="1267365"/>
          </a:xfrm>
          <a:prstGeom prst="rect">
            <a:avLst/>
          </a:prstGeom>
          <a:gradFill flip="none" rotWithShape="1">
            <a:gsLst>
              <a:gs pos="0">
                <a:schemeClr val="bg1">
                  <a:alpha val="0"/>
                </a:schemeClr>
              </a:gs>
              <a:gs pos="20000">
                <a:schemeClr val="bg1"/>
              </a:gs>
              <a:gs pos="80000">
                <a:schemeClr val="bg1"/>
              </a:gs>
              <a:gs pos="100000">
                <a:schemeClr val="bg1">
                  <a:alpha val="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pic>
        <p:nvPicPr>
          <p:cNvPr id="42" name="Picture 41"/>
          <p:cNvPicPr>
            <a:picLocks noChangeAspect="1"/>
          </p:cNvPicPr>
          <p:nvPr/>
        </p:nvPicPr>
        <p:blipFill>
          <a:blip r:embed="rId3" cstate="print">
            <a:duotone>
              <a:schemeClr val="bg2">
                <a:shade val="45000"/>
                <a:satMod val="135000"/>
              </a:schemeClr>
              <a:prstClr val="white"/>
            </a:duotone>
          </a:blip>
          <a:stretch>
            <a:fillRect/>
          </a:stretch>
        </p:blipFill>
        <p:spPr>
          <a:xfrm>
            <a:off x="1104904" y="1624081"/>
            <a:ext cx="1162796" cy="1190556"/>
          </a:xfrm>
          <a:prstGeom prst="rect">
            <a:avLst/>
          </a:prstGeom>
        </p:spPr>
      </p:pic>
      <p:sp>
        <p:nvSpPr>
          <p:cNvPr id="43" name="Rectangle 42"/>
          <p:cNvSpPr/>
          <p:nvPr/>
        </p:nvSpPr>
        <p:spPr bwMode="auto">
          <a:xfrm>
            <a:off x="3151015" y="1547272"/>
            <a:ext cx="2841970" cy="1267365"/>
          </a:xfrm>
          <a:prstGeom prst="rect">
            <a:avLst/>
          </a:prstGeom>
          <a:gradFill flip="none" rotWithShape="1">
            <a:gsLst>
              <a:gs pos="0">
                <a:schemeClr val="bg1">
                  <a:alpha val="0"/>
                </a:schemeClr>
              </a:gs>
              <a:gs pos="20000">
                <a:schemeClr val="bg1"/>
              </a:gs>
              <a:gs pos="80000">
                <a:schemeClr val="bg1"/>
              </a:gs>
              <a:gs pos="100000">
                <a:schemeClr val="bg1">
                  <a:alpha val="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pic>
        <p:nvPicPr>
          <p:cNvPr id="44" name="Picture 43"/>
          <p:cNvPicPr>
            <a:picLocks noChangeAspect="1"/>
          </p:cNvPicPr>
          <p:nvPr/>
        </p:nvPicPr>
        <p:blipFill>
          <a:blip r:embed="rId4" cstate="print">
            <a:duotone>
              <a:schemeClr val="bg2">
                <a:shade val="45000"/>
                <a:satMod val="135000"/>
              </a:schemeClr>
              <a:prstClr val="white"/>
            </a:duotone>
          </a:blip>
          <a:stretch>
            <a:fillRect/>
          </a:stretch>
        </p:blipFill>
        <p:spPr>
          <a:xfrm>
            <a:off x="3956364" y="1624082"/>
            <a:ext cx="1192866" cy="1192866"/>
          </a:xfrm>
          <a:prstGeom prst="rect">
            <a:avLst/>
          </a:prstGeom>
        </p:spPr>
      </p:pic>
      <p:sp>
        <p:nvSpPr>
          <p:cNvPr id="45" name="Rectangle 44"/>
          <p:cNvSpPr/>
          <p:nvPr/>
        </p:nvSpPr>
        <p:spPr bwMode="auto">
          <a:xfrm>
            <a:off x="6185010" y="1547272"/>
            <a:ext cx="2803565" cy="1267365"/>
          </a:xfrm>
          <a:prstGeom prst="rect">
            <a:avLst/>
          </a:prstGeom>
          <a:gradFill flip="none" rotWithShape="1">
            <a:gsLst>
              <a:gs pos="0">
                <a:schemeClr val="bg1">
                  <a:alpha val="0"/>
                </a:schemeClr>
              </a:gs>
              <a:gs pos="20000">
                <a:schemeClr val="bg1"/>
              </a:gs>
              <a:gs pos="80000">
                <a:schemeClr val="bg1"/>
              </a:gs>
              <a:gs pos="100000">
                <a:schemeClr val="bg1">
                  <a:alpha val="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pic>
        <p:nvPicPr>
          <p:cNvPr id="46" name="Picture 45"/>
          <p:cNvPicPr>
            <a:picLocks noChangeAspect="1"/>
          </p:cNvPicPr>
          <p:nvPr/>
        </p:nvPicPr>
        <p:blipFill>
          <a:blip r:embed="rId5" cstate="print">
            <a:duotone>
              <a:schemeClr val="bg2">
                <a:shade val="45000"/>
                <a:satMod val="135000"/>
              </a:schemeClr>
              <a:prstClr val="white"/>
            </a:duotone>
          </a:blip>
          <a:stretch>
            <a:fillRect/>
          </a:stretch>
        </p:blipFill>
        <p:spPr>
          <a:xfrm>
            <a:off x="7138682" y="1816107"/>
            <a:ext cx="896218" cy="896218"/>
          </a:xfrm>
          <a:prstGeom prst="rect">
            <a:avLst/>
          </a:prstGeom>
        </p:spPr>
      </p:pic>
      <p:grpSp>
        <p:nvGrpSpPr>
          <p:cNvPr id="73" name="Group 72"/>
          <p:cNvGrpSpPr/>
          <p:nvPr/>
        </p:nvGrpSpPr>
        <p:grpSpPr>
          <a:xfrm>
            <a:off x="155425" y="2968256"/>
            <a:ext cx="8679530" cy="883316"/>
            <a:chOff x="155425" y="2852924"/>
            <a:chExt cx="8679530" cy="883316"/>
          </a:xfrm>
        </p:grpSpPr>
        <p:sp>
          <p:nvSpPr>
            <p:cNvPr id="47" name="Pentagon 46"/>
            <p:cNvSpPr/>
            <p:nvPr/>
          </p:nvSpPr>
          <p:spPr bwMode="auto">
            <a:xfrm>
              <a:off x="155425" y="2852925"/>
              <a:ext cx="8679530" cy="883315"/>
            </a:xfrm>
            <a:prstGeom prst="homePlate">
              <a:avLst/>
            </a:prstGeom>
            <a:gradFill flip="none" rotWithShape="1">
              <a:gsLst>
                <a:gs pos="0">
                  <a:schemeClr val="accent1"/>
                </a:gs>
                <a:gs pos="100000">
                  <a:schemeClr val="accent1">
                    <a:lumMod val="75000"/>
                  </a:schemeClr>
                </a:gs>
              </a:gsLst>
              <a:lin ang="0" scaled="1"/>
              <a:tileRect/>
            </a:gradFill>
            <a:ln w="9525" cap="flat" cmpd="sng" algn="ctr">
              <a:noFill/>
              <a:prstDash val="solid"/>
              <a:round/>
              <a:headEnd type="none" w="med" len="med"/>
              <a:tailEnd type="none" w="med" len="med"/>
            </a:ln>
            <a:effectLst>
              <a:outerShdw blurRad="254000" dist="38100" dir="5400000" algn="t"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grpSp>
          <p:nvGrpSpPr>
            <p:cNvPr id="29" name="Group 28"/>
            <p:cNvGrpSpPr/>
            <p:nvPr/>
          </p:nvGrpSpPr>
          <p:grpSpPr>
            <a:xfrm rot="10800000">
              <a:off x="155426" y="2852924"/>
              <a:ext cx="169069" cy="883315"/>
              <a:chOff x="12289656" y="3874917"/>
              <a:chExt cx="169069" cy="883315"/>
            </a:xfrm>
          </p:grpSpPr>
          <p:sp>
            <p:nvSpPr>
              <p:cNvPr id="30" name="Rectangle 29"/>
              <p:cNvSpPr/>
              <p:nvPr/>
            </p:nvSpPr>
            <p:spPr bwMode="auto">
              <a:xfrm flipH="1">
                <a:off x="12381915" y="3874917"/>
                <a:ext cx="76810" cy="88331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31" name="Isosceles Triangle 30"/>
              <p:cNvSpPr/>
              <p:nvPr/>
            </p:nvSpPr>
            <p:spPr bwMode="auto">
              <a:xfrm rot="16200000" flipH="1">
                <a:off x="12231316" y="4270140"/>
                <a:ext cx="209550" cy="92869"/>
              </a:xfrm>
              <a:prstGeom prst="triangl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grpSp>
      </p:grpSp>
      <p:grpSp>
        <p:nvGrpSpPr>
          <p:cNvPr id="71" name="Group 70"/>
          <p:cNvGrpSpPr/>
          <p:nvPr/>
        </p:nvGrpSpPr>
        <p:grpSpPr>
          <a:xfrm>
            <a:off x="155425" y="4005191"/>
            <a:ext cx="4339765" cy="1075341"/>
            <a:chOff x="155425" y="3889859"/>
            <a:chExt cx="4339765" cy="1075341"/>
          </a:xfrm>
        </p:grpSpPr>
        <p:sp>
          <p:nvSpPr>
            <p:cNvPr id="48" name="Pentagon 47"/>
            <p:cNvSpPr/>
            <p:nvPr/>
          </p:nvSpPr>
          <p:spPr bwMode="auto">
            <a:xfrm>
              <a:off x="155425" y="3889860"/>
              <a:ext cx="4339765" cy="1075340"/>
            </a:xfrm>
            <a:prstGeom prst="homePlate">
              <a:avLst/>
            </a:prstGeom>
            <a:gradFill flip="none" rotWithShape="1">
              <a:gsLst>
                <a:gs pos="0">
                  <a:schemeClr val="accent4"/>
                </a:gs>
                <a:gs pos="100000">
                  <a:schemeClr val="accent4">
                    <a:lumMod val="75000"/>
                  </a:schemeClr>
                </a:gs>
              </a:gsLst>
              <a:lin ang="0" scaled="1"/>
              <a:tileRect/>
            </a:gradFill>
            <a:ln w="9525" cap="flat" cmpd="sng" algn="ctr">
              <a:noFill/>
              <a:prstDash val="solid"/>
              <a:round/>
              <a:headEnd type="none" w="med" len="med"/>
              <a:tailEnd type="none" w="med" len="med"/>
            </a:ln>
            <a:effectLst>
              <a:outerShdw blurRad="254000" dist="38100" dir="5400000" algn="t"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grpSp>
          <p:nvGrpSpPr>
            <p:cNvPr id="32" name="Group 31"/>
            <p:cNvGrpSpPr/>
            <p:nvPr/>
          </p:nvGrpSpPr>
          <p:grpSpPr>
            <a:xfrm rot="10800000">
              <a:off x="155426" y="3889860"/>
              <a:ext cx="169069" cy="883315"/>
              <a:chOff x="12289656" y="3874917"/>
              <a:chExt cx="169069" cy="883315"/>
            </a:xfrm>
          </p:grpSpPr>
          <p:sp>
            <p:nvSpPr>
              <p:cNvPr id="38" name="Rectangle 37"/>
              <p:cNvSpPr/>
              <p:nvPr/>
            </p:nvSpPr>
            <p:spPr bwMode="auto">
              <a:xfrm flipH="1">
                <a:off x="12381915" y="3874917"/>
                <a:ext cx="76810" cy="883315"/>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39" name="Isosceles Triangle 38"/>
              <p:cNvSpPr/>
              <p:nvPr/>
            </p:nvSpPr>
            <p:spPr bwMode="auto">
              <a:xfrm rot="16200000" flipH="1">
                <a:off x="12231316" y="4270140"/>
                <a:ext cx="209550" cy="92869"/>
              </a:xfrm>
              <a:prstGeom prst="triangl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grpSp>
        <p:grpSp>
          <p:nvGrpSpPr>
            <p:cNvPr id="40" name="Group 39"/>
            <p:cNvGrpSpPr/>
            <p:nvPr/>
          </p:nvGrpSpPr>
          <p:grpSpPr>
            <a:xfrm rot="10800000">
              <a:off x="155426" y="3889859"/>
              <a:ext cx="169069" cy="1075340"/>
              <a:chOff x="12289656" y="3682893"/>
              <a:chExt cx="169069" cy="1075340"/>
            </a:xfrm>
          </p:grpSpPr>
          <p:sp>
            <p:nvSpPr>
              <p:cNvPr id="58" name="Rectangle 57"/>
              <p:cNvSpPr/>
              <p:nvPr/>
            </p:nvSpPr>
            <p:spPr bwMode="auto">
              <a:xfrm flipH="1">
                <a:off x="12381916" y="3682893"/>
                <a:ext cx="76809" cy="1075340"/>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59" name="Isosceles Triangle 58"/>
              <p:cNvSpPr/>
              <p:nvPr/>
            </p:nvSpPr>
            <p:spPr bwMode="auto">
              <a:xfrm rot="16200000" flipH="1">
                <a:off x="12231316" y="4174128"/>
                <a:ext cx="209550" cy="92869"/>
              </a:xfrm>
              <a:prstGeom prst="triangle">
                <a:avLst/>
              </a:prstGeom>
              <a:solidFill>
                <a:schemeClr val="accent4">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grpSp>
      </p:grpSp>
      <p:grpSp>
        <p:nvGrpSpPr>
          <p:cNvPr id="72" name="Group 71"/>
          <p:cNvGrpSpPr/>
          <p:nvPr/>
        </p:nvGrpSpPr>
        <p:grpSpPr>
          <a:xfrm>
            <a:off x="155425" y="5234152"/>
            <a:ext cx="4339765" cy="1075340"/>
            <a:chOff x="155425" y="5118820"/>
            <a:chExt cx="4339765" cy="1075340"/>
          </a:xfrm>
        </p:grpSpPr>
        <p:sp>
          <p:nvSpPr>
            <p:cNvPr id="55" name="Pentagon 54"/>
            <p:cNvSpPr/>
            <p:nvPr/>
          </p:nvSpPr>
          <p:spPr bwMode="auto">
            <a:xfrm>
              <a:off x="155425" y="5118820"/>
              <a:ext cx="4339765" cy="1075340"/>
            </a:xfrm>
            <a:prstGeom prst="homePlate">
              <a:avLst/>
            </a:prstGeom>
            <a:gradFill flip="none" rotWithShape="1">
              <a:gsLst>
                <a:gs pos="0">
                  <a:schemeClr val="accent4"/>
                </a:gs>
                <a:gs pos="100000">
                  <a:schemeClr val="accent4">
                    <a:lumMod val="75000"/>
                  </a:schemeClr>
                </a:gs>
              </a:gsLst>
              <a:lin ang="0" scaled="1"/>
              <a:tileRect/>
            </a:gradFill>
            <a:ln w="9525" cap="flat" cmpd="sng" algn="ctr">
              <a:noFill/>
              <a:prstDash val="solid"/>
              <a:round/>
              <a:headEnd type="none" w="med" len="med"/>
              <a:tailEnd type="none" w="med" len="med"/>
            </a:ln>
            <a:effectLst>
              <a:outerShdw blurRad="254000" dist="38100" dir="5400000" algn="t"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grpSp>
          <p:nvGrpSpPr>
            <p:cNvPr id="60" name="Group 59"/>
            <p:cNvGrpSpPr/>
            <p:nvPr/>
          </p:nvGrpSpPr>
          <p:grpSpPr>
            <a:xfrm rot="10800000">
              <a:off x="155426" y="5118820"/>
              <a:ext cx="169069" cy="1075340"/>
              <a:chOff x="12289656" y="3682893"/>
              <a:chExt cx="169069" cy="1075340"/>
            </a:xfrm>
          </p:grpSpPr>
          <p:sp>
            <p:nvSpPr>
              <p:cNvPr id="61" name="Rectangle 60"/>
              <p:cNvSpPr/>
              <p:nvPr/>
            </p:nvSpPr>
            <p:spPr bwMode="auto">
              <a:xfrm flipH="1">
                <a:off x="12381916" y="3682893"/>
                <a:ext cx="76809" cy="1075340"/>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62" name="Isosceles Triangle 61"/>
              <p:cNvSpPr/>
              <p:nvPr/>
            </p:nvSpPr>
            <p:spPr bwMode="auto">
              <a:xfrm rot="16200000" flipH="1">
                <a:off x="12231316" y="4174128"/>
                <a:ext cx="209550" cy="92869"/>
              </a:xfrm>
              <a:prstGeom prst="triangle">
                <a:avLst/>
              </a:prstGeom>
              <a:solidFill>
                <a:schemeClr val="accent4">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grpSp>
      </p:grpSp>
      <p:grpSp>
        <p:nvGrpSpPr>
          <p:cNvPr id="69" name="Group 68"/>
          <p:cNvGrpSpPr/>
          <p:nvPr/>
        </p:nvGrpSpPr>
        <p:grpSpPr>
          <a:xfrm>
            <a:off x="4533595" y="4005191"/>
            <a:ext cx="4301360" cy="1075341"/>
            <a:chOff x="4533595" y="3889859"/>
            <a:chExt cx="4301360" cy="1075341"/>
          </a:xfrm>
        </p:grpSpPr>
        <p:sp>
          <p:nvSpPr>
            <p:cNvPr id="49" name="Pentagon 48"/>
            <p:cNvSpPr/>
            <p:nvPr/>
          </p:nvSpPr>
          <p:spPr bwMode="auto">
            <a:xfrm>
              <a:off x="4533595" y="3889860"/>
              <a:ext cx="4301360" cy="1075340"/>
            </a:xfrm>
            <a:prstGeom prst="homePlate">
              <a:avLst/>
            </a:prstGeom>
            <a:gradFill flip="none" rotWithShape="1">
              <a:gsLst>
                <a:gs pos="0">
                  <a:schemeClr val="accent4">
                    <a:lumMod val="60000"/>
                    <a:lumOff val="40000"/>
                  </a:schemeClr>
                </a:gs>
                <a:gs pos="30000">
                  <a:schemeClr val="accent4"/>
                </a:gs>
                <a:gs pos="100000">
                  <a:schemeClr val="accent4">
                    <a:lumMod val="75000"/>
                  </a:schemeClr>
                </a:gs>
              </a:gsLst>
              <a:lin ang="0" scaled="1"/>
              <a:tileRect/>
            </a:gradFill>
            <a:ln w="9525" cap="flat" cmpd="sng" algn="ctr">
              <a:noFill/>
              <a:prstDash val="solid"/>
              <a:round/>
              <a:headEnd type="none" w="med" len="med"/>
              <a:tailEnd type="none" w="med" len="med"/>
            </a:ln>
            <a:effectLst>
              <a:outerShdw blurRad="254000" dist="38100" dir="5400000" algn="t"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grpSp>
          <p:nvGrpSpPr>
            <p:cNvPr id="63" name="Group 62"/>
            <p:cNvGrpSpPr/>
            <p:nvPr/>
          </p:nvGrpSpPr>
          <p:grpSpPr>
            <a:xfrm rot="10800000">
              <a:off x="4533596" y="3889859"/>
              <a:ext cx="169069" cy="1075340"/>
              <a:chOff x="12289656" y="3682893"/>
              <a:chExt cx="169069" cy="1075340"/>
            </a:xfrm>
          </p:grpSpPr>
          <p:sp>
            <p:nvSpPr>
              <p:cNvPr id="64" name="Rectangle 63"/>
              <p:cNvSpPr/>
              <p:nvPr/>
            </p:nvSpPr>
            <p:spPr bwMode="auto">
              <a:xfrm flipH="1">
                <a:off x="12381916" y="3682893"/>
                <a:ext cx="76809" cy="1075340"/>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65" name="Isosceles Triangle 64"/>
              <p:cNvSpPr/>
              <p:nvPr/>
            </p:nvSpPr>
            <p:spPr bwMode="auto">
              <a:xfrm rot="16200000" flipH="1">
                <a:off x="12231316" y="4174128"/>
                <a:ext cx="209550" cy="92869"/>
              </a:xfrm>
              <a:prstGeom prst="triangle">
                <a:avLst/>
              </a:prstGeom>
              <a:solidFill>
                <a:schemeClr val="accent4">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grpSp>
      </p:grpSp>
      <p:grpSp>
        <p:nvGrpSpPr>
          <p:cNvPr id="70" name="Group 69"/>
          <p:cNvGrpSpPr/>
          <p:nvPr/>
        </p:nvGrpSpPr>
        <p:grpSpPr>
          <a:xfrm>
            <a:off x="4533595" y="5234152"/>
            <a:ext cx="4301360" cy="1075340"/>
            <a:chOff x="4533595" y="5118820"/>
            <a:chExt cx="4301360" cy="1075340"/>
          </a:xfrm>
        </p:grpSpPr>
        <p:sp>
          <p:nvSpPr>
            <p:cNvPr id="54" name="Pentagon 53"/>
            <p:cNvSpPr/>
            <p:nvPr/>
          </p:nvSpPr>
          <p:spPr bwMode="auto">
            <a:xfrm>
              <a:off x="4533595" y="5118820"/>
              <a:ext cx="4301360" cy="1075340"/>
            </a:xfrm>
            <a:prstGeom prst="homePlate">
              <a:avLst/>
            </a:prstGeom>
            <a:gradFill flip="none" rotWithShape="1">
              <a:gsLst>
                <a:gs pos="0">
                  <a:schemeClr val="accent6">
                    <a:lumMod val="60000"/>
                    <a:lumOff val="40000"/>
                  </a:schemeClr>
                </a:gs>
                <a:gs pos="30000">
                  <a:schemeClr val="accent6"/>
                </a:gs>
                <a:gs pos="100000">
                  <a:schemeClr val="accent6">
                    <a:lumMod val="75000"/>
                  </a:schemeClr>
                </a:gs>
              </a:gsLst>
              <a:lin ang="0" scaled="1"/>
              <a:tileRect/>
            </a:gradFill>
            <a:ln w="9525" cap="flat" cmpd="sng" algn="ctr">
              <a:noFill/>
              <a:prstDash val="solid"/>
              <a:round/>
              <a:headEnd type="none" w="med" len="med"/>
              <a:tailEnd type="none" w="med" len="med"/>
            </a:ln>
            <a:effectLst>
              <a:outerShdw blurRad="254000" dist="38100" dir="5400000" algn="t"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grpSp>
          <p:nvGrpSpPr>
            <p:cNvPr id="66" name="Group 65"/>
            <p:cNvGrpSpPr/>
            <p:nvPr/>
          </p:nvGrpSpPr>
          <p:grpSpPr>
            <a:xfrm rot="10800000">
              <a:off x="4533596" y="5118820"/>
              <a:ext cx="169069" cy="1075340"/>
              <a:chOff x="12289656" y="3682893"/>
              <a:chExt cx="169069" cy="1075340"/>
            </a:xfrm>
          </p:grpSpPr>
          <p:sp>
            <p:nvSpPr>
              <p:cNvPr id="67" name="Rectangle 66"/>
              <p:cNvSpPr/>
              <p:nvPr/>
            </p:nvSpPr>
            <p:spPr bwMode="auto">
              <a:xfrm flipH="1">
                <a:off x="12381916" y="3682893"/>
                <a:ext cx="76809" cy="107534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68" name="Isosceles Triangle 67"/>
              <p:cNvSpPr/>
              <p:nvPr/>
            </p:nvSpPr>
            <p:spPr bwMode="auto">
              <a:xfrm rot="16200000" flipH="1">
                <a:off x="12231316" y="4174128"/>
                <a:ext cx="209550" cy="92869"/>
              </a:xfrm>
              <a:prstGeom prst="triangle">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a typeface="ＭＳ Ｐゴシック" pitchFamily="34" charset="-128"/>
                </a:endParaRPr>
              </a:p>
            </p:txBody>
          </p:sp>
        </p:grpSp>
      </p:grpSp>
      <p:sp>
        <p:nvSpPr>
          <p:cNvPr id="53" name="TextBox 52"/>
          <p:cNvSpPr txBox="1"/>
          <p:nvPr/>
        </p:nvSpPr>
        <p:spPr>
          <a:xfrm>
            <a:off x="4879241" y="4095647"/>
            <a:ext cx="3874141" cy="984885"/>
          </a:xfrm>
          <a:prstGeom prst="rect">
            <a:avLst/>
          </a:prstGeom>
          <a:noFill/>
        </p:spPr>
        <p:txBody>
          <a:bodyPr wrap="square" lIns="0" tIns="0" rIns="0" bIns="0" rtlCol="0" anchor="t" anchorCtr="0">
            <a:noAutofit/>
          </a:bodyPr>
          <a:lstStyle/>
          <a:p>
            <a:pPr defTabSz="914400" fontAlgn="base">
              <a:spcBef>
                <a:spcPct val="0"/>
              </a:spcBef>
              <a:spcAft>
                <a:spcPct val="0"/>
              </a:spcAft>
            </a:pPr>
            <a:r>
              <a:rPr lang="en-US" sz="1600" b="1" dirty="0" smtClean="0">
                <a:solidFill>
                  <a:schemeClr val="bg1"/>
                </a:solidFill>
                <a:ea typeface="ＭＳ Ｐゴシック" charset="-128"/>
              </a:rPr>
              <a:t>Cisco/Meraki</a:t>
            </a:r>
          </a:p>
          <a:p>
            <a:pPr marL="171450" indent="-171450" defTabSz="914400" fontAlgn="base">
              <a:spcBef>
                <a:spcPct val="0"/>
              </a:spcBef>
              <a:spcAft>
                <a:spcPct val="0"/>
              </a:spcAft>
              <a:buFont typeface="Arial" pitchFamily="34" charset="0"/>
              <a:buChar char="•"/>
            </a:pPr>
            <a:r>
              <a:rPr lang="ru-RU" sz="1400" dirty="0" smtClean="0">
                <a:solidFill>
                  <a:schemeClr val="bg1"/>
                </a:solidFill>
                <a:ea typeface="ＭＳ Ｐゴシック" charset="-128"/>
              </a:rPr>
              <a:t>Точки доступа домашнего класса</a:t>
            </a:r>
            <a:endParaRPr lang="en-US" sz="1400" dirty="0" smtClean="0">
              <a:solidFill>
                <a:schemeClr val="bg1"/>
              </a:solidFill>
              <a:ea typeface="ＭＳ Ｐゴシック" charset="-128"/>
            </a:endParaRPr>
          </a:p>
          <a:p>
            <a:pPr marL="171450" indent="-171450" defTabSz="914400" fontAlgn="base">
              <a:spcBef>
                <a:spcPct val="0"/>
              </a:spcBef>
              <a:spcAft>
                <a:spcPct val="0"/>
              </a:spcAft>
              <a:buFont typeface="Arial" pitchFamily="34" charset="0"/>
              <a:buChar char="•"/>
            </a:pPr>
            <a:r>
              <a:rPr lang="ru-RU" sz="1400" dirty="0" smtClean="0">
                <a:solidFill>
                  <a:schemeClr val="bg1"/>
                </a:solidFill>
                <a:ea typeface="ＭＳ Ｐゴシック" charset="-128"/>
              </a:rPr>
              <a:t>Зависимость от </a:t>
            </a:r>
            <a:r>
              <a:rPr lang="en-US" sz="1400" dirty="0" smtClean="0">
                <a:solidFill>
                  <a:schemeClr val="bg1"/>
                </a:solidFill>
                <a:ea typeface="ＭＳ Ｐゴシック" charset="-128"/>
              </a:rPr>
              <a:t>WAN</a:t>
            </a:r>
            <a:r>
              <a:rPr lang="ru-RU" sz="1400" dirty="0" smtClean="0">
                <a:solidFill>
                  <a:schemeClr val="bg1"/>
                </a:solidFill>
                <a:ea typeface="ＭＳ Ｐゴシック" charset="-128"/>
              </a:rPr>
              <a:t> </a:t>
            </a:r>
            <a:r>
              <a:rPr lang="ru-RU" sz="1400" dirty="0" err="1" smtClean="0">
                <a:solidFill>
                  <a:schemeClr val="bg1"/>
                </a:solidFill>
                <a:ea typeface="ＭＳ Ｐゴシック" charset="-128"/>
              </a:rPr>
              <a:t>линка</a:t>
            </a:r>
            <a:endParaRPr lang="en-US" sz="1400" dirty="0" smtClean="0">
              <a:solidFill>
                <a:schemeClr val="bg1"/>
              </a:solidFill>
              <a:ea typeface="ＭＳ Ｐゴシック" charset="-128"/>
            </a:endParaRPr>
          </a:p>
          <a:p>
            <a:pPr marL="171450" indent="-171450" defTabSz="914400" fontAlgn="base">
              <a:spcBef>
                <a:spcPct val="0"/>
              </a:spcBef>
              <a:spcAft>
                <a:spcPct val="0"/>
              </a:spcAft>
              <a:buFont typeface="Arial" pitchFamily="34" charset="0"/>
              <a:buChar char="•"/>
            </a:pPr>
            <a:r>
              <a:rPr lang="ru-RU" sz="1400" dirty="0" smtClean="0">
                <a:solidFill>
                  <a:schemeClr val="bg1"/>
                </a:solidFill>
                <a:ea typeface="ＭＳ Ｐゴシック" charset="-128"/>
              </a:rPr>
              <a:t>Не управляется с </a:t>
            </a:r>
            <a:r>
              <a:rPr lang="en-US" sz="1400" dirty="0" smtClean="0">
                <a:solidFill>
                  <a:schemeClr val="bg1"/>
                </a:solidFill>
                <a:ea typeface="ＭＳ Ｐゴシック" charset="-128"/>
              </a:rPr>
              <a:t>Prime</a:t>
            </a:r>
          </a:p>
        </p:txBody>
      </p:sp>
      <p:sp>
        <p:nvSpPr>
          <p:cNvPr id="57" name="TextBox 56"/>
          <p:cNvSpPr txBox="1"/>
          <p:nvPr/>
        </p:nvSpPr>
        <p:spPr>
          <a:xfrm>
            <a:off x="4879242" y="5324607"/>
            <a:ext cx="2611540" cy="984885"/>
          </a:xfrm>
          <a:prstGeom prst="rect">
            <a:avLst/>
          </a:prstGeom>
          <a:noFill/>
        </p:spPr>
        <p:txBody>
          <a:bodyPr wrap="square" lIns="0" tIns="0" rIns="0" bIns="0" rtlCol="0" anchor="t" anchorCtr="0">
            <a:noAutofit/>
          </a:bodyPr>
          <a:lstStyle/>
          <a:p>
            <a:pPr defTabSz="914400" fontAlgn="base">
              <a:spcBef>
                <a:spcPct val="0"/>
              </a:spcBef>
              <a:spcAft>
                <a:spcPct val="0"/>
              </a:spcAft>
            </a:pPr>
            <a:r>
              <a:rPr lang="en-US" sz="1600" b="1" dirty="0" smtClean="0">
                <a:solidFill>
                  <a:schemeClr val="bg1"/>
                </a:solidFill>
                <a:ea typeface="ＭＳ Ｐゴシック" charset="-128"/>
              </a:rPr>
              <a:t>Aerohive</a:t>
            </a:r>
          </a:p>
          <a:p>
            <a:pPr marL="171450" indent="-171450" defTabSz="914400" fontAlgn="base">
              <a:spcBef>
                <a:spcPct val="0"/>
              </a:spcBef>
              <a:spcAft>
                <a:spcPct val="0"/>
              </a:spcAft>
              <a:buFont typeface="Arial" pitchFamily="34" charset="0"/>
              <a:buChar char="•"/>
            </a:pPr>
            <a:r>
              <a:rPr lang="ru-RU" sz="1400" dirty="0" smtClean="0">
                <a:solidFill>
                  <a:schemeClr val="bg1"/>
                </a:solidFill>
                <a:ea typeface="ＭＳ Ｐゴシック" charset="-128"/>
              </a:rPr>
              <a:t>Только без контроллера</a:t>
            </a:r>
            <a:endParaRPr lang="en-US" sz="1400" dirty="0" smtClean="0">
              <a:solidFill>
                <a:schemeClr val="bg1"/>
              </a:solidFill>
              <a:ea typeface="ＭＳ Ｐゴシック" charset="-128"/>
            </a:endParaRPr>
          </a:p>
          <a:p>
            <a:pPr marL="171450" indent="-171450">
              <a:buFont typeface="Arial" pitchFamily="34" charset="0"/>
              <a:buChar char="•"/>
            </a:pPr>
            <a:r>
              <a:rPr lang="ru-RU" sz="1400" dirty="0">
                <a:solidFill>
                  <a:schemeClr val="bg1"/>
                </a:solidFill>
              </a:rPr>
              <a:t>Зависимость от </a:t>
            </a:r>
            <a:r>
              <a:rPr lang="en-US" sz="1400" dirty="0">
                <a:solidFill>
                  <a:schemeClr val="bg1"/>
                </a:solidFill>
              </a:rPr>
              <a:t>WAN</a:t>
            </a:r>
            <a:r>
              <a:rPr lang="ru-RU" sz="1400" dirty="0">
                <a:solidFill>
                  <a:schemeClr val="bg1"/>
                </a:solidFill>
              </a:rPr>
              <a:t> </a:t>
            </a:r>
            <a:r>
              <a:rPr lang="ru-RU" sz="1400" dirty="0" err="1">
                <a:solidFill>
                  <a:schemeClr val="bg1"/>
                </a:solidFill>
              </a:rPr>
              <a:t>линка</a:t>
            </a:r>
            <a:endParaRPr lang="en-US" sz="1400" dirty="0">
              <a:solidFill>
                <a:schemeClr val="bg1"/>
              </a:solidFill>
            </a:endParaRPr>
          </a:p>
          <a:p>
            <a:pPr marL="171450" indent="-171450" defTabSz="914400" fontAlgn="base">
              <a:spcBef>
                <a:spcPct val="0"/>
              </a:spcBef>
              <a:spcAft>
                <a:spcPct val="0"/>
              </a:spcAft>
              <a:buFont typeface="Arial" pitchFamily="34" charset="0"/>
              <a:buChar char="•"/>
            </a:pPr>
            <a:r>
              <a:rPr lang="ru-RU" sz="1400" dirty="0" smtClean="0">
                <a:solidFill>
                  <a:schemeClr val="bg1"/>
                </a:solidFill>
                <a:ea typeface="ＭＳ Ｐゴシック" charset="-128"/>
              </a:rPr>
              <a:t>Сложная архитектура</a:t>
            </a:r>
            <a:endParaRPr lang="en-US" sz="1400" dirty="0" smtClean="0">
              <a:solidFill>
                <a:schemeClr val="bg1"/>
              </a:solidFill>
              <a:ea typeface="ＭＳ Ｐゴシック" charset="-128"/>
            </a:endParaRPr>
          </a:p>
        </p:txBody>
      </p:sp>
      <p:sp>
        <p:nvSpPr>
          <p:cNvPr id="52" name="TextBox 51"/>
          <p:cNvSpPr txBox="1"/>
          <p:nvPr/>
        </p:nvSpPr>
        <p:spPr>
          <a:xfrm>
            <a:off x="324496" y="4041528"/>
            <a:ext cx="3939552" cy="984885"/>
          </a:xfrm>
          <a:prstGeom prst="rect">
            <a:avLst/>
          </a:prstGeom>
          <a:noFill/>
        </p:spPr>
        <p:txBody>
          <a:bodyPr wrap="square" lIns="0" tIns="0" rIns="0" bIns="0" rtlCol="0" anchor="t" anchorCtr="0">
            <a:noAutofit/>
          </a:bodyPr>
          <a:lstStyle/>
          <a:p>
            <a:pPr defTabSz="914400" fontAlgn="base">
              <a:spcBef>
                <a:spcPct val="0"/>
              </a:spcBef>
              <a:spcAft>
                <a:spcPct val="0"/>
              </a:spcAft>
            </a:pPr>
            <a:r>
              <a:rPr lang="en-US" sz="1600" b="1" dirty="0" smtClean="0">
                <a:solidFill>
                  <a:schemeClr val="bg1"/>
                </a:solidFill>
                <a:ea typeface="ＭＳ Ｐゴシック" charset="-128"/>
              </a:rPr>
              <a:t>Cisco/Airespace</a:t>
            </a:r>
          </a:p>
          <a:p>
            <a:pPr marL="171450" indent="-171450" defTabSz="914400" fontAlgn="base">
              <a:spcBef>
                <a:spcPct val="0"/>
              </a:spcBef>
              <a:spcAft>
                <a:spcPct val="0"/>
              </a:spcAft>
              <a:buFont typeface="Arial" pitchFamily="34" charset="0"/>
              <a:buChar char="•"/>
            </a:pPr>
            <a:r>
              <a:rPr lang="ru-RU" sz="1400" dirty="0" smtClean="0">
                <a:solidFill>
                  <a:schemeClr val="bg1"/>
                </a:solidFill>
              </a:rPr>
              <a:t>Компромиссный дизайн</a:t>
            </a:r>
            <a:endParaRPr lang="en-US" sz="1400" dirty="0" smtClean="0">
              <a:solidFill>
                <a:schemeClr val="bg1"/>
              </a:solidFill>
            </a:endParaRPr>
          </a:p>
          <a:p>
            <a:pPr marL="171450" indent="-171450" defTabSz="914400" fontAlgn="base">
              <a:spcBef>
                <a:spcPct val="0"/>
              </a:spcBef>
              <a:spcAft>
                <a:spcPct val="0"/>
              </a:spcAft>
              <a:buFont typeface="Arial" pitchFamily="34" charset="0"/>
              <a:buChar char="•"/>
            </a:pPr>
            <a:r>
              <a:rPr lang="ru-RU" sz="1400" dirty="0" smtClean="0">
                <a:solidFill>
                  <a:schemeClr val="bg1"/>
                </a:solidFill>
              </a:rPr>
              <a:t>Управляется с </a:t>
            </a:r>
            <a:r>
              <a:rPr lang="en-US" sz="1400" dirty="0" smtClean="0">
                <a:solidFill>
                  <a:schemeClr val="bg1"/>
                </a:solidFill>
              </a:rPr>
              <a:t>Prime</a:t>
            </a:r>
          </a:p>
          <a:p>
            <a:pPr marL="171450" indent="-171450" defTabSz="914400" fontAlgn="base">
              <a:spcBef>
                <a:spcPct val="0"/>
              </a:spcBef>
              <a:spcAft>
                <a:spcPct val="0"/>
              </a:spcAft>
              <a:buFont typeface="Arial" pitchFamily="34" charset="0"/>
              <a:buChar char="•"/>
            </a:pPr>
            <a:r>
              <a:rPr lang="ru-RU" sz="1400" dirty="0" smtClean="0">
                <a:solidFill>
                  <a:schemeClr val="bg1"/>
                </a:solidFill>
              </a:rPr>
              <a:t>Не совместим с </a:t>
            </a:r>
            <a:r>
              <a:rPr lang="en-US" sz="1400" dirty="0" smtClean="0">
                <a:solidFill>
                  <a:schemeClr val="bg1"/>
                </a:solidFill>
              </a:rPr>
              <a:t>Unified Access</a:t>
            </a:r>
            <a:endParaRPr lang="en-US" sz="1400" dirty="0" smtClean="0">
              <a:solidFill>
                <a:srgbClr val="FF0000"/>
              </a:solidFill>
            </a:endParaRPr>
          </a:p>
        </p:txBody>
      </p:sp>
      <p:sp>
        <p:nvSpPr>
          <p:cNvPr id="56" name="TextBox 55"/>
          <p:cNvSpPr txBox="1"/>
          <p:nvPr/>
        </p:nvSpPr>
        <p:spPr>
          <a:xfrm>
            <a:off x="324496" y="5279379"/>
            <a:ext cx="3225307" cy="984885"/>
          </a:xfrm>
          <a:prstGeom prst="rect">
            <a:avLst/>
          </a:prstGeom>
          <a:noFill/>
        </p:spPr>
        <p:txBody>
          <a:bodyPr wrap="square" lIns="0" tIns="0" rIns="0" bIns="0" rtlCol="0" anchor="t" anchorCtr="0">
            <a:noAutofit/>
          </a:bodyPr>
          <a:lstStyle/>
          <a:p>
            <a:pPr defTabSz="914400" fontAlgn="base">
              <a:spcBef>
                <a:spcPct val="0"/>
              </a:spcBef>
              <a:spcAft>
                <a:spcPct val="0"/>
              </a:spcAft>
            </a:pPr>
            <a:r>
              <a:rPr lang="en-US" sz="1600" b="1" dirty="0" smtClean="0">
                <a:solidFill>
                  <a:schemeClr val="bg1"/>
                </a:solidFill>
                <a:ea typeface="ＭＳ Ｐゴシック" charset="-128"/>
              </a:rPr>
              <a:t>Cisco/Unified Access</a:t>
            </a:r>
          </a:p>
          <a:p>
            <a:pPr marL="171450" indent="-171450" defTabSz="914400" fontAlgn="base">
              <a:spcBef>
                <a:spcPct val="0"/>
              </a:spcBef>
              <a:spcAft>
                <a:spcPct val="0"/>
              </a:spcAft>
              <a:buFont typeface="Arial" pitchFamily="34" charset="0"/>
              <a:buChar char="•"/>
            </a:pPr>
            <a:r>
              <a:rPr lang="ru-RU" sz="1400" dirty="0" smtClean="0">
                <a:solidFill>
                  <a:schemeClr val="bg1"/>
                </a:solidFill>
              </a:rPr>
              <a:t>Требует обновления коммутационных центров</a:t>
            </a:r>
            <a:endParaRPr lang="en-US" sz="1400" dirty="0" smtClean="0">
              <a:solidFill>
                <a:schemeClr val="bg1"/>
              </a:solidFill>
              <a:ea typeface="ＭＳ Ｐゴシック" charset="-128"/>
            </a:endParaRPr>
          </a:p>
          <a:p>
            <a:pPr marL="171450" indent="-171450" defTabSz="914400" fontAlgn="base">
              <a:spcBef>
                <a:spcPct val="0"/>
              </a:spcBef>
              <a:spcAft>
                <a:spcPct val="0"/>
              </a:spcAft>
              <a:buFont typeface="Arial" pitchFamily="34" charset="0"/>
              <a:buChar char="•"/>
            </a:pPr>
            <a:r>
              <a:rPr lang="ru-RU" sz="1400" dirty="0" smtClean="0">
                <a:solidFill>
                  <a:schemeClr val="bg1"/>
                </a:solidFill>
                <a:ea typeface="ＭＳ Ｐゴシック" charset="-128"/>
              </a:rPr>
              <a:t>Не совместим с </a:t>
            </a:r>
            <a:r>
              <a:rPr lang="en-US" sz="1400" dirty="0" err="1" smtClean="0">
                <a:solidFill>
                  <a:schemeClr val="bg1"/>
                </a:solidFill>
                <a:ea typeface="ＭＳ Ｐゴシック" charset="-128"/>
              </a:rPr>
              <a:t>Airespace</a:t>
            </a:r>
            <a:endParaRPr lang="en-US" sz="1400" dirty="0" smtClean="0">
              <a:solidFill>
                <a:schemeClr val="bg1"/>
              </a:solidFill>
              <a:ea typeface="ＭＳ Ｐゴシック" charset="-128"/>
            </a:endParaRPr>
          </a:p>
        </p:txBody>
      </p:sp>
      <p:sp>
        <p:nvSpPr>
          <p:cNvPr id="50" name="TextBox 49"/>
          <p:cNvSpPr txBox="1"/>
          <p:nvPr/>
        </p:nvSpPr>
        <p:spPr>
          <a:xfrm>
            <a:off x="324495" y="2955877"/>
            <a:ext cx="5668490" cy="716050"/>
          </a:xfrm>
          <a:prstGeom prst="rect">
            <a:avLst/>
          </a:prstGeom>
          <a:noFill/>
        </p:spPr>
        <p:txBody>
          <a:bodyPr wrap="square" lIns="0" tIns="0" rIns="0" bIns="0" rtlCol="0" anchor="t" anchorCtr="0">
            <a:noAutofit/>
          </a:bodyPr>
          <a:lstStyle/>
          <a:p>
            <a:pPr defTabSz="914400" fontAlgn="base">
              <a:spcBef>
                <a:spcPct val="0"/>
              </a:spcBef>
              <a:spcAft>
                <a:spcPct val="0"/>
              </a:spcAft>
            </a:pPr>
            <a:r>
              <a:rPr lang="en-US" sz="1600" b="1" dirty="0" smtClean="0">
                <a:solidFill>
                  <a:schemeClr val="bg1"/>
                </a:solidFill>
                <a:ea typeface="ＭＳ Ｐゴシック" charset="-128"/>
              </a:rPr>
              <a:t>Aruba</a:t>
            </a:r>
          </a:p>
          <a:p>
            <a:pPr marL="171450" indent="-171450" defTabSz="914400" fontAlgn="base">
              <a:spcBef>
                <a:spcPct val="0"/>
              </a:spcBef>
              <a:spcAft>
                <a:spcPct val="0"/>
              </a:spcAft>
              <a:buFont typeface="Arial" pitchFamily="34" charset="0"/>
              <a:buChar char="•"/>
            </a:pPr>
            <a:r>
              <a:rPr lang="ru-RU" sz="1400" dirty="0" smtClean="0">
                <a:solidFill>
                  <a:schemeClr val="bg1"/>
                </a:solidFill>
              </a:rPr>
              <a:t>Высокая производительность, высокая надежность</a:t>
            </a:r>
            <a:endParaRPr lang="en-US" sz="1400" dirty="0">
              <a:solidFill>
                <a:schemeClr val="bg1"/>
              </a:solidFill>
              <a:ea typeface="ＭＳ Ｐゴシック" charset="-128"/>
            </a:endParaRPr>
          </a:p>
          <a:p>
            <a:pPr marL="171450" indent="-171450" defTabSz="914400" fontAlgn="base">
              <a:spcBef>
                <a:spcPct val="0"/>
              </a:spcBef>
              <a:spcAft>
                <a:spcPct val="0"/>
              </a:spcAft>
              <a:buFont typeface="Arial" pitchFamily="34" charset="0"/>
              <a:buChar char="•"/>
            </a:pPr>
            <a:r>
              <a:rPr lang="ru-RU" sz="1400" dirty="0" smtClean="0">
                <a:solidFill>
                  <a:schemeClr val="bg1"/>
                </a:solidFill>
                <a:ea typeface="ＭＳ Ｐゴシック" charset="-128"/>
              </a:rPr>
              <a:t>Оборудование корпоративного класса в любых локациях</a:t>
            </a:r>
            <a:endParaRPr lang="en-US" sz="1400" dirty="0" smtClean="0">
              <a:solidFill>
                <a:schemeClr val="bg1"/>
              </a:solidFill>
              <a:ea typeface="ＭＳ Ｐゴシック" charset="-128"/>
            </a:endParaRPr>
          </a:p>
        </p:txBody>
      </p:sp>
      <p:sp>
        <p:nvSpPr>
          <p:cNvPr id="51" name="TextBox 50"/>
          <p:cNvSpPr txBox="1"/>
          <p:nvPr/>
        </p:nvSpPr>
        <p:spPr>
          <a:xfrm>
            <a:off x="5474517" y="3160281"/>
            <a:ext cx="2419515" cy="499264"/>
          </a:xfrm>
          <a:prstGeom prst="rect">
            <a:avLst/>
          </a:prstGeom>
          <a:noFill/>
        </p:spPr>
        <p:txBody>
          <a:bodyPr wrap="square" lIns="0" tIns="0" rIns="0" bIns="0" rtlCol="0" anchor="t" anchorCtr="0">
            <a:noAutofit/>
          </a:bodyPr>
          <a:lstStyle/>
          <a:p>
            <a:pPr marL="171450" indent="-171450" defTabSz="914400" fontAlgn="base">
              <a:spcBef>
                <a:spcPct val="0"/>
              </a:spcBef>
              <a:spcAft>
                <a:spcPct val="0"/>
              </a:spcAft>
              <a:buFont typeface="Arial" pitchFamily="34" charset="0"/>
              <a:buChar char="•"/>
            </a:pPr>
            <a:r>
              <a:rPr lang="ru-RU" sz="1400" dirty="0" smtClean="0">
                <a:solidFill>
                  <a:schemeClr val="bg1"/>
                </a:solidFill>
              </a:rPr>
              <a:t>Несколько архитектур на выбор</a:t>
            </a:r>
            <a:endParaRPr lang="en-US" sz="1600" b="1" dirty="0" smtClean="0">
              <a:solidFill>
                <a:schemeClr val="bg1"/>
              </a:solidFill>
              <a:ea typeface="ＭＳ Ｐゴシック" charset="-128"/>
            </a:endParaRPr>
          </a:p>
        </p:txBody>
      </p:sp>
    </p:spTree>
    <p:extLst>
      <p:ext uri="{BB962C8B-B14F-4D97-AF65-F5344CB8AC3E}">
        <p14:creationId xmlns:p14="http://schemas.microsoft.com/office/powerpoint/2010/main" val="2320104843"/>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rot="10800000">
            <a:off x="117020" y="1215320"/>
            <a:ext cx="8909960" cy="5146268"/>
          </a:xfrm>
          <a:prstGeom prst="rect">
            <a:avLst/>
          </a:prstGeom>
          <a:gradFill flip="none" rotWithShape="1">
            <a:gsLst>
              <a:gs pos="0">
                <a:schemeClr val="accent4">
                  <a:lumMod val="60000"/>
                  <a:lumOff val="40000"/>
                </a:schemeClr>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sp>
        <p:nvSpPr>
          <p:cNvPr id="10" name="Rectangle 9"/>
          <p:cNvSpPr/>
          <p:nvPr/>
        </p:nvSpPr>
        <p:spPr bwMode="auto">
          <a:xfrm>
            <a:off x="193830" y="1215322"/>
            <a:ext cx="8756340" cy="5069455"/>
          </a:xfrm>
          <a:prstGeom prst="rect">
            <a:avLst/>
          </a:prstGeom>
          <a:gradFill flip="none" rotWithShape="1">
            <a:gsLst>
              <a:gs pos="36000">
                <a:schemeClr val="bg1">
                  <a:alpha val="80000"/>
                </a:scheme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3" name="Rectangle 12"/>
          <p:cNvSpPr/>
          <p:nvPr/>
        </p:nvSpPr>
        <p:spPr bwMode="auto">
          <a:xfrm>
            <a:off x="193830" y="1100103"/>
            <a:ext cx="3686880" cy="5184675"/>
          </a:xfrm>
          <a:prstGeom prst="rect">
            <a:avLst/>
          </a:prstGeom>
          <a:gradFill flip="none" rotWithShape="1">
            <a:gsLst>
              <a:gs pos="0">
                <a:schemeClr val="accent4">
                  <a:lumMod val="75000"/>
                </a:schemeClr>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sp>
        <p:nvSpPr>
          <p:cNvPr id="29" name="Rectangle 28"/>
          <p:cNvSpPr/>
          <p:nvPr/>
        </p:nvSpPr>
        <p:spPr bwMode="auto">
          <a:xfrm>
            <a:off x="3919116" y="1100103"/>
            <a:ext cx="1651415" cy="5184675"/>
          </a:xfrm>
          <a:prstGeom prst="rect">
            <a:avLst/>
          </a:prstGeom>
          <a:gradFill flip="none" rotWithShape="1">
            <a:gsLst>
              <a:gs pos="0">
                <a:schemeClr val="accent4">
                  <a:lumMod val="75000"/>
                </a:schemeClr>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sp>
        <p:nvSpPr>
          <p:cNvPr id="31" name="Rectangle 30"/>
          <p:cNvSpPr/>
          <p:nvPr/>
        </p:nvSpPr>
        <p:spPr bwMode="auto">
          <a:xfrm>
            <a:off x="5608936" y="1100103"/>
            <a:ext cx="1651415" cy="5184675"/>
          </a:xfrm>
          <a:prstGeom prst="rect">
            <a:avLst/>
          </a:prstGeom>
          <a:gradFill flip="none" rotWithShape="1">
            <a:gsLst>
              <a:gs pos="0">
                <a:schemeClr val="accent4">
                  <a:lumMod val="75000"/>
                </a:schemeClr>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sp>
        <p:nvSpPr>
          <p:cNvPr id="32" name="Rectangle 31"/>
          <p:cNvSpPr/>
          <p:nvPr/>
        </p:nvSpPr>
        <p:spPr bwMode="auto">
          <a:xfrm>
            <a:off x="7298755" y="1100103"/>
            <a:ext cx="1651415" cy="5184675"/>
          </a:xfrm>
          <a:prstGeom prst="rect">
            <a:avLst/>
          </a:prstGeom>
          <a:gradFill flip="none" rotWithShape="1">
            <a:gsLst>
              <a:gs pos="0">
                <a:schemeClr val="accent4">
                  <a:lumMod val="75000"/>
                </a:schemeClr>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95000"/>
              </a:lnSpc>
              <a:spcBef>
                <a:spcPct val="0"/>
              </a:spcBef>
              <a:spcAft>
                <a:spcPct val="0"/>
              </a:spcAft>
            </a:pPr>
            <a:endParaRPr lang="en-US" sz="2400" smtClean="0">
              <a:solidFill>
                <a:srgbClr val="000000"/>
              </a:solidFill>
              <a:latin typeface="Arial Narrow" pitchFamily="34" charset="0"/>
              <a:ea typeface="ＭＳ Ｐゴシック" pitchFamily="34" charset="-128"/>
            </a:endParaRPr>
          </a:p>
        </p:txBody>
      </p:sp>
      <p:sp>
        <p:nvSpPr>
          <p:cNvPr id="2" name="Title 1"/>
          <p:cNvSpPr>
            <a:spLocks noGrp="1"/>
          </p:cNvSpPr>
          <p:nvPr>
            <p:ph type="title"/>
          </p:nvPr>
        </p:nvSpPr>
        <p:spPr/>
        <p:txBody>
          <a:bodyPr/>
          <a:lstStyle/>
          <a:p>
            <a:r>
              <a:rPr lang="ru-RU" dirty="0" smtClean="0"/>
              <a:t>Сравнительный анализ</a:t>
            </a:r>
            <a:endParaRPr lang="en-US" dirty="0"/>
          </a:p>
        </p:txBody>
      </p:sp>
      <p:sp>
        <p:nvSpPr>
          <p:cNvPr id="28" name="TextBox 27"/>
          <p:cNvSpPr txBox="1"/>
          <p:nvPr/>
        </p:nvSpPr>
        <p:spPr>
          <a:xfrm>
            <a:off x="347450" y="1184004"/>
            <a:ext cx="3494856" cy="261744"/>
          </a:xfrm>
          <a:prstGeom prst="rect">
            <a:avLst/>
          </a:prstGeom>
          <a:noFill/>
        </p:spPr>
        <p:txBody>
          <a:bodyPr wrap="square" lIns="0" tIns="0" rIns="0" bIns="0" rtlCol="0" anchor="b" anchorCtr="0">
            <a:noAutofit/>
          </a:bodyPr>
          <a:lstStyle/>
          <a:p>
            <a:pPr algn="ctr" defTabSz="914400" fontAlgn="base">
              <a:spcBef>
                <a:spcPct val="0"/>
              </a:spcBef>
              <a:spcAft>
                <a:spcPct val="0"/>
              </a:spcAft>
            </a:pPr>
            <a:r>
              <a:rPr lang="ru-RU" b="1" dirty="0" smtClean="0">
                <a:solidFill>
                  <a:schemeClr val="bg1"/>
                </a:solidFill>
                <a:ea typeface="ＭＳ Ｐゴシック" charset="-128"/>
              </a:rPr>
              <a:t>Параметр</a:t>
            </a:r>
            <a:endParaRPr lang="en-US" b="1" dirty="0">
              <a:solidFill>
                <a:schemeClr val="bg1"/>
              </a:solidFill>
              <a:ea typeface="ＭＳ Ｐゴシック" charset="-128"/>
            </a:endParaRPr>
          </a:p>
        </p:txBody>
      </p:sp>
      <p:sp>
        <p:nvSpPr>
          <p:cNvPr id="22" name="Rectangle 21"/>
          <p:cNvSpPr/>
          <p:nvPr/>
        </p:nvSpPr>
        <p:spPr bwMode="auto">
          <a:xfrm>
            <a:off x="193830" y="1752987"/>
            <a:ext cx="8756340" cy="1804428"/>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latin typeface="Arial" charset="0"/>
              <a:ea typeface="ＭＳ Ｐゴシック" pitchFamily="34" charset="-128"/>
            </a:endParaRPr>
          </a:p>
        </p:txBody>
      </p:sp>
      <p:sp>
        <p:nvSpPr>
          <p:cNvPr id="23" name="Rectangle 22"/>
          <p:cNvSpPr/>
          <p:nvPr/>
        </p:nvSpPr>
        <p:spPr bwMode="auto">
          <a:xfrm>
            <a:off x="193830" y="1484153"/>
            <a:ext cx="8756340" cy="268835"/>
          </a:xfrm>
          <a:prstGeom prst="rect">
            <a:avLst/>
          </a:prstGeom>
          <a:solidFill>
            <a:schemeClr val="accent4">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latin typeface="Arial" charset="0"/>
              <a:ea typeface="ＭＳ Ｐゴシック" pitchFamily="34" charset="-128"/>
            </a:endParaRPr>
          </a:p>
        </p:txBody>
      </p:sp>
      <p:sp>
        <p:nvSpPr>
          <p:cNvPr id="24" name="Rectangle 23"/>
          <p:cNvSpPr/>
          <p:nvPr/>
        </p:nvSpPr>
        <p:spPr bwMode="auto">
          <a:xfrm>
            <a:off x="193830" y="3826250"/>
            <a:ext cx="8756340" cy="1097111"/>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latin typeface="Arial" charset="0"/>
              <a:ea typeface="ＭＳ Ｐゴシック" pitchFamily="34" charset="-128"/>
            </a:endParaRPr>
          </a:p>
        </p:txBody>
      </p:sp>
      <p:sp>
        <p:nvSpPr>
          <p:cNvPr id="25" name="Rectangle 24"/>
          <p:cNvSpPr/>
          <p:nvPr/>
        </p:nvSpPr>
        <p:spPr bwMode="auto">
          <a:xfrm>
            <a:off x="193830" y="3557415"/>
            <a:ext cx="8756340" cy="268835"/>
          </a:xfrm>
          <a:prstGeom prst="rect">
            <a:avLst/>
          </a:prstGeom>
          <a:solidFill>
            <a:schemeClr val="accent4">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latin typeface="Arial" charset="0"/>
              <a:ea typeface="ＭＳ Ｐゴシック" pitchFamily="34" charset="-128"/>
            </a:endParaRPr>
          </a:p>
        </p:txBody>
      </p:sp>
      <p:sp>
        <p:nvSpPr>
          <p:cNvPr id="26" name="Rectangle 25"/>
          <p:cNvSpPr/>
          <p:nvPr/>
        </p:nvSpPr>
        <p:spPr bwMode="auto">
          <a:xfrm>
            <a:off x="193830" y="5192196"/>
            <a:ext cx="8756340" cy="1092581"/>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latin typeface="Arial" charset="0"/>
              <a:ea typeface="ＭＳ Ｐゴシック" pitchFamily="34" charset="-128"/>
            </a:endParaRPr>
          </a:p>
        </p:txBody>
      </p:sp>
      <p:sp>
        <p:nvSpPr>
          <p:cNvPr id="27" name="Rectangle 26"/>
          <p:cNvSpPr/>
          <p:nvPr/>
        </p:nvSpPr>
        <p:spPr bwMode="auto">
          <a:xfrm>
            <a:off x="193830" y="4923362"/>
            <a:ext cx="8756340" cy="268835"/>
          </a:xfrm>
          <a:prstGeom prst="rect">
            <a:avLst/>
          </a:prstGeom>
          <a:solidFill>
            <a:schemeClr val="accent4">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latin typeface="Arial" charset="0"/>
              <a:ea typeface="ＭＳ Ｐゴシック" pitchFamily="34" charset="-128"/>
            </a:endParaRPr>
          </a:p>
        </p:txBody>
      </p:sp>
      <p:sp>
        <p:nvSpPr>
          <p:cNvPr id="34" name="TextBox 33"/>
          <p:cNvSpPr txBox="1"/>
          <p:nvPr/>
        </p:nvSpPr>
        <p:spPr>
          <a:xfrm>
            <a:off x="193830" y="1793344"/>
            <a:ext cx="3952042" cy="1452299"/>
          </a:xfrm>
          <a:prstGeom prst="rect">
            <a:avLst/>
          </a:prstGeom>
        </p:spPr>
        <p:txBody>
          <a:bodyPr lIns="0" tIns="0" rIns="0" bIns="0"/>
          <a:lstStyle/>
          <a:p>
            <a:pPr defTabSz="914400" fontAlgn="base">
              <a:spcBef>
                <a:spcPts val="300"/>
              </a:spcBef>
              <a:spcAft>
                <a:spcPct val="0"/>
              </a:spcAft>
              <a:buClr>
                <a:schemeClr val="accent4"/>
              </a:buClr>
            </a:pPr>
            <a:r>
              <a:rPr lang="ru-RU" sz="1400" kern="0" dirty="0" smtClean="0">
                <a:solidFill>
                  <a:srgbClr val="595959"/>
                </a:solidFill>
                <a:latin typeface="Arial" pitchFamily="34" charset="0"/>
                <a:ea typeface="Arial"/>
                <a:cs typeface="Arial" pitchFamily="34" charset="0"/>
              </a:rPr>
              <a:t>Производительность при высокой плотности</a:t>
            </a:r>
            <a:endParaRPr lang="en-US" sz="1400" kern="0" dirty="0" smtClean="0">
              <a:solidFill>
                <a:srgbClr val="595959"/>
              </a:solidFill>
              <a:latin typeface="Arial" pitchFamily="34" charset="0"/>
              <a:ea typeface="Arial"/>
              <a:cs typeface="Arial" pitchFamily="34" charset="0"/>
            </a:endParaRPr>
          </a:p>
          <a:p>
            <a:pPr defTabSz="914400" fontAlgn="base">
              <a:spcBef>
                <a:spcPts val="300"/>
              </a:spcBef>
              <a:spcAft>
                <a:spcPct val="0"/>
              </a:spcAft>
              <a:buClr>
                <a:schemeClr val="accent4"/>
              </a:buClr>
            </a:pPr>
            <a:r>
              <a:rPr lang="ru-RU" sz="1400" kern="0" dirty="0" smtClean="0">
                <a:solidFill>
                  <a:srgbClr val="595959"/>
                </a:solidFill>
                <a:latin typeface="Arial" pitchFamily="34" charset="0"/>
                <a:ea typeface="Arial"/>
                <a:cs typeface="Arial" pitchFamily="34" charset="0"/>
              </a:rPr>
              <a:t>Переключение клиентов между диапазонами</a:t>
            </a:r>
            <a:endParaRPr lang="en-US" sz="1400" kern="0" dirty="0" smtClean="0">
              <a:solidFill>
                <a:srgbClr val="595959"/>
              </a:solidFill>
              <a:latin typeface="Arial" pitchFamily="34" charset="0"/>
              <a:ea typeface="Arial"/>
              <a:cs typeface="Arial" pitchFamily="34" charset="0"/>
            </a:endParaRPr>
          </a:p>
          <a:p>
            <a:pPr defTabSz="914400" fontAlgn="base">
              <a:spcBef>
                <a:spcPts val="300"/>
              </a:spcBef>
              <a:spcAft>
                <a:spcPct val="0"/>
              </a:spcAft>
              <a:buClr>
                <a:schemeClr val="accent4"/>
              </a:buClr>
            </a:pPr>
            <a:r>
              <a:rPr lang="ru-RU" sz="1400" kern="0" dirty="0" smtClean="0">
                <a:solidFill>
                  <a:srgbClr val="595959"/>
                </a:solidFill>
                <a:latin typeface="Arial" pitchFamily="34" charset="0"/>
                <a:ea typeface="Arial"/>
                <a:cs typeface="Arial" pitchFamily="34" charset="0"/>
              </a:rPr>
              <a:t>Справедливый доступ для клиентов</a:t>
            </a:r>
            <a:endParaRPr lang="en-US" sz="1400" kern="0" dirty="0" smtClean="0">
              <a:solidFill>
                <a:srgbClr val="595959"/>
              </a:solidFill>
              <a:latin typeface="Arial" pitchFamily="34" charset="0"/>
              <a:ea typeface="Arial"/>
              <a:cs typeface="Arial" pitchFamily="34" charset="0"/>
            </a:endParaRPr>
          </a:p>
          <a:p>
            <a:pPr defTabSz="914400" fontAlgn="base">
              <a:spcBef>
                <a:spcPts val="300"/>
              </a:spcBef>
              <a:spcAft>
                <a:spcPct val="0"/>
              </a:spcAft>
              <a:buClr>
                <a:schemeClr val="accent4"/>
              </a:buClr>
            </a:pPr>
            <a:r>
              <a:rPr lang="ru-RU" sz="1400" kern="0" dirty="0" smtClean="0">
                <a:solidFill>
                  <a:srgbClr val="595959"/>
                </a:solidFill>
                <a:latin typeface="Arial" pitchFamily="34" charset="0"/>
                <a:ea typeface="Arial"/>
                <a:cs typeface="Arial" pitchFamily="34" charset="0"/>
              </a:rPr>
              <a:t>Сканирование спектра при передаче трафика</a:t>
            </a:r>
            <a:endParaRPr lang="en-US" sz="1400" kern="0" dirty="0" smtClean="0">
              <a:solidFill>
                <a:srgbClr val="595959"/>
              </a:solidFill>
              <a:latin typeface="Arial" pitchFamily="34" charset="0"/>
              <a:ea typeface="Arial"/>
              <a:cs typeface="Arial" pitchFamily="34" charset="0"/>
            </a:endParaRPr>
          </a:p>
          <a:p>
            <a:pPr defTabSz="914400" fontAlgn="base">
              <a:spcBef>
                <a:spcPts val="300"/>
              </a:spcBef>
              <a:spcAft>
                <a:spcPct val="0"/>
              </a:spcAft>
              <a:buClr>
                <a:schemeClr val="accent4"/>
              </a:buClr>
            </a:pPr>
            <a:r>
              <a:rPr lang="ru-RU" sz="1400" kern="0" dirty="0" smtClean="0">
                <a:solidFill>
                  <a:srgbClr val="595959"/>
                </a:solidFill>
                <a:latin typeface="Arial" pitchFamily="34" charset="0"/>
                <a:ea typeface="Arial"/>
                <a:cs typeface="Arial" pitchFamily="34" charset="0"/>
              </a:rPr>
              <a:t>Оптимизация передачи </a:t>
            </a:r>
            <a:r>
              <a:rPr lang="en-US" sz="1400" kern="0" dirty="0" smtClean="0">
                <a:solidFill>
                  <a:srgbClr val="595959"/>
                </a:solidFill>
                <a:latin typeface="Arial" pitchFamily="34" charset="0"/>
                <a:ea typeface="Arial"/>
                <a:cs typeface="Arial" pitchFamily="34" charset="0"/>
              </a:rPr>
              <a:t>Multicast </a:t>
            </a:r>
            <a:r>
              <a:rPr lang="ru-RU" sz="1400" kern="0" dirty="0" smtClean="0">
                <a:solidFill>
                  <a:srgbClr val="595959"/>
                </a:solidFill>
                <a:latin typeface="Arial" pitchFamily="34" charset="0"/>
                <a:ea typeface="Arial"/>
                <a:cs typeface="Arial" pitchFamily="34" charset="0"/>
              </a:rPr>
              <a:t>видео</a:t>
            </a:r>
            <a:endParaRPr lang="en-US" sz="1400" kern="0" dirty="0" smtClean="0">
              <a:solidFill>
                <a:srgbClr val="595959"/>
              </a:solidFill>
              <a:latin typeface="Arial" pitchFamily="34" charset="0"/>
              <a:ea typeface="Arial"/>
              <a:cs typeface="Arial" pitchFamily="34" charset="0"/>
            </a:endParaRPr>
          </a:p>
          <a:p>
            <a:pPr defTabSz="914400" fontAlgn="base">
              <a:spcBef>
                <a:spcPts val="300"/>
              </a:spcBef>
              <a:spcAft>
                <a:spcPct val="0"/>
              </a:spcAft>
              <a:buClr>
                <a:schemeClr val="accent4"/>
              </a:buClr>
            </a:pPr>
            <a:r>
              <a:rPr lang="ru-RU" sz="1400" kern="0" dirty="0" smtClean="0">
                <a:solidFill>
                  <a:srgbClr val="595959"/>
                </a:solidFill>
                <a:latin typeface="Arial" pitchFamily="34" charset="0"/>
                <a:ea typeface="Arial"/>
                <a:cs typeface="Arial" pitchFamily="34" charset="0"/>
              </a:rPr>
              <a:t>Автоматическая </a:t>
            </a:r>
            <a:r>
              <a:rPr lang="ru-RU" sz="1400" kern="0" dirty="0" err="1" smtClean="0">
                <a:solidFill>
                  <a:srgbClr val="595959"/>
                </a:solidFill>
                <a:latin typeface="Arial" pitchFamily="34" charset="0"/>
                <a:ea typeface="Arial"/>
                <a:cs typeface="Arial" pitchFamily="34" charset="0"/>
              </a:rPr>
              <a:t>приоритезация</a:t>
            </a:r>
            <a:r>
              <a:rPr lang="ru-RU" sz="1400" kern="0" dirty="0" smtClean="0">
                <a:solidFill>
                  <a:srgbClr val="595959"/>
                </a:solidFill>
                <a:latin typeface="Arial" pitchFamily="34" charset="0"/>
                <a:ea typeface="Arial"/>
                <a:cs typeface="Arial" pitchFamily="34" charset="0"/>
              </a:rPr>
              <a:t> голоса </a:t>
            </a:r>
            <a:endParaRPr lang="en-US" sz="1400" kern="0" dirty="0" smtClean="0">
              <a:solidFill>
                <a:srgbClr val="595959"/>
              </a:solidFill>
              <a:latin typeface="Arial" pitchFamily="34" charset="0"/>
              <a:ea typeface="Arial"/>
              <a:cs typeface="Arial" pitchFamily="34" charset="0"/>
            </a:endParaRPr>
          </a:p>
          <a:p>
            <a:pPr defTabSz="914400" fontAlgn="base">
              <a:spcBef>
                <a:spcPts val="300"/>
              </a:spcBef>
              <a:spcAft>
                <a:spcPct val="0"/>
              </a:spcAft>
              <a:buClr>
                <a:schemeClr val="accent4"/>
              </a:buClr>
            </a:pPr>
            <a:r>
              <a:rPr lang="en-US" sz="1400" kern="0" dirty="0" smtClean="0">
                <a:solidFill>
                  <a:srgbClr val="595959"/>
                </a:solidFill>
                <a:latin typeface="Arial" pitchFamily="34" charset="0"/>
                <a:ea typeface="Arial"/>
                <a:cs typeface="Arial" pitchFamily="34" charset="0"/>
              </a:rPr>
              <a:t>Zero Touch – </a:t>
            </a:r>
            <a:r>
              <a:rPr lang="ru-RU" sz="1400" kern="0" dirty="0" smtClean="0">
                <a:solidFill>
                  <a:srgbClr val="595959"/>
                </a:solidFill>
                <a:latin typeface="Arial" pitchFamily="34" charset="0"/>
                <a:ea typeface="Arial"/>
                <a:cs typeface="Arial" pitchFamily="34" charset="0"/>
              </a:rPr>
              <a:t>установка без </a:t>
            </a:r>
            <a:r>
              <a:rPr lang="en-US" sz="1400" kern="0" dirty="0" smtClean="0">
                <a:solidFill>
                  <a:srgbClr val="595959"/>
                </a:solidFill>
                <a:latin typeface="Arial" pitchFamily="34" charset="0"/>
                <a:ea typeface="Arial"/>
                <a:cs typeface="Arial" pitchFamily="34" charset="0"/>
              </a:rPr>
              <a:t>IT </a:t>
            </a:r>
            <a:r>
              <a:rPr lang="ru-RU" sz="1400" kern="0" dirty="0" smtClean="0">
                <a:solidFill>
                  <a:srgbClr val="595959"/>
                </a:solidFill>
                <a:latin typeface="Arial" pitchFamily="34" charset="0"/>
                <a:ea typeface="Arial"/>
                <a:cs typeface="Arial" pitchFamily="34" charset="0"/>
              </a:rPr>
              <a:t>персонала</a:t>
            </a:r>
            <a:r>
              <a:rPr lang="en-US" sz="1400" kern="0" dirty="0" smtClean="0">
                <a:solidFill>
                  <a:srgbClr val="595959"/>
                </a:solidFill>
                <a:latin typeface="Arial" pitchFamily="34" charset="0"/>
                <a:ea typeface="Arial"/>
                <a:cs typeface="Arial" pitchFamily="34" charset="0"/>
              </a:rPr>
              <a:t> </a:t>
            </a:r>
            <a:endParaRPr lang="en-US" sz="1400" kern="0" dirty="0">
              <a:solidFill>
                <a:srgbClr val="595959"/>
              </a:solidFill>
              <a:latin typeface="Arial" pitchFamily="34" charset="0"/>
              <a:ea typeface="Arial"/>
              <a:cs typeface="Arial" pitchFamily="34" charset="0"/>
            </a:endParaRPr>
          </a:p>
        </p:txBody>
      </p:sp>
      <p:sp>
        <p:nvSpPr>
          <p:cNvPr id="5" name="Rectangle 4"/>
          <p:cNvSpPr/>
          <p:nvPr/>
        </p:nvSpPr>
        <p:spPr bwMode="auto">
          <a:xfrm>
            <a:off x="4663978" y="1808026"/>
            <a:ext cx="161691" cy="16169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37" name="TextBox 36"/>
          <p:cNvSpPr txBox="1"/>
          <p:nvPr/>
        </p:nvSpPr>
        <p:spPr>
          <a:xfrm>
            <a:off x="347450" y="3581639"/>
            <a:ext cx="3110805" cy="199116"/>
          </a:xfrm>
          <a:prstGeom prst="rect">
            <a:avLst/>
          </a:prstGeom>
          <a:noFill/>
        </p:spPr>
        <p:txBody>
          <a:bodyPr wrap="square" lIns="0" tIns="0" rIns="0" bIns="0" rtlCol="0" anchor="ctr" anchorCtr="0">
            <a:noAutofit/>
          </a:bodyPr>
          <a:lstStyle/>
          <a:p>
            <a:pPr defTabSz="914400" fontAlgn="base">
              <a:spcBef>
                <a:spcPct val="0"/>
              </a:spcBef>
              <a:spcAft>
                <a:spcPct val="0"/>
              </a:spcAft>
            </a:pPr>
            <a:r>
              <a:rPr lang="ru-RU" sz="1600" dirty="0" smtClean="0">
                <a:solidFill>
                  <a:schemeClr val="bg1"/>
                </a:solidFill>
              </a:rPr>
              <a:t>Время доступности</a:t>
            </a:r>
            <a:endParaRPr lang="en-US" sz="1600" dirty="0">
              <a:solidFill>
                <a:schemeClr val="bg1"/>
              </a:solidFill>
              <a:ea typeface="ＭＳ Ｐゴシック" charset="-128"/>
            </a:endParaRPr>
          </a:p>
        </p:txBody>
      </p:sp>
      <p:sp>
        <p:nvSpPr>
          <p:cNvPr id="38" name="TextBox 37"/>
          <p:cNvSpPr txBox="1"/>
          <p:nvPr/>
        </p:nvSpPr>
        <p:spPr>
          <a:xfrm>
            <a:off x="193830" y="3881289"/>
            <a:ext cx="3610070" cy="921720"/>
          </a:xfrm>
          <a:prstGeom prst="rect">
            <a:avLst/>
          </a:prstGeom>
        </p:spPr>
        <p:txBody>
          <a:bodyPr lIns="0" tIns="0" rIns="0" bIns="0"/>
          <a:lstStyle/>
          <a:p>
            <a:pPr defTabSz="914400" fontAlgn="base">
              <a:spcBef>
                <a:spcPts val="300"/>
              </a:spcBef>
              <a:spcAft>
                <a:spcPct val="0"/>
              </a:spcAft>
              <a:buClr>
                <a:schemeClr val="accent4"/>
              </a:buClr>
            </a:pPr>
            <a:r>
              <a:rPr lang="ru-RU" sz="1400" kern="0" dirty="0" smtClean="0">
                <a:solidFill>
                  <a:srgbClr val="595959"/>
                </a:solidFill>
                <a:latin typeface="Arial" pitchFamily="34" charset="0"/>
                <a:ea typeface="Arial"/>
                <a:cs typeface="Arial" pitchFamily="34" charset="0"/>
              </a:rPr>
              <a:t>Несколько провайдеров облака, </a:t>
            </a:r>
            <a:r>
              <a:rPr lang="ru-RU" sz="1400" kern="0" dirty="0" err="1" smtClean="0">
                <a:solidFill>
                  <a:srgbClr val="595959"/>
                </a:solidFill>
                <a:latin typeface="Arial" pitchFamily="34" charset="0"/>
                <a:ea typeface="Arial"/>
                <a:cs typeface="Arial" pitchFamily="34" charset="0"/>
              </a:rPr>
              <a:t>ЦОДов</a:t>
            </a:r>
            <a:endParaRPr lang="en-US" sz="1400" kern="0" dirty="0" smtClean="0">
              <a:solidFill>
                <a:srgbClr val="595959"/>
              </a:solidFill>
              <a:latin typeface="Arial" pitchFamily="34" charset="0"/>
              <a:ea typeface="Arial"/>
              <a:cs typeface="Arial" pitchFamily="34" charset="0"/>
            </a:endParaRPr>
          </a:p>
          <a:p>
            <a:pPr defTabSz="914400" fontAlgn="base">
              <a:spcBef>
                <a:spcPts val="300"/>
              </a:spcBef>
              <a:spcAft>
                <a:spcPct val="0"/>
              </a:spcAft>
              <a:buClr>
                <a:schemeClr val="accent4"/>
              </a:buClr>
            </a:pPr>
            <a:r>
              <a:rPr lang="en-US" sz="1400" kern="0" dirty="0" smtClean="0">
                <a:solidFill>
                  <a:srgbClr val="595959"/>
                </a:solidFill>
                <a:latin typeface="Arial" pitchFamily="34" charset="0"/>
                <a:ea typeface="Arial"/>
                <a:cs typeface="Arial" pitchFamily="34" charset="0"/>
              </a:rPr>
              <a:t>100% </a:t>
            </a:r>
            <a:r>
              <a:rPr lang="ru-RU" sz="1400" kern="0" dirty="0" smtClean="0">
                <a:solidFill>
                  <a:srgbClr val="595959"/>
                </a:solidFill>
                <a:latin typeface="Arial" pitchFamily="34" charset="0"/>
                <a:ea typeface="Arial"/>
                <a:cs typeface="Arial" pitchFamily="34" charset="0"/>
              </a:rPr>
              <a:t>функционал без </a:t>
            </a:r>
            <a:r>
              <a:rPr lang="en-US" sz="1400" kern="0" dirty="0" smtClean="0">
                <a:solidFill>
                  <a:srgbClr val="595959"/>
                </a:solidFill>
                <a:latin typeface="Arial" pitchFamily="34" charset="0"/>
                <a:ea typeface="Arial"/>
                <a:cs typeface="Arial" pitchFamily="34" charset="0"/>
              </a:rPr>
              <a:t>WAN</a:t>
            </a:r>
          </a:p>
          <a:p>
            <a:pPr defTabSz="914400" fontAlgn="base">
              <a:spcBef>
                <a:spcPts val="300"/>
              </a:spcBef>
              <a:spcAft>
                <a:spcPct val="0"/>
              </a:spcAft>
              <a:buClr>
                <a:schemeClr val="accent4"/>
              </a:buClr>
            </a:pPr>
            <a:r>
              <a:rPr lang="ru-RU" sz="1400" kern="0" dirty="0" smtClean="0">
                <a:solidFill>
                  <a:srgbClr val="595959"/>
                </a:solidFill>
                <a:latin typeface="Arial" pitchFamily="34" charset="0"/>
                <a:ea typeface="Arial"/>
                <a:cs typeface="Arial" pitchFamily="34" charset="0"/>
              </a:rPr>
              <a:t>Резервный </a:t>
            </a:r>
            <a:r>
              <a:rPr lang="en-US" sz="1400" kern="0" dirty="0" smtClean="0">
                <a:solidFill>
                  <a:srgbClr val="595959"/>
                </a:solidFill>
                <a:latin typeface="Arial" pitchFamily="34" charset="0"/>
                <a:ea typeface="Arial"/>
                <a:cs typeface="Arial" pitchFamily="34" charset="0"/>
              </a:rPr>
              <a:t>VPN</a:t>
            </a:r>
          </a:p>
          <a:p>
            <a:pPr defTabSz="914400" fontAlgn="base">
              <a:spcBef>
                <a:spcPts val="300"/>
              </a:spcBef>
              <a:spcAft>
                <a:spcPct val="0"/>
              </a:spcAft>
              <a:buClr>
                <a:schemeClr val="accent4"/>
              </a:buClr>
            </a:pPr>
            <a:r>
              <a:rPr lang="ru-RU" sz="1400" kern="0" dirty="0" smtClean="0">
                <a:solidFill>
                  <a:srgbClr val="595959"/>
                </a:solidFill>
                <a:latin typeface="Arial" pitchFamily="34" charset="0"/>
                <a:ea typeface="Arial"/>
                <a:cs typeface="Arial" pitchFamily="34" charset="0"/>
              </a:rPr>
              <a:t>Резервный </a:t>
            </a:r>
            <a:r>
              <a:rPr lang="en-US" sz="1400" kern="0" dirty="0" smtClean="0">
                <a:solidFill>
                  <a:srgbClr val="595959"/>
                </a:solidFill>
                <a:latin typeface="Arial" pitchFamily="34" charset="0"/>
                <a:ea typeface="Arial"/>
                <a:cs typeface="Arial" pitchFamily="34" charset="0"/>
              </a:rPr>
              <a:t>ISP </a:t>
            </a:r>
            <a:r>
              <a:rPr lang="ru-RU" sz="1400" kern="0" dirty="0" smtClean="0">
                <a:solidFill>
                  <a:srgbClr val="595959"/>
                </a:solidFill>
                <a:latin typeface="Arial" pitchFamily="34" charset="0"/>
                <a:ea typeface="Arial"/>
                <a:cs typeface="Arial" pitchFamily="34" charset="0"/>
              </a:rPr>
              <a:t>канал</a:t>
            </a:r>
            <a:endParaRPr lang="en-US" sz="1400" kern="0" dirty="0" smtClean="0">
              <a:solidFill>
                <a:srgbClr val="595959"/>
              </a:solidFill>
              <a:latin typeface="Arial" pitchFamily="34" charset="0"/>
              <a:ea typeface="Arial"/>
              <a:cs typeface="Arial" pitchFamily="34" charset="0"/>
            </a:endParaRPr>
          </a:p>
        </p:txBody>
      </p:sp>
      <p:sp>
        <p:nvSpPr>
          <p:cNvPr id="39" name="TextBox 38"/>
          <p:cNvSpPr txBox="1"/>
          <p:nvPr/>
        </p:nvSpPr>
        <p:spPr>
          <a:xfrm>
            <a:off x="347450" y="4947585"/>
            <a:ext cx="3110805" cy="199116"/>
          </a:xfrm>
          <a:prstGeom prst="rect">
            <a:avLst/>
          </a:prstGeom>
          <a:noFill/>
        </p:spPr>
        <p:txBody>
          <a:bodyPr wrap="square" lIns="0" tIns="0" rIns="0" bIns="0" rtlCol="0" anchor="ctr" anchorCtr="0">
            <a:noAutofit/>
          </a:bodyPr>
          <a:lstStyle/>
          <a:p>
            <a:pPr defTabSz="914400" fontAlgn="base">
              <a:spcBef>
                <a:spcPct val="0"/>
              </a:spcBef>
              <a:spcAft>
                <a:spcPct val="0"/>
              </a:spcAft>
            </a:pPr>
            <a:r>
              <a:rPr lang="ru-RU" sz="1600" dirty="0" smtClean="0">
                <a:solidFill>
                  <a:schemeClr val="bg1"/>
                </a:solidFill>
                <a:ea typeface="ＭＳ Ｐゴシック" charset="-128"/>
              </a:rPr>
              <a:t>Доступность</a:t>
            </a:r>
            <a:endParaRPr lang="en-US" sz="1600" dirty="0">
              <a:solidFill>
                <a:schemeClr val="bg1"/>
              </a:solidFill>
              <a:ea typeface="ＭＳ Ｐゴシック" charset="-128"/>
            </a:endParaRPr>
          </a:p>
        </p:txBody>
      </p:sp>
      <p:sp>
        <p:nvSpPr>
          <p:cNvPr id="40" name="TextBox 39"/>
          <p:cNvSpPr txBox="1"/>
          <p:nvPr/>
        </p:nvSpPr>
        <p:spPr>
          <a:xfrm>
            <a:off x="193830" y="5236349"/>
            <a:ext cx="4156228" cy="921720"/>
          </a:xfrm>
          <a:prstGeom prst="rect">
            <a:avLst/>
          </a:prstGeom>
        </p:spPr>
        <p:txBody>
          <a:bodyPr lIns="0" tIns="0" rIns="0" bIns="0"/>
          <a:lstStyle/>
          <a:p>
            <a:pPr defTabSz="914400" fontAlgn="base">
              <a:spcBef>
                <a:spcPts val="300"/>
              </a:spcBef>
              <a:spcAft>
                <a:spcPct val="0"/>
              </a:spcAft>
              <a:buClr>
                <a:schemeClr val="accent4"/>
              </a:buClr>
            </a:pPr>
            <a:r>
              <a:rPr lang="ru-RU" sz="1400" kern="0" dirty="0" smtClean="0">
                <a:solidFill>
                  <a:srgbClr val="595959"/>
                </a:solidFill>
                <a:latin typeface="Arial" pitchFamily="34" charset="0"/>
                <a:ea typeface="Arial"/>
                <a:cs typeface="Arial" pitchFamily="34" charset="0"/>
              </a:rPr>
              <a:t>Для работы с контроллером – те же точки</a:t>
            </a:r>
            <a:endParaRPr lang="en-US" sz="1400" kern="0" dirty="0" smtClean="0">
              <a:solidFill>
                <a:srgbClr val="595959"/>
              </a:solidFill>
              <a:latin typeface="Arial" pitchFamily="34" charset="0"/>
              <a:ea typeface="Arial"/>
              <a:cs typeface="Arial" pitchFamily="34" charset="0"/>
            </a:endParaRPr>
          </a:p>
          <a:p>
            <a:pPr defTabSz="914400" fontAlgn="base">
              <a:spcBef>
                <a:spcPts val="300"/>
              </a:spcBef>
              <a:spcAft>
                <a:spcPct val="0"/>
              </a:spcAft>
              <a:buClr>
                <a:schemeClr val="accent4"/>
              </a:buClr>
            </a:pPr>
            <a:r>
              <a:rPr lang="ru-RU" sz="1400" kern="0" dirty="0" smtClean="0">
                <a:solidFill>
                  <a:srgbClr val="595959"/>
                </a:solidFill>
                <a:latin typeface="Arial" pitchFamily="34" charset="0"/>
                <a:ea typeface="Arial"/>
                <a:cs typeface="Arial" pitchFamily="34" charset="0"/>
              </a:rPr>
              <a:t>Выбор архитектуры</a:t>
            </a:r>
            <a:endParaRPr lang="en-US" sz="1400" kern="0" dirty="0" smtClean="0">
              <a:solidFill>
                <a:srgbClr val="595959"/>
              </a:solidFill>
              <a:latin typeface="Arial" pitchFamily="34" charset="0"/>
              <a:ea typeface="Arial"/>
              <a:cs typeface="Arial" pitchFamily="34" charset="0"/>
            </a:endParaRPr>
          </a:p>
          <a:p>
            <a:pPr defTabSz="914400" fontAlgn="base">
              <a:spcBef>
                <a:spcPts val="300"/>
              </a:spcBef>
              <a:spcAft>
                <a:spcPct val="0"/>
              </a:spcAft>
              <a:buClr>
                <a:schemeClr val="accent4"/>
              </a:buClr>
            </a:pPr>
            <a:r>
              <a:rPr lang="ru-RU" sz="1400" kern="0" dirty="0" smtClean="0">
                <a:solidFill>
                  <a:srgbClr val="595959"/>
                </a:solidFill>
                <a:latin typeface="Arial" pitchFamily="34" charset="0"/>
                <a:ea typeface="Arial"/>
                <a:cs typeface="Arial" pitchFamily="34" charset="0"/>
              </a:rPr>
              <a:t>Быстрый </a:t>
            </a:r>
            <a:r>
              <a:rPr lang="en-US" sz="1400" kern="0" dirty="0" smtClean="0">
                <a:solidFill>
                  <a:srgbClr val="595959"/>
                </a:solidFill>
                <a:latin typeface="Arial" pitchFamily="34" charset="0"/>
                <a:ea typeface="Arial"/>
                <a:cs typeface="Arial" pitchFamily="34" charset="0"/>
              </a:rPr>
              <a:t>L3 </a:t>
            </a:r>
            <a:r>
              <a:rPr lang="ru-RU" sz="1400" kern="0" dirty="0" smtClean="0">
                <a:solidFill>
                  <a:srgbClr val="595959"/>
                </a:solidFill>
                <a:latin typeface="Arial" pitchFamily="34" charset="0"/>
                <a:ea typeface="Arial"/>
                <a:cs typeface="Arial" pitchFamily="34" charset="0"/>
              </a:rPr>
              <a:t>роуминг</a:t>
            </a:r>
            <a:endParaRPr lang="en-US" sz="1400" kern="0" dirty="0" smtClean="0">
              <a:solidFill>
                <a:srgbClr val="595959"/>
              </a:solidFill>
              <a:latin typeface="Arial" pitchFamily="34" charset="0"/>
              <a:ea typeface="Arial"/>
              <a:cs typeface="Arial" pitchFamily="34" charset="0"/>
            </a:endParaRPr>
          </a:p>
          <a:p>
            <a:pPr defTabSz="914400" fontAlgn="base">
              <a:spcBef>
                <a:spcPts val="300"/>
              </a:spcBef>
              <a:spcAft>
                <a:spcPct val="0"/>
              </a:spcAft>
              <a:buClr>
                <a:schemeClr val="accent4"/>
              </a:buClr>
            </a:pPr>
            <a:r>
              <a:rPr lang="ru-RU" sz="1400" kern="0" dirty="0" smtClean="0">
                <a:solidFill>
                  <a:srgbClr val="595959"/>
                </a:solidFill>
                <a:latin typeface="Arial" pitchFamily="34" charset="0"/>
                <a:ea typeface="Arial"/>
                <a:cs typeface="Arial" pitchFamily="34" charset="0"/>
              </a:rPr>
              <a:t>Бесплатное обновление ПО</a:t>
            </a:r>
            <a:endParaRPr lang="en-US" sz="1400" kern="0" dirty="0" smtClean="0">
              <a:solidFill>
                <a:srgbClr val="595959"/>
              </a:solidFill>
              <a:latin typeface="Arial" pitchFamily="34" charset="0"/>
              <a:ea typeface="Arial"/>
              <a:cs typeface="Arial" pitchFamily="34" charset="0"/>
            </a:endParaRPr>
          </a:p>
        </p:txBody>
      </p:sp>
      <p:sp>
        <p:nvSpPr>
          <p:cNvPr id="42" name="TextBox 41"/>
          <p:cNvSpPr txBox="1"/>
          <p:nvPr/>
        </p:nvSpPr>
        <p:spPr>
          <a:xfrm>
            <a:off x="4034330" y="1184004"/>
            <a:ext cx="1420985" cy="261744"/>
          </a:xfrm>
          <a:prstGeom prst="rect">
            <a:avLst/>
          </a:prstGeom>
          <a:noFill/>
        </p:spPr>
        <p:txBody>
          <a:bodyPr wrap="square" lIns="0" tIns="0" rIns="0" bIns="0" rtlCol="0" anchor="b" anchorCtr="0">
            <a:noAutofit/>
          </a:bodyPr>
          <a:lstStyle/>
          <a:p>
            <a:pPr algn="ctr" defTabSz="914400" fontAlgn="base">
              <a:spcBef>
                <a:spcPct val="0"/>
              </a:spcBef>
              <a:spcAft>
                <a:spcPct val="0"/>
              </a:spcAft>
            </a:pPr>
            <a:r>
              <a:rPr lang="en-US" b="1" dirty="0" smtClean="0">
                <a:solidFill>
                  <a:schemeClr val="bg1"/>
                </a:solidFill>
                <a:ea typeface="ＭＳ Ｐゴシック" charset="-128"/>
              </a:rPr>
              <a:t>Aerohive</a:t>
            </a:r>
            <a:endParaRPr lang="en-US" b="1" dirty="0">
              <a:solidFill>
                <a:schemeClr val="bg1"/>
              </a:solidFill>
              <a:ea typeface="ＭＳ Ｐゴシック" charset="-128"/>
            </a:endParaRPr>
          </a:p>
        </p:txBody>
      </p:sp>
      <p:sp>
        <p:nvSpPr>
          <p:cNvPr id="43" name="TextBox 42"/>
          <p:cNvSpPr txBox="1"/>
          <p:nvPr/>
        </p:nvSpPr>
        <p:spPr>
          <a:xfrm>
            <a:off x="5724150" y="1184004"/>
            <a:ext cx="1420985" cy="261744"/>
          </a:xfrm>
          <a:prstGeom prst="rect">
            <a:avLst/>
          </a:prstGeom>
          <a:noFill/>
        </p:spPr>
        <p:txBody>
          <a:bodyPr wrap="square" lIns="0" tIns="0" rIns="0" bIns="0" rtlCol="0" anchor="b" anchorCtr="0">
            <a:noAutofit/>
          </a:bodyPr>
          <a:lstStyle/>
          <a:p>
            <a:pPr algn="ctr" defTabSz="914400" fontAlgn="base">
              <a:spcBef>
                <a:spcPct val="0"/>
              </a:spcBef>
              <a:spcAft>
                <a:spcPct val="0"/>
              </a:spcAft>
            </a:pPr>
            <a:r>
              <a:rPr lang="en-US" b="1" dirty="0" smtClean="0">
                <a:solidFill>
                  <a:schemeClr val="bg1"/>
                </a:solidFill>
                <a:ea typeface="ＭＳ Ｐゴシック" charset="-128"/>
              </a:rPr>
              <a:t>Meraki</a:t>
            </a:r>
            <a:endParaRPr lang="en-US" b="1" dirty="0">
              <a:solidFill>
                <a:schemeClr val="bg1"/>
              </a:solidFill>
              <a:ea typeface="ＭＳ Ｐゴシック" charset="-128"/>
            </a:endParaRPr>
          </a:p>
        </p:txBody>
      </p:sp>
      <p:sp>
        <p:nvSpPr>
          <p:cNvPr id="44" name="TextBox 43"/>
          <p:cNvSpPr txBox="1"/>
          <p:nvPr/>
        </p:nvSpPr>
        <p:spPr>
          <a:xfrm>
            <a:off x="7413970" y="1184004"/>
            <a:ext cx="1420985" cy="261744"/>
          </a:xfrm>
          <a:prstGeom prst="rect">
            <a:avLst/>
          </a:prstGeom>
          <a:noFill/>
        </p:spPr>
        <p:txBody>
          <a:bodyPr wrap="square" lIns="0" tIns="0" rIns="0" bIns="0" rtlCol="0" anchor="b" anchorCtr="0">
            <a:noAutofit/>
          </a:bodyPr>
          <a:lstStyle/>
          <a:p>
            <a:pPr algn="ctr" defTabSz="914400" fontAlgn="base">
              <a:spcBef>
                <a:spcPct val="0"/>
              </a:spcBef>
              <a:spcAft>
                <a:spcPct val="0"/>
              </a:spcAft>
            </a:pPr>
            <a:r>
              <a:rPr lang="en-US" b="1" dirty="0" smtClean="0">
                <a:solidFill>
                  <a:schemeClr val="bg1"/>
                </a:solidFill>
                <a:ea typeface="ＭＳ Ｐゴシック" charset="-128"/>
              </a:rPr>
              <a:t>Aruba</a:t>
            </a:r>
            <a:endParaRPr lang="en-US" b="1" dirty="0">
              <a:solidFill>
                <a:schemeClr val="bg1"/>
              </a:solidFill>
              <a:ea typeface="ＭＳ Ｐゴシック" charset="-128"/>
            </a:endParaRPr>
          </a:p>
        </p:txBody>
      </p:sp>
      <p:sp>
        <p:nvSpPr>
          <p:cNvPr id="49" name="Rectangle 48"/>
          <p:cNvSpPr/>
          <p:nvPr/>
        </p:nvSpPr>
        <p:spPr bwMode="auto">
          <a:xfrm>
            <a:off x="4663978" y="2079676"/>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50" name="Rectangle 49"/>
          <p:cNvSpPr/>
          <p:nvPr/>
        </p:nvSpPr>
        <p:spPr bwMode="auto">
          <a:xfrm>
            <a:off x="4663978" y="2342764"/>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51" name="Rectangle 50"/>
          <p:cNvSpPr/>
          <p:nvPr/>
        </p:nvSpPr>
        <p:spPr bwMode="auto">
          <a:xfrm>
            <a:off x="4663978" y="2584080"/>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52" name="Rectangle 51"/>
          <p:cNvSpPr/>
          <p:nvPr/>
        </p:nvSpPr>
        <p:spPr bwMode="auto">
          <a:xfrm>
            <a:off x="4663978" y="2825396"/>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53" name="Rectangle 52"/>
          <p:cNvSpPr/>
          <p:nvPr/>
        </p:nvSpPr>
        <p:spPr bwMode="auto">
          <a:xfrm>
            <a:off x="4663978" y="3077598"/>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54" name="Rectangle 53"/>
          <p:cNvSpPr/>
          <p:nvPr/>
        </p:nvSpPr>
        <p:spPr bwMode="auto">
          <a:xfrm>
            <a:off x="4663978" y="3318914"/>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55" name="Rectangle 54"/>
          <p:cNvSpPr/>
          <p:nvPr/>
        </p:nvSpPr>
        <p:spPr bwMode="auto">
          <a:xfrm>
            <a:off x="4663978" y="3913946"/>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56" name="Rectangle 55"/>
          <p:cNvSpPr/>
          <p:nvPr/>
        </p:nvSpPr>
        <p:spPr bwMode="auto">
          <a:xfrm>
            <a:off x="4663978" y="4163333"/>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57" name="Rectangle 56"/>
          <p:cNvSpPr/>
          <p:nvPr/>
        </p:nvSpPr>
        <p:spPr bwMode="auto">
          <a:xfrm>
            <a:off x="4663978" y="4415535"/>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58" name="Rectangle 57"/>
          <p:cNvSpPr/>
          <p:nvPr/>
        </p:nvSpPr>
        <p:spPr bwMode="auto">
          <a:xfrm>
            <a:off x="4663978" y="4681438"/>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59" name="Rectangle 58"/>
          <p:cNvSpPr/>
          <p:nvPr/>
        </p:nvSpPr>
        <p:spPr bwMode="auto">
          <a:xfrm>
            <a:off x="4663978" y="5263868"/>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60" name="Rectangle 59"/>
          <p:cNvSpPr/>
          <p:nvPr/>
        </p:nvSpPr>
        <p:spPr bwMode="auto">
          <a:xfrm>
            <a:off x="4663978" y="5513255"/>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61" name="Rectangle 60"/>
          <p:cNvSpPr/>
          <p:nvPr/>
        </p:nvSpPr>
        <p:spPr bwMode="auto">
          <a:xfrm>
            <a:off x="4663978" y="5776343"/>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62" name="Rectangle 61"/>
          <p:cNvSpPr/>
          <p:nvPr/>
        </p:nvSpPr>
        <p:spPr bwMode="auto">
          <a:xfrm>
            <a:off x="4663978" y="6042246"/>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63" name="Rectangle 62"/>
          <p:cNvSpPr/>
          <p:nvPr/>
        </p:nvSpPr>
        <p:spPr bwMode="auto">
          <a:xfrm>
            <a:off x="6353798" y="1808026"/>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64" name="Rectangle 63"/>
          <p:cNvSpPr/>
          <p:nvPr/>
        </p:nvSpPr>
        <p:spPr bwMode="auto">
          <a:xfrm>
            <a:off x="6353798" y="2079676"/>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65" name="Rectangle 64"/>
          <p:cNvSpPr/>
          <p:nvPr/>
        </p:nvSpPr>
        <p:spPr bwMode="auto">
          <a:xfrm>
            <a:off x="6353798" y="2342764"/>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66" name="Rectangle 65"/>
          <p:cNvSpPr/>
          <p:nvPr/>
        </p:nvSpPr>
        <p:spPr bwMode="auto">
          <a:xfrm>
            <a:off x="6353798" y="2584080"/>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67" name="Rectangle 66"/>
          <p:cNvSpPr/>
          <p:nvPr/>
        </p:nvSpPr>
        <p:spPr bwMode="auto">
          <a:xfrm>
            <a:off x="6353798" y="2825396"/>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68" name="Rectangle 67"/>
          <p:cNvSpPr/>
          <p:nvPr/>
        </p:nvSpPr>
        <p:spPr bwMode="auto">
          <a:xfrm>
            <a:off x="6353798" y="3077598"/>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69" name="Rectangle 68"/>
          <p:cNvSpPr/>
          <p:nvPr/>
        </p:nvSpPr>
        <p:spPr bwMode="auto">
          <a:xfrm>
            <a:off x="6353798" y="3318914"/>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70" name="Rectangle 69"/>
          <p:cNvSpPr/>
          <p:nvPr/>
        </p:nvSpPr>
        <p:spPr bwMode="auto">
          <a:xfrm>
            <a:off x="6353798" y="3913946"/>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71" name="Rectangle 70"/>
          <p:cNvSpPr/>
          <p:nvPr/>
        </p:nvSpPr>
        <p:spPr bwMode="auto">
          <a:xfrm>
            <a:off x="6353798" y="4163333"/>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72" name="Rectangle 71"/>
          <p:cNvSpPr/>
          <p:nvPr/>
        </p:nvSpPr>
        <p:spPr bwMode="auto">
          <a:xfrm>
            <a:off x="6353798" y="4415535"/>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73" name="Rectangle 72"/>
          <p:cNvSpPr/>
          <p:nvPr/>
        </p:nvSpPr>
        <p:spPr bwMode="auto">
          <a:xfrm>
            <a:off x="6353798" y="4681438"/>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74" name="Rectangle 73"/>
          <p:cNvSpPr/>
          <p:nvPr/>
        </p:nvSpPr>
        <p:spPr bwMode="auto">
          <a:xfrm>
            <a:off x="6353798" y="5263868"/>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75" name="Rectangle 74"/>
          <p:cNvSpPr/>
          <p:nvPr/>
        </p:nvSpPr>
        <p:spPr bwMode="auto">
          <a:xfrm>
            <a:off x="6353798" y="5513255"/>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76" name="Rectangle 75"/>
          <p:cNvSpPr/>
          <p:nvPr/>
        </p:nvSpPr>
        <p:spPr bwMode="auto">
          <a:xfrm>
            <a:off x="6353798" y="5776343"/>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77" name="Rectangle 76"/>
          <p:cNvSpPr/>
          <p:nvPr/>
        </p:nvSpPr>
        <p:spPr bwMode="auto">
          <a:xfrm>
            <a:off x="6353798" y="6042246"/>
            <a:ext cx="161691" cy="16169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78" name="Rectangle 77"/>
          <p:cNvSpPr/>
          <p:nvPr/>
        </p:nvSpPr>
        <p:spPr bwMode="auto">
          <a:xfrm>
            <a:off x="8043617" y="1808026"/>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79" name="Rectangle 78"/>
          <p:cNvSpPr/>
          <p:nvPr/>
        </p:nvSpPr>
        <p:spPr bwMode="auto">
          <a:xfrm>
            <a:off x="8043617" y="2079676"/>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80" name="Rectangle 79"/>
          <p:cNvSpPr/>
          <p:nvPr/>
        </p:nvSpPr>
        <p:spPr bwMode="auto">
          <a:xfrm>
            <a:off x="8043617" y="2342764"/>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81" name="Rectangle 80"/>
          <p:cNvSpPr/>
          <p:nvPr/>
        </p:nvSpPr>
        <p:spPr bwMode="auto">
          <a:xfrm>
            <a:off x="8043617" y="2584080"/>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82" name="Rectangle 81"/>
          <p:cNvSpPr/>
          <p:nvPr/>
        </p:nvSpPr>
        <p:spPr bwMode="auto">
          <a:xfrm>
            <a:off x="8043617" y="2825396"/>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83" name="Rectangle 82"/>
          <p:cNvSpPr/>
          <p:nvPr/>
        </p:nvSpPr>
        <p:spPr bwMode="auto">
          <a:xfrm>
            <a:off x="8043617" y="3077598"/>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84" name="Rectangle 83"/>
          <p:cNvSpPr/>
          <p:nvPr/>
        </p:nvSpPr>
        <p:spPr bwMode="auto">
          <a:xfrm>
            <a:off x="8043617" y="3318914"/>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85" name="Rectangle 84"/>
          <p:cNvSpPr/>
          <p:nvPr/>
        </p:nvSpPr>
        <p:spPr bwMode="auto">
          <a:xfrm>
            <a:off x="8043617" y="3913946"/>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86" name="Rectangle 85"/>
          <p:cNvSpPr/>
          <p:nvPr/>
        </p:nvSpPr>
        <p:spPr bwMode="auto">
          <a:xfrm>
            <a:off x="8043617" y="4163333"/>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87" name="Rectangle 86"/>
          <p:cNvSpPr/>
          <p:nvPr/>
        </p:nvSpPr>
        <p:spPr bwMode="auto">
          <a:xfrm>
            <a:off x="8043617" y="4415535"/>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88" name="Rectangle 87"/>
          <p:cNvSpPr/>
          <p:nvPr/>
        </p:nvSpPr>
        <p:spPr bwMode="auto">
          <a:xfrm>
            <a:off x="8043617" y="4681438"/>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89" name="Rectangle 88"/>
          <p:cNvSpPr/>
          <p:nvPr/>
        </p:nvSpPr>
        <p:spPr bwMode="auto">
          <a:xfrm>
            <a:off x="8043617" y="5263868"/>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90" name="Rectangle 89"/>
          <p:cNvSpPr/>
          <p:nvPr/>
        </p:nvSpPr>
        <p:spPr bwMode="auto">
          <a:xfrm>
            <a:off x="8043617" y="5513255"/>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91" name="Rectangle 90"/>
          <p:cNvSpPr/>
          <p:nvPr/>
        </p:nvSpPr>
        <p:spPr bwMode="auto">
          <a:xfrm>
            <a:off x="8043617" y="5776343"/>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92" name="Rectangle 91"/>
          <p:cNvSpPr/>
          <p:nvPr/>
        </p:nvSpPr>
        <p:spPr bwMode="auto">
          <a:xfrm>
            <a:off x="8043617" y="6042246"/>
            <a:ext cx="161691" cy="16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grpSp>
        <p:nvGrpSpPr>
          <p:cNvPr id="110" name="Group 109"/>
          <p:cNvGrpSpPr/>
          <p:nvPr/>
        </p:nvGrpSpPr>
        <p:grpSpPr>
          <a:xfrm>
            <a:off x="193830" y="2021823"/>
            <a:ext cx="8756340" cy="1244985"/>
            <a:chOff x="193830" y="1931205"/>
            <a:chExt cx="8756340" cy="1244985"/>
          </a:xfrm>
        </p:grpSpPr>
        <p:cxnSp>
          <p:nvCxnSpPr>
            <p:cNvPr id="94" name="Straight Connector 93"/>
            <p:cNvCxnSpPr/>
            <p:nvPr/>
          </p:nvCxnSpPr>
          <p:spPr bwMode="auto">
            <a:xfrm>
              <a:off x="193830" y="1931205"/>
              <a:ext cx="8756340" cy="0"/>
            </a:xfrm>
            <a:prstGeom prst="line">
              <a:avLst/>
            </a:prstGeom>
            <a:solidFill>
              <a:schemeClr val="accent1"/>
            </a:solidFill>
            <a:ln w="6350" cap="flat" cmpd="sng" algn="ctr">
              <a:solidFill>
                <a:schemeClr val="accent4">
                  <a:lumMod val="40000"/>
                  <a:lumOff val="60000"/>
                </a:schemeClr>
              </a:solidFill>
              <a:prstDash val="solid"/>
              <a:round/>
              <a:headEnd type="none" w="med" len="med"/>
              <a:tailEnd type="none" w="med" len="med"/>
            </a:ln>
            <a:effectLst/>
          </p:spPr>
        </p:cxnSp>
        <p:cxnSp>
          <p:nvCxnSpPr>
            <p:cNvPr id="95" name="Straight Connector 94"/>
            <p:cNvCxnSpPr/>
            <p:nvPr/>
          </p:nvCxnSpPr>
          <p:spPr bwMode="auto">
            <a:xfrm>
              <a:off x="193830" y="2200040"/>
              <a:ext cx="8756340" cy="0"/>
            </a:xfrm>
            <a:prstGeom prst="line">
              <a:avLst/>
            </a:prstGeom>
            <a:solidFill>
              <a:schemeClr val="accent1"/>
            </a:solidFill>
            <a:ln w="6350" cap="flat" cmpd="sng" algn="ctr">
              <a:solidFill>
                <a:schemeClr val="accent4">
                  <a:lumMod val="40000"/>
                  <a:lumOff val="60000"/>
                </a:schemeClr>
              </a:solidFill>
              <a:prstDash val="solid"/>
              <a:round/>
              <a:headEnd type="none" w="med" len="med"/>
              <a:tailEnd type="none" w="med" len="med"/>
            </a:ln>
            <a:effectLst/>
          </p:spPr>
        </p:cxnSp>
        <p:cxnSp>
          <p:nvCxnSpPr>
            <p:cNvPr id="96" name="Straight Connector 95"/>
            <p:cNvCxnSpPr/>
            <p:nvPr/>
          </p:nvCxnSpPr>
          <p:spPr bwMode="auto">
            <a:xfrm>
              <a:off x="193830" y="2441356"/>
              <a:ext cx="8756340" cy="0"/>
            </a:xfrm>
            <a:prstGeom prst="line">
              <a:avLst/>
            </a:prstGeom>
            <a:solidFill>
              <a:schemeClr val="accent1"/>
            </a:solidFill>
            <a:ln w="6350" cap="flat" cmpd="sng" algn="ctr">
              <a:solidFill>
                <a:schemeClr val="accent4">
                  <a:lumMod val="40000"/>
                  <a:lumOff val="60000"/>
                </a:schemeClr>
              </a:solidFill>
              <a:prstDash val="solid"/>
              <a:round/>
              <a:headEnd type="none" w="med" len="med"/>
              <a:tailEnd type="none" w="med" len="med"/>
            </a:ln>
            <a:effectLst/>
          </p:spPr>
        </p:cxnSp>
        <p:cxnSp>
          <p:nvCxnSpPr>
            <p:cNvPr id="97" name="Straight Connector 96"/>
            <p:cNvCxnSpPr/>
            <p:nvPr/>
          </p:nvCxnSpPr>
          <p:spPr bwMode="auto">
            <a:xfrm>
              <a:off x="193830" y="2693558"/>
              <a:ext cx="8756340" cy="0"/>
            </a:xfrm>
            <a:prstGeom prst="line">
              <a:avLst/>
            </a:prstGeom>
            <a:solidFill>
              <a:schemeClr val="accent1"/>
            </a:solidFill>
            <a:ln w="6350" cap="flat" cmpd="sng" algn="ctr">
              <a:solidFill>
                <a:schemeClr val="accent4">
                  <a:lumMod val="40000"/>
                  <a:lumOff val="60000"/>
                </a:schemeClr>
              </a:solidFill>
              <a:prstDash val="solid"/>
              <a:round/>
              <a:headEnd type="none" w="med" len="med"/>
              <a:tailEnd type="none" w="med" len="med"/>
            </a:ln>
            <a:effectLst/>
          </p:spPr>
        </p:cxnSp>
        <p:cxnSp>
          <p:nvCxnSpPr>
            <p:cNvPr id="98" name="Straight Connector 97"/>
            <p:cNvCxnSpPr/>
            <p:nvPr/>
          </p:nvCxnSpPr>
          <p:spPr bwMode="auto">
            <a:xfrm>
              <a:off x="193830" y="2923988"/>
              <a:ext cx="8756340" cy="0"/>
            </a:xfrm>
            <a:prstGeom prst="line">
              <a:avLst/>
            </a:prstGeom>
            <a:solidFill>
              <a:schemeClr val="accent1"/>
            </a:solidFill>
            <a:ln w="6350" cap="flat" cmpd="sng" algn="ctr">
              <a:solidFill>
                <a:schemeClr val="accent4">
                  <a:lumMod val="40000"/>
                  <a:lumOff val="60000"/>
                </a:schemeClr>
              </a:solidFill>
              <a:prstDash val="solid"/>
              <a:round/>
              <a:headEnd type="none" w="med" len="med"/>
              <a:tailEnd type="none" w="med" len="med"/>
            </a:ln>
            <a:effectLst/>
          </p:spPr>
        </p:cxnSp>
        <p:cxnSp>
          <p:nvCxnSpPr>
            <p:cNvPr id="99" name="Straight Connector 98"/>
            <p:cNvCxnSpPr/>
            <p:nvPr/>
          </p:nvCxnSpPr>
          <p:spPr bwMode="auto">
            <a:xfrm>
              <a:off x="193830" y="3176190"/>
              <a:ext cx="8756340" cy="0"/>
            </a:xfrm>
            <a:prstGeom prst="line">
              <a:avLst/>
            </a:prstGeom>
            <a:solidFill>
              <a:schemeClr val="accent1"/>
            </a:solidFill>
            <a:ln w="6350" cap="flat" cmpd="sng" algn="ctr">
              <a:solidFill>
                <a:schemeClr val="accent4">
                  <a:lumMod val="40000"/>
                  <a:lumOff val="60000"/>
                </a:schemeClr>
              </a:solidFill>
              <a:prstDash val="solid"/>
              <a:round/>
              <a:headEnd type="none" w="med" len="med"/>
              <a:tailEnd type="none" w="med" len="med"/>
            </a:ln>
            <a:effectLst/>
          </p:spPr>
        </p:cxnSp>
      </p:grpSp>
      <p:grpSp>
        <p:nvGrpSpPr>
          <p:cNvPr id="109" name="Group 108"/>
          <p:cNvGrpSpPr/>
          <p:nvPr/>
        </p:nvGrpSpPr>
        <p:grpSpPr>
          <a:xfrm>
            <a:off x="193830" y="4105971"/>
            <a:ext cx="8756340" cy="515290"/>
            <a:chOff x="193830" y="3928265"/>
            <a:chExt cx="8756340" cy="515290"/>
          </a:xfrm>
        </p:grpSpPr>
        <p:cxnSp>
          <p:nvCxnSpPr>
            <p:cNvPr id="101" name="Straight Connector 100"/>
            <p:cNvCxnSpPr/>
            <p:nvPr/>
          </p:nvCxnSpPr>
          <p:spPr bwMode="auto">
            <a:xfrm>
              <a:off x="193830" y="3928265"/>
              <a:ext cx="8756340" cy="0"/>
            </a:xfrm>
            <a:prstGeom prst="line">
              <a:avLst/>
            </a:prstGeom>
            <a:solidFill>
              <a:schemeClr val="accent1"/>
            </a:solidFill>
            <a:ln w="6350" cap="flat" cmpd="sng" algn="ctr">
              <a:solidFill>
                <a:schemeClr val="accent4">
                  <a:lumMod val="40000"/>
                  <a:lumOff val="60000"/>
                </a:schemeClr>
              </a:solidFill>
              <a:prstDash val="solid"/>
              <a:round/>
              <a:headEnd type="none" w="med" len="med"/>
              <a:tailEnd type="none" w="med" len="med"/>
            </a:ln>
            <a:effectLst/>
          </p:spPr>
        </p:cxnSp>
        <p:cxnSp>
          <p:nvCxnSpPr>
            <p:cNvPr id="102" name="Straight Connector 101"/>
            <p:cNvCxnSpPr/>
            <p:nvPr/>
          </p:nvCxnSpPr>
          <p:spPr bwMode="auto">
            <a:xfrm>
              <a:off x="193830" y="4180467"/>
              <a:ext cx="8756340" cy="0"/>
            </a:xfrm>
            <a:prstGeom prst="line">
              <a:avLst/>
            </a:prstGeom>
            <a:solidFill>
              <a:schemeClr val="accent1"/>
            </a:solidFill>
            <a:ln w="6350" cap="flat" cmpd="sng" algn="ctr">
              <a:solidFill>
                <a:schemeClr val="accent4">
                  <a:lumMod val="40000"/>
                  <a:lumOff val="60000"/>
                </a:schemeClr>
              </a:solidFill>
              <a:prstDash val="solid"/>
              <a:round/>
              <a:headEnd type="none" w="med" len="med"/>
              <a:tailEnd type="none" w="med" len="med"/>
            </a:ln>
            <a:effectLst/>
          </p:spPr>
        </p:cxnSp>
        <p:cxnSp>
          <p:nvCxnSpPr>
            <p:cNvPr id="103" name="Straight Connector 102"/>
            <p:cNvCxnSpPr/>
            <p:nvPr/>
          </p:nvCxnSpPr>
          <p:spPr bwMode="auto">
            <a:xfrm>
              <a:off x="193830" y="4443555"/>
              <a:ext cx="8756340" cy="0"/>
            </a:xfrm>
            <a:prstGeom prst="line">
              <a:avLst/>
            </a:prstGeom>
            <a:solidFill>
              <a:schemeClr val="accent1"/>
            </a:solidFill>
            <a:ln w="6350" cap="flat" cmpd="sng" algn="ctr">
              <a:solidFill>
                <a:schemeClr val="accent4">
                  <a:lumMod val="40000"/>
                  <a:lumOff val="60000"/>
                </a:schemeClr>
              </a:solidFill>
              <a:prstDash val="solid"/>
              <a:round/>
              <a:headEnd type="none" w="med" len="med"/>
              <a:tailEnd type="none" w="med" len="med"/>
            </a:ln>
            <a:effectLst/>
          </p:spPr>
        </p:cxnSp>
      </p:grpSp>
      <p:grpSp>
        <p:nvGrpSpPr>
          <p:cNvPr id="108" name="Group 107"/>
          <p:cNvGrpSpPr/>
          <p:nvPr/>
        </p:nvGrpSpPr>
        <p:grpSpPr>
          <a:xfrm>
            <a:off x="193830" y="5466779"/>
            <a:ext cx="8756340" cy="515290"/>
            <a:chOff x="193830" y="5310845"/>
            <a:chExt cx="8756340" cy="515290"/>
          </a:xfrm>
        </p:grpSpPr>
        <p:cxnSp>
          <p:nvCxnSpPr>
            <p:cNvPr id="105" name="Straight Connector 104"/>
            <p:cNvCxnSpPr/>
            <p:nvPr/>
          </p:nvCxnSpPr>
          <p:spPr bwMode="auto">
            <a:xfrm>
              <a:off x="193830" y="5310845"/>
              <a:ext cx="8756340" cy="0"/>
            </a:xfrm>
            <a:prstGeom prst="line">
              <a:avLst/>
            </a:prstGeom>
            <a:solidFill>
              <a:schemeClr val="accent1"/>
            </a:solidFill>
            <a:ln w="6350" cap="flat" cmpd="sng" algn="ctr">
              <a:solidFill>
                <a:schemeClr val="accent4">
                  <a:lumMod val="40000"/>
                  <a:lumOff val="60000"/>
                </a:schemeClr>
              </a:solidFill>
              <a:prstDash val="solid"/>
              <a:round/>
              <a:headEnd type="none" w="med" len="med"/>
              <a:tailEnd type="none" w="med" len="med"/>
            </a:ln>
            <a:effectLst/>
          </p:spPr>
        </p:cxnSp>
        <p:cxnSp>
          <p:nvCxnSpPr>
            <p:cNvPr id="106" name="Straight Connector 105"/>
            <p:cNvCxnSpPr/>
            <p:nvPr/>
          </p:nvCxnSpPr>
          <p:spPr bwMode="auto">
            <a:xfrm>
              <a:off x="193830" y="5557604"/>
              <a:ext cx="8756340" cy="0"/>
            </a:xfrm>
            <a:prstGeom prst="line">
              <a:avLst/>
            </a:prstGeom>
            <a:solidFill>
              <a:schemeClr val="accent1"/>
            </a:solidFill>
            <a:ln w="6350" cap="flat" cmpd="sng" algn="ctr">
              <a:solidFill>
                <a:schemeClr val="accent4">
                  <a:lumMod val="40000"/>
                  <a:lumOff val="60000"/>
                </a:schemeClr>
              </a:solidFill>
              <a:prstDash val="solid"/>
              <a:round/>
              <a:headEnd type="none" w="med" len="med"/>
              <a:tailEnd type="none" w="med" len="med"/>
            </a:ln>
            <a:effectLst/>
          </p:spPr>
        </p:cxnSp>
        <p:cxnSp>
          <p:nvCxnSpPr>
            <p:cNvPr id="107" name="Straight Connector 106"/>
            <p:cNvCxnSpPr/>
            <p:nvPr/>
          </p:nvCxnSpPr>
          <p:spPr bwMode="auto">
            <a:xfrm>
              <a:off x="193830" y="5826135"/>
              <a:ext cx="8756340" cy="0"/>
            </a:xfrm>
            <a:prstGeom prst="line">
              <a:avLst/>
            </a:prstGeom>
            <a:solidFill>
              <a:schemeClr val="accent1"/>
            </a:solidFill>
            <a:ln w="6350" cap="flat" cmpd="sng" algn="ctr">
              <a:solidFill>
                <a:schemeClr val="accent4">
                  <a:lumMod val="40000"/>
                  <a:lumOff val="60000"/>
                </a:schemeClr>
              </a:solidFill>
              <a:prstDash val="solid"/>
              <a:round/>
              <a:headEnd type="none" w="med" len="med"/>
              <a:tailEnd type="none" w="med" len="med"/>
            </a:ln>
            <a:effectLst/>
          </p:spPr>
        </p:cxnSp>
      </p:grpSp>
    </p:spTree>
    <p:extLst>
      <p:ext uri="{BB962C8B-B14F-4D97-AF65-F5344CB8AC3E}">
        <p14:creationId xmlns:p14="http://schemas.microsoft.com/office/powerpoint/2010/main" val="60285961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rot="10800000">
            <a:off x="577880" y="1470342"/>
            <a:ext cx="8218670" cy="4147742"/>
          </a:xfrm>
          <a:prstGeom prst="rect">
            <a:avLst/>
          </a:prstGeom>
          <a:gradFill flip="none" rotWithShape="1">
            <a:gsLst>
              <a:gs pos="36000">
                <a:schemeClr val="bg1">
                  <a:lumMod val="85000"/>
                </a:schemeClr>
              </a:gs>
              <a:gs pos="100000">
                <a:schemeClr val="bg1"/>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defRPr/>
            </a:pPr>
            <a:endParaRPr lang="en-US" kern="0" smtClean="0">
              <a:solidFill>
                <a:srgbClr val="000000"/>
              </a:solidFill>
              <a:latin typeface="Arial Narrow" pitchFamily="34" charset="0"/>
              <a:ea typeface="ＭＳ Ｐゴシック" pitchFamily="34" charset="-128"/>
            </a:endParaRPr>
          </a:p>
        </p:txBody>
      </p:sp>
      <p:sp>
        <p:nvSpPr>
          <p:cNvPr id="26" name="Rectangle 25"/>
          <p:cNvSpPr/>
          <p:nvPr/>
        </p:nvSpPr>
        <p:spPr bwMode="auto">
          <a:xfrm>
            <a:off x="4725620" y="1470349"/>
            <a:ext cx="3994119" cy="4070926"/>
          </a:xfrm>
          <a:prstGeom prst="rect">
            <a:avLst/>
          </a:prstGeom>
          <a:gradFill flip="none" rotWithShape="1">
            <a:gsLst>
              <a:gs pos="0">
                <a:srgbClr val="FFFFFF">
                  <a:alpha val="90000"/>
                </a:srgbClr>
              </a:gs>
              <a:gs pos="100000">
                <a:srgbClr val="7EB0CC">
                  <a:lumMod val="60000"/>
                  <a:lumOff val="40000"/>
                  <a:alpha val="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defRPr/>
            </a:pPr>
            <a:endParaRPr lang="en-US" kern="0" smtClean="0">
              <a:solidFill>
                <a:srgbClr val="000000"/>
              </a:solidFill>
              <a:ea typeface="ＭＳ Ｐゴシック" pitchFamily="34" charset="-128"/>
            </a:endParaRPr>
          </a:p>
        </p:txBody>
      </p:sp>
      <p:sp>
        <p:nvSpPr>
          <p:cNvPr id="2" name="Title 1"/>
          <p:cNvSpPr>
            <a:spLocks noGrp="1"/>
          </p:cNvSpPr>
          <p:nvPr>
            <p:ph type="title"/>
          </p:nvPr>
        </p:nvSpPr>
        <p:spPr/>
        <p:txBody>
          <a:bodyPr/>
          <a:lstStyle/>
          <a:p>
            <a:r>
              <a:rPr lang="ru-RU" dirty="0" smtClean="0"/>
              <a:t>Рынок облачного </a:t>
            </a:r>
            <a:r>
              <a:rPr lang="en-US" dirty="0" smtClean="0"/>
              <a:t>Wi-Fi</a:t>
            </a:r>
            <a:endParaRPr lang="en-US" dirty="0"/>
          </a:p>
        </p:txBody>
      </p:sp>
      <p:sp>
        <p:nvSpPr>
          <p:cNvPr id="3" name="Content Placeholder 2"/>
          <p:cNvSpPr>
            <a:spLocks noGrp="1"/>
          </p:cNvSpPr>
          <p:nvPr>
            <p:ph type="body" sz="quarter" idx="4294967295"/>
          </p:nvPr>
        </p:nvSpPr>
        <p:spPr>
          <a:xfrm>
            <a:off x="577880" y="1630363"/>
            <a:ext cx="4021399" cy="2028825"/>
          </a:xfrm>
          <a:prstGeom prst="rect">
            <a:avLst/>
          </a:prstGeom>
        </p:spPr>
        <p:txBody>
          <a:bodyPr/>
          <a:lstStyle/>
          <a:p>
            <a:r>
              <a:rPr lang="en-US" dirty="0" err="1" smtClean="0"/>
              <a:t>Dell’Oro</a:t>
            </a:r>
            <a:r>
              <a:rPr lang="en-US" dirty="0" smtClean="0"/>
              <a:t>:</a:t>
            </a:r>
          </a:p>
          <a:p>
            <a:pPr lvl="1"/>
            <a:r>
              <a:rPr lang="en-US" dirty="0" smtClean="0"/>
              <a:t>35% </a:t>
            </a:r>
            <a:r>
              <a:rPr lang="ru-RU" dirty="0" smtClean="0"/>
              <a:t>корпоративного рынка могут быть заказчиками облачного </a:t>
            </a:r>
            <a:r>
              <a:rPr lang="en-US" dirty="0" smtClean="0"/>
              <a:t>Wi-Fi</a:t>
            </a:r>
          </a:p>
          <a:p>
            <a:pPr lvl="1"/>
            <a:r>
              <a:rPr lang="ru-RU" dirty="0" smtClean="0"/>
              <a:t>Сегодня, это лишь </a:t>
            </a:r>
            <a:r>
              <a:rPr lang="en-US" dirty="0" smtClean="0"/>
              <a:t>5%</a:t>
            </a:r>
          </a:p>
        </p:txBody>
      </p:sp>
      <p:sp>
        <p:nvSpPr>
          <p:cNvPr id="11" name="Rectangle 10"/>
          <p:cNvSpPr/>
          <p:nvPr/>
        </p:nvSpPr>
        <p:spPr>
          <a:xfrm>
            <a:off x="5378505" y="1623967"/>
            <a:ext cx="921720" cy="2381111"/>
          </a:xfrm>
          <a:prstGeom prst="rect">
            <a:avLst/>
          </a:prstGeom>
          <a:gradFill flip="none" rotWithShape="1">
            <a:gsLst>
              <a:gs pos="0">
                <a:schemeClr val="accent2">
                  <a:lumMod val="75000"/>
                </a:schemeClr>
              </a:gs>
              <a:gs pos="100000">
                <a:schemeClr val="accent2"/>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latin typeface="Arial" charset="0"/>
              <a:ea typeface="ＭＳ Ｐゴシック" pitchFamily="34" charset="-128"/>
            </a:endParaRPr>
          </a:p>
        </p:txBody>
      </p:sp>
      <p:sp>
        <p:nvSpPr>
          <p:cNvPr id="17" name="TextBox 16"/>
          <p:cNvSpPr txBox="1"/>
          <p:nvPr/>
        </p:nvSpPr>
        <p:spPr>
          <a:xfrm>
            <a:off x="6488688" y="2584093"/>
            <a:ext cx="2245102" cy="238728"/>
          </a:xfrm>
          <a:prstGeom prst="rect">
            <a:avLst/>
          </a:prstGeom>
          <a:noFill/>
        </p:spPr>
        <p:txBody>
          <a:bodyPr wrap="square" lIns="0" tIns="0" rIns="0" bIns="0" rtlCol="0" anchor="ctr" anchorCtr="0">
            <a:noAutofit/>
          </a:bodyPr>
          <a:lstStyle/>
          <a:p>
            <a:pPr fontAlgn="base">
              <a:spcBef>
                <a:spcPct val="0"/>
              </a:spcBef>
              <a:spcAft>
                <a:spcPct val="0"/>
              </a:spcAft>
            </a:pPr>
            <a:r>
              <a:rPr lang="ru-RU" sz="1600" b="1" dirty="0" smtClean="0">
                <a:solidFill>
                  <a:prstClr val="black">
                    <a:lumMod val="65000"/>
                    <a:lumOff val="35000"/>
                  </a:prstClr>
                </a:solidFill>
                <a:latin typeface="Arial"/>
                <a:cs typeface="Arial"/>
              </a:rPr>
              <a:t>Всего</a:t>
            </a:r>
            <a:endParaRPr lang="en-US" sz="1600" b="1" dirty="0" smtClean="0">
              <a:solidFill>
                <a:prstClr val="black">
                  <a:lumMod val="65000"/>
                  <a:lumOff val="35000"/>
                </a:prstClr>
              </a:solidFill>
              <a:latin typeface="Arial"/>
              <a:cs typeface="Arial"/>
            </a:endParaRPr>
          </a:p>
        </p:txBody>
      </p:sp>
      <p:sp>
        <p:nvSpPr>
          <p:cNvPr id="18" name="TextBox 17"/>
          <p:cNvSpPr txBox="1"/>
          <p:nvPr/>
        </p:nvSpPr>
        <p:spPr>
          <a:xfrm>
            <a:off x="4416549" y="2577778"/>
            <a:ext cx="840525" cy="260431"/>
          </a:xfrm>
          <a:prstGeom prst="rect">
            <a:avLst/>
          </a:prstGeom>
          <a:noFill/>
        </p:spPr>
        <p:txBody>
          <a:bodyPr wrap="square" lIns="0" tIns="0" rIns="0" bIns="0" rtlCol="0" anchor="ctr" anchorCtr="0">
            <a:noAutofit/>
          </a:bodyPr>
          <a:lstStyle/>
          <a:p>
            <a:pPr algn="r" defTabSz="914400" fontAlgn="base">
              <a:spcBef>
                <a:spcPct val="0"/>
              </a:spcBef>
              <a:spcAft>
                <a:spcPct val="0"/>
              </a:spcAft>
            </a:pPr>
            <a:r>
              <a:rPr lang="en-US" sz="1600" dirty="0" smtClean="0">
                <a:solidFill>
                  <a:schemeClr val="bg2"/>
                </a:solidFill>
                <a:ea typeface="ＭＳ Ｐゴシック" charset="-128"/>
              </a:rPr>
              <a:t>$4</a:t>
            </a:r>
            <a:r>
              <a:rPr lang="ru-RU" sz="1600" dirty="0" smtClean="0">
                <a:solidFill>
                  <a:schemeClr val="bg2"/>
                </a:solidFill>
                <a:ea typeface="ＭＳ Ｐゴシック" charset="-128"/>
              </a:rPr>
              <a:t> млрд</a:t>
            </a:r>
            <a:endParaRPr lang="en-US" sz="1600" dirty="0">
              <a:solidFill>
                <a:schemeClr val="bg2"/>
              </a:solidFill>
              <a:ea typeface="ＭＳ Ｐゴシック" charset="-128"/>
            </a:endParaRPr>
          </a:p>
        </p:txBody>
      </p:sp>
      <p:sp>
        <p:nvSpPr>
          <p:cNvPr id="19" name="TextBox 18"/>
          <p:cNvSpPr txBox="1"/>
          <p:nvPr/>
        </p:nvSpPr>
        <p:spPr>
          <a:xfrm>
            <a:off x="4610405" y="4342084"/>
            <a:ext cx="646669" cy="288338"/>
          </a:xfrm>
          <a:prstGeom prst="rect">
            <a:avLst/>
          </a:prstGeom>
          <a:noFill/>
        </p:spPr>
        <p:txBody>
          <a:bodyPr wrap="square" lIns="0" tIns="0" rIns="0" bIns="0" rtlCol="0" anchor="ctr" anchorCtr="0">
            <a:noAutofit/>
          </a:bodyPr>
          <a:lstStyle/>
          <a:p>
            <a:pPr algn="r" defTabSz="914400" fontAlgn="base">
              <a:spcBef>
                <a:spcPct val="0"/>
              </a:spcBef>
              <a:spcAft>
                <a:spcPct val="0"/>
              </a:spcAft>
            </a:pPr>
            <a:r>
              <a:rPr lang="en-US" sz="1600" dirty="0" smtClean="0">
                <a:solidFill>
                  <a:schemeClr val="bg2"/>
                </a:solidFill>
                <a:ea typeface="ＭＳ Ｐゴシック" charset="-128"/>
              </a:rPr>
              <a:t>35%</a:t>
            </a:r>
            <a:endParaRPr lang="en-US" sz="1600" dirty="0">
              <a:solidFill>
                <a:schemeClr val="bg2"/>
              </a:solidFill>
              <a:ea typeface="ＭＳ Ｐゴシック" charset="-128"/>
            </a:endParaRPr>
          </a:p>
        </p:txBody>
      </p:sp>
      <p:sp>
        <p:nvSpPr>
          <p:cNvPr id="20" name="TextBox 19"/>
          <p:cNvSpPr txBox="1"/>
          <p:nvPr/>
        </p:nvSpPr>
        <p:spPr>
          <a:xfrm>
            <a:off x="4738783" y="4965203"/>
            <a:ext cx="518291" cy="234590"/>
          </a:xfrm>
          <a:prstGeom prst="rect">
            <a:avLst/>
          </a:prstGeom>
          <a:noFill/>
        </p:spPr>
        <p:txBody>
          <a:bodyPr wrap="square" lIns="0" tIns="0" rIns="0" bIns="0" rtlCol="0" anchor="ctr" anchorCtr="0">
            <a:noAutofit/>
          </a:bodyPr>
          <a:lstStyle/>
          <a:p>
            <a:pPr algn="r" defTabSz="914400" fontAlgn="base">
              <a:spcBef>
                <a:spcPct val="0"/>
              </a:spcBef>
              <a:spcAft>
                <a:spcPct val="0"/>
              </a:spcAft>
            </a:pPr>
            <a:r>
              <a:rPr lang="en-US" sz="1600" dirty="0" smtClean="0">
                <a:solidFill>
                  <a:schemeClr val="bg2"/>
                </a:solidFill>
                <a:ea typeface="ＭＳ Ｐゴシック" charset="-128"/>
              </a:rPr>
              <a:t>5%</a:t>
            </a:r>
            <a:endParaRPr lang="en-US" sz="1600" dirty="0">
              <a:solidFill>
                <a:schemeClr val="bg2"/>
              </a:solidFill>
              <a:ea typeface="ＭＳ Ｐゴシック" charset="-128"/>
            </a:endParaRPr>
          </a:p>
        </p:txBody>
      </p:sp>
      <p:sp>
        <p:nvSpPr>
          <p:cNvPr id="112" name="Rectangle 111"/>
          <p:cNvSpPr/>
          <p:nvPr/>
        </p:nvSpPr>
        <p:spPr bwMode="auto">
          <a:xfrm>
            <a:off x="5378505" y="4965202"/>
            <a:ext cx="921720" cy="268835"/>
          </a:xfrm>
          <a:prstGeom prst="rect">
            <a:avLst/>
          </a:prstGeom>
          <a:gradFill flip="none" rotWithShape="1">
            <a:gsLst>
              <a:gs pos="0">
                <a:schemeClr val="accent1">
                  <a:lumMod val="75000"/>
                </a:schemeClr>
              </a:gs>
              <a:gs pos="100000">
                <a:schemeClr val="accent1"/>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latin typeface="Arial" charset="0"/>
              <a:ea typeface="ＭＳ Ｐゴシック" pitchFamily="34" charset="-128"/>
            </a:endParaRPr>
          </a:p>
        </p:txBody>
      </p:sp>
      <p:sp>
        <p:nvSpPr>
          <p:cNvPr id="113" name="Rectangle 112"/>
          <p:cNvSpPr/>
          <p:nvPr/>
        </p:nvSpPr>
        <p:spPr bwMode="auto">
          <a:xfrm>
            <a:off x="5378505" y="4005077"/>
            <a:ext cx="921720" cy="960125"/>
          </a:xfrm>
          <a:prstGeom prst="rect">
            <a:avLst/>
          </a:prstGeom>
          <a:gradFill flip="none" rotWithShape="1">
            <a:gsLst>
              <a:gs pos="0">
                <a:schemeClr val="accent4">
                  <a:lumMod val="75000"/>
                </a:schemeClr>
              </a:gs>
              <a:gs pos="100000">
                <a:schemeClr val="accent4"/>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latin typeface="Arial" charset="0"/>
              <a:ea typeface="ＭＳ Ｐゴシック" pitchFamily="34" charset="-128"/>
            </a:endParaRPr>
          </a:p>
        </p:txBody>
      </p:sp>
      <p:sp>
        <p:nvSpPr>
          <p:cNvPr id="15" name="TextBox 14"/>
          <p:cNvSpPr txBox="1"/>
          <p:nvPr/>
        </p:nvSpPr>
        <p:spPr>
          <a:xfrm>
            <a:off x="6488688" y="4974978"/>
            <a:ext cx="2326278" cy="215041"/>
          </a:xfrm>
          <a:prstGeom prst="rect">
            <a:avLst/>
          </a:prstGeom>
          <a:noFill/>
        </p:spPr>
        <p:txBody>
          <a:bodyPr wrap="square" lIns="0" tIns="0" rIns="0" bIns="0" rtlCol="0" anchor="ctr" anchorCtr="0">
            <a:noAutofit/>
          </a:bodyPr>
          <a:lstStyle/>
          <a:p>
            <a:pPr fontAlgn="base">
              <a:spcBef>
                <a:spcPct val="0"/>
              </a:spcBef>
              <a:spcAft>
                <a:spcPct val="0"/>
              </a:spcAft>
            </a:pPr>
            <a:r>
              <a:rPr lang="ru-RU" sz="1600" b="1" dirty="0" smtClean="0">
                <a:solidFill>
                  <a:prstClr val="black">
                    <a:lumMod val="65000"/>
                    <a:lumOff val="35000"/>
                  </a:prstClr>
                </a:solidFill>
                <a:latin typeface="Arial"/>
                <a:cs typeface="Arial"/>
              </a:rPr>
              <a:t>Сейчас</a:t>
            </a:r>
            <a:endParaRPr lang="en-US" sz="1600" b="1" dirty="0" smtClean="0">
              <a:solidFill>
                <a:prstClr val="black">
                  <a:lumMod val="65000"/>
                  <a:lumOff val="35000"/>
                </a:prstClr>
              </a:solidFill>
              <a:latin typeface="Arial"/>
              <a:cs typeface="Arial"/>
            </a:endParaRPr>
          </a:p>
        </p:txBody>
      </p:sp>
      <p:sp>
        <p:nvSpPr>
          <p:cNvPr id="16" name="TextBox 15"/>
          <p:cNvSpPr txBox="1"/>
          <p:nvPr/>
        </p:nvSpPr>
        <p:spPr>
          <a:xfrm>
            <a:off x="6488688" y="4350723"/>
            <a:ext cx="2208425" cy="264310"/>
          </a:xfrm>
          <a:prstGeom prst="rect">
            <a:avLst/>
          </a:prstGeom>
          <a:noFill/>
        </p:spPr>
        <p:txBody>
          <a:bodyPr wrap="square" lIns="0" tIns="0" rIns="0" bIns="0" rtlCol="0" anchor="ctr" anchorCtr="0">
            <a:noAutofit/>
          </a:bodyPr>
          <a:lstStyle/>
          <a:p>
            <a:pPr fontAlgn="base">
              <a:spcBef>
                <a:spcPct val="0"/>
              </a:spcBef>
              <a:spcAft>
                <a:spcPct val="0"/>
              </a:spcAft>
            </a:pPr>
            <a:r>
              <a:rPr lang="ru-RU" sz="1600" b="1" dirty="0" smtClean="0">
                <a:solidFill>
                  <a:prstClr val="black">
                    <a:lumMod val="65000"/>
                    <a:lumOff val="35000"/>
                  </a:prstClr>
                </a:solidFill>
                <a:latin typeface="Arial"/>
                <a:cs typeface="Arial"/>
              </a:rPr>
              <a:t>Прогноз</a:t>
            </a:r>
            <a:endParaRPr lang="en-US" sz="1600" b="1" dirty="0" smtClean="0">
              <a:solidFill>
                <a:prstClr val="black">
                  <a:lumMod val="65000"/>
                  <a:lumOff val="35000"/>
                </a:prstClr>
              </a:solidFill>
              <a:latin typeface="Arial"/>
              <a:cs typeface="Arial"/>
            </a:endParaRPr>
          </a:p>
        </p:txBody>
      </p:sp>
      <p:sp>
        <p:nvSpPr>
          <p:cNvPr id="46" name="Rectangle 45"/>
          <p:cNvSpPr/>
          <p:nvPr/>
        </p:nvSpPr>
        <p:spPr bwMode="auto">
          <a:xfrm>
            <a:off x="0" y="3966670"/>
            <a:ext cx="4418380" cy="844910"/>
          </a:xfrm>
          <a:prstGeom prst="rect">
            <a:avLst/>
          </a:prstGeom>
          <a:solidFill>
            <a:schemeClr val="bg1"/>
          </a:solidFill>
          <a:ln w="9525" cap="flat" cmpd="sng" algn="ctr">
            <a:noFill/>
            <a:prstDash val="solid"/>
            <a:round/>
            <a:headEnd type="none" w="med" len="med"/>
            <a:tailEnd type="none" w="med" len="med"/>
          </a:ln>
          <a:effectLst>
            <a:outerShdw blurRad="381000" algn="ctr" rotWithShape="0">
              <a:prstClr val="black">
                <a:alpha val="35000"/>
              </a:prstClr>
            </a:outerShdw>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grpSp>
        <p:nvGrpSpPr>
          <p:cNvPr id="192" name="Group 191"/>
          <p:cNvGrpSpPr/>
          <p:nvPr/>
        </p:nvGrpSpPr>
        <p:grpSpPr>
          <a:xfrm>
            <a:off x="0" y="3966670"/>
            <a:ext cx="4416549" cy="844910"/>
            <a:chOff x="0" y="3889860"/>
            <a:chExt cx="4416549" cy="844910"/>
          </a:xfrm>
        </p:grpSpPr>
        <p:sp>
          <p:nvSpPr>
            <p:cNvPr id="160" name="Rectangle 159"/>
            <p:cNvSpPr/>
            <p:nvPr/>
          </p:nvSpPr>
          <p:spPr bwMode="auto">
            <a:xfrm>
              <a:off x="654690" y="3889860"/>
              <a:ext cx="3761859" cy="844910"/>
            </a:xfrm>
            <a:prstGeom prst="rect">
              <a:avLst/>
            </a:prstGeom>
            <a:gradFill>
              <a:gsLst>
                <a:gs pos="0">
                  <a:srgbClr val="F79823">
                    <a:lumMod val="20000"/>
                    <a:lumOff val="80000"/>
                  </a:srgbClr>
                </a:gs>
                <a:gs pos="50000">
                  <a:srgbClr val="F79823">
                    <a:lumMod val="20000"/>
                    <a:lumOff val="80000"/>
                  </a:srgbClr>
                </a:gs>
                <a:gs pos="100000">
                  <a:srgbClr val="F79823">
                    <a:lumMod val="40000"/>
                    <a:lumOff val="6000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161" name="Rectangle 160"/>
            <p:cNvSpPr/>
            <p:nvPr/>
          </p:nvSpPr>
          <p:spPr bwMode="auto">
            <a:xfrm>
              <a:off x="654690" y="3966670"/>
              <a:ext cx="3685049" cy="691290"/>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162" name="Isosceles Triangle 161"/>
            <p:cNvSpPr/>
            <p:nvPr/>
          </p:nvSpPr>
          <p:spPr bwMode="auto">
            <a:xfrm rot="5400000">
              <a:off x="568806" y="4265879"/>
              <a:ext cx="263419" cy="92872"/>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163" name="Rectangle 162"/>
            <p:cNvSpPr/>
            <p:nvPr/>
          </p:nvSpPr>
          <p:spPr bwMode="auto">
            <a:xfrm>
              <a:off x="577880" y="3889860"/>
              <a:ext cx="82886" cy="84491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164" name="Right Triangle 163"/>
            <p:cNvSpPr/>
            <p:nvPr/>
          </p:nvSpPr>
          <p:spPr>
            <a:xfrm rot="10800000">
              <a:off x="654690" y="3966670"/>
              <a:ext cx="3685048" cy="597410"/>
            </a:xfrm>
            <a:prstGeom prst="rtTriangle">
              <a:avLst/>
            </a:prstGeom>
            <a:gradFill rotWithShape="1">
              <a:gsLst>
                <a:gs pos="0">
                  <a:srgbClr val="4F81BD">
                    <a:tint val="100000"/>
                    <a:shade val="100000"/>
                    <a:satMod val="130000"/>
                    <a:alpha val="0"/>
                  </a:srgbClr>
                </a:gs>
                <a:gs pos="99000">
                  <a:sysClr val="window" lastClr="FFFFFF">
                    <a:alpha val="41000"/>
                  </a:sysClr>
                </a:gs>
              </a:gsLst>
              <a:lin ang="552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ＭＳ Ｐゴシック" pitchFamily="29" charset="-128"/>
              </a:endParaRPr>
            </a:p>
          </p:txBody>
        </p:sp>
        <p:sp>
          <p:nvSpPr>
            <p:cNvPr id="165" name="Rectangle 164"/>
            <p:cNvSpPr/>
            <p:nvPr/>
          </p:nvSpPr>
          <p:spPr>
            <a:xfrm>
              <a:off x="1015756" y="4176326"/>
              <a:ext cx="3285578" cy="268105"/>
            </a:xfrm>
            <a:prstGeom prst="rect">
              <a:avLst/>
            </a:prstGeom>
          </p:spPr>
          <p:txBody>
            <a:bodyPr wrap="square" lIns="0" tIns="0" rIns="0" bIns="0" anchor="ctr" anchorCtr="0">
              <a:noAutofit/>
            </a:bodyPr>
            <a:lstStyle/>
            <a:p>
              <a:pPr lvl="0" algn="ctr">
                <a:defRPr/>
              </a:pPr>
              <a:r>
                <a:rPr lang="ru-RU" sz="2000" b="1" kern="0" dirty="0" smtClean="0">
                  <a:gradFill flip="none" rotWithShape="1">
                    <a:gsLst>
                      <a:gs pos="0">
                        <a:srgbClr val="F79823">
                          <a:lumMod val="50000"/>
                        </a:srgbClr>
                      </a:gs>
                      <a:gs pos="100000">
                        <a:srgbClr val="F79823">
                          <a:lumMod val="75000"/>
                        </a:srgbClr>
                      </a:gs>
                    </a:gsLst>
                    <a:lin ang="5400000" scaled="1"/>
                    <a:tileRect/>
                  </a:gradFill>
                  <a:ea typeface="ＭＳ Ｐゴシック" pitchFamily="29" charset="-128"/>
                </a:rPr>
                <a:t>Всего – около </a:t>
              </a:r>
              <a:r>
                <a:rPr lang="en-US" sz="2000" b="1" kern="0" dirty="0" smtClean="0">
                  <a:gradFill flip="none" rotWithShape="1">
                    <a:gsLst>
                      <a:gs pos="0">
                        <a:srgbClr val="F79823">
                          <a:lumMod val="50000"/>
                        </a:srgbClr>
                      </a:gs>
                      <a:gs pos="100000">
                        <a:srgbClr val="F79823">
                          <a:lumMod val="75000"/>
                        </a:srgbClr>
                      </a:gs>
                    </a:gsLst>
                    <a:lin ang="5400000" scaled="1"/>
                    <a:tileRect/>
                  </a:gradFill>
                  <a:ea typeface="ＭＳ Ｐゴシック" pitchFamily="29" charset="-128"/>
                </a:rPr>
                <a:t>1.4 </a:t>
              </a:r>
              <a:r>
                <a:rPr lang="ru-RU" sz="2000" b="1" kern="0" dirty="0" smtClean="0">
                  <a:gradFill flip="none" rotWithShape="1">
                    <a:gsLst>
                      <a:gs pos="0">
                        <a:srgbClr val="F79823">
                          <a:lumMod val="50000"/>
                        </a:srgbClr>
                      </a:gs>
                      <a:gs pos="100000">
                        <a:srgbClr val="F79823">
                          <a:lumMod val="75000"/>
                        </a:srgbClr>
                      </a:gs>
                    </a:gsLst>
                    <a:lin ang="5400000" scaled="1"/>
                    <a:tileRect/>
                  </a:gradFill>
                  <a:ea typeface="ＭＳ Ｐゴシック" pitchFamily="29" charset="-128"/>
                </a:rPr>
                <a:t>млрд</a:t>
              </a:r>
              <a:r>
                <a:rPr lang="en-US" sz="2000" b="1" kern="0" dirty="0" smtClean="0">
                  <a:gradFill flip="none" rotWithShape="1">
                    <a:gsLst>
                      <a:gs pos="0">
                        <a:srgbClr val="F79823">
                          <a:lumMod val="50000"/>
                        </a:srgbClr>
                      </a:gs>
                      <a:gs pos="100000">
                        <a:srgbClr val="F79823">
                          <a:lumMod val="75000"/>
                        </a:srgbClr>
                      </a:gs>
                    </a:gsLst>
                    <a:lin ang="5400000" scaled="1"/>
                    <a:tileRect/>
                  </a:gradFill>
                  <a:ea typeface="ＭＳ Ｐゴシック" pitchFamily="29" charset="-128"/>
                </a:rPr>
                <a:t> </a:t>
              </a:r>
              <a:r>
                <a:rPr lang="en-US" sz="2000" b="1" kern="0" dirty="0">
                  <a:gradFill flip="none" rotWithShape="1">
                    <a:gsLst>
                      <a:gs pos="0">
                        <a:srgbClr val="F79823">
                          <a:lumMod val="50000"/>
                        </a:srgbClr>
                      </a:gs>
                      <a:gs pos="100000">
                        <a:srgbClr val="F79823">
                          <a:lumMod val="75000"/>
                        </a:srgbClr>
                      </a:gs>
                    </a:gsLst>
                    <a:lin ang="5400000" scaled="1"/>
                    <a:tileRect/>
                  </a:gradFill>
                  <a:ea typeface="ＭＳ Ｐゴシック" pitchFamily="29" charset="-128"/>
                </a:rPr>
                <a:t>$</a:t>
              </a:r>
              <a:endParaRPr lang="en-US" sz="2000" b="1" kern="0" dirty="0" smtClean="0">
                <a:gradFill flip="none" rotWithShape="1">
                  <a:gsLst>
                    <a:gs pos="0">
                      <a:srgbClr val="F79823">
                        <a:lumMod val="50000"/>
                      </a:srgbClr>
                    </a:gs>
                    <a:gs pos="100000">
                      <a:srgbClr val="F79823">
                        <a:lumMod val="75000"/>
                      </a:srgbClr>
                    </a:gs>
                  </a:gsLst>
                  <a:lin ang="5400000" scaled="1"/>
                  <a:tileRect/>
                </a:gradFill>
                <a:ea typeface="ＭＳ Ｐゴシック" pitchFamily="29" charset="-128"/>
              </a:endParaRPr>
            </a:p>
          </p:txBody>
        </p:sp>
        <p:sp>
          <p:nvSpPr>
            <p:cNvPr id="166" name="Rectangle 165"/>
            <p:cNvSpPr/>
            <p:nvPr/>
          </p:nvSpPr>
          <p:spPr bwMode="auto">
            <a:xfrm>
              <a:off x="0" y="3889861"/>
              <a:ext cx="577880" cy="844909"/>
            </a:xfrm>
            <a:prstGeom prst="rect">
              <a:avLst/>
            </a:prstGeom>
            <a:gradFill flip="none" rotWithShape="1">
              <a:gsLst>
                <a:gs pos="0">
                  <a:srgbClr val="F79823">
                    <a:lumMod val="20000"/>
                    <a:lumOff val="80000"/>
                    <a:alpha val="0"/>
                  </a:srgbClr>
                </a:gs>
                <a:gs pos="50000">
                  <a:srgbClr val="F79823">
                    <a:lumMod val="20000"/>
                    <a:lumOff val="80000"/>
                  </a:srgbClr>
                </a:gs>
                <a:gs pos="100000">
                  <a:srgbClr val="F79823">
                    <a:lumMod val="40000"/>
                    <a:lumOff val="60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167" name="Chevron 166"/>
            <p:cNvSpPr/>
            <p:nvPr/>
          </p:nvSpPr>
          <p:spPr bwMode="auto">
            <a:xfrm>
              <a:off x="155425" y="4137518"/>
              <a:ext cx="230776" cy="349594"/>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168" name="Chevron 167"/>
            <p:cNvSpPr/>
            <p:nvPr/>
          </p:nvSpPr>
          <p:spPr bwMode="auto">
            <a:xfrm>
              <a:off x="350824" y="4137518"/>
              <a:ext cx="230776" cy="349594"/>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ea typeface="ＭＳ Ｐゴシック" pitchFamily="34" charset="-128"/>
              </a:endParaRPr>
            </a:p>
          </p:txBody>
        </p:sp>
      </p:grpSp>
    </p:spTree>
    <p:extLst>
      <p:ext uri="{BB962C8B-B14F-4D97-AF65-F5344CB8AC3E}">
        <p14:creationId xmlns:p14="http://schemas.microsoft.com/office/powerpoint/2010/main" val="385301391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Почему облако </a:t>
            </a:r>
            <a:r>
              <a:rPr lang="en-US" dirty="0" smtClean="0"/>
              <a:t>Wi-Fi Aruba?</a:t>
            </a:r>
            <a:endParaRPr lang="en-US" dirty="0"/>
          </a:p>
        </p:txBody>
      </p:sp>
      <p:sp>
        <p:nvSpPr>
          <p:cNvPr id="8" name="Content Placeholder 2"/>
          <p:cNvSpPr>
            <a:spLocks noGrp="1"/>
          </p:cNvSpPr>
          <p:nvPr>
            <p:ph type="body" sz="quarter" idx="4294967295"/>
          </p:nvPr>
        </p:nvSpPr>
        <p:spPr>
          <a:xfrm>
            <a:off x="6177382" y="2358378"/>
            <a:ext cx="2925762" cy="3819525"/>
          </a:xfrm>
          <a:prstGeom prst="rect">
            <a:avLst/>
          </a:prstGeom>
        </p:spPr>
        <p:txBody>
          <a:bodyPr>
            <a:normAutofit fontScale="92500"/>
          </a:bodyPr>
          <a:lstStyle/>
          <a:p>
            <a:pPr marL="274320" indent="-274320">
              <a:buFont typeface="Arial"/>
              <a:buChar char="•"/>
            </a:pPr>
            <a:r>
              <a:rPr lang="ru-RU" sz="2000" b="0" dirty="0" smtClean="0">
                <a:solidFill>
                  <a:schemeClr val="accent1"/>
                </a:solidFill>
              </a:rPr>
              <a:t>Облачная архитектура нового поколения </a:t>
            </a:r>
            <a:r>
              <a:rPr lang="ru-RU" sz="2000" b="0" dirty="0" smtClean="0">
                <a:solidFill>
                  <a:schemeClr val="tx1">
                    <a:lumMod val="65000"/>
                    <a:lumOff val="35000"/>
                  </a:schemeClr>
                </a:solidFill>
              </a:rPr>
              <a:t>глобального масштаба</a:t>
            </a:r>
            <a:endParaRPr lang="en-US" sz="2000" b="0" dirty="0" smtClean="0">
              <a:solidFill>
                <a:schemeClr val="accent1"/>
              </a:solidFill>
            </a:endParaRPr>
          </a:p>
          <a:p>
            <a:pPr marL="274320" indent="-274320">
              <a:buFont typeface="Arial"/>
              <a:buChar char="•"/>
            </a:pPr>
            <a:r>
              <a:rPr lang="en-US" sz="2000" b="0" dirty="0" smtClean="0">
                <a:solidFill>
                  <a:schemeClr val="accent1"/>
                </a:solidFill>
              </a:rPr>
              <a:t>100% </a:t>
            </a:r>
            <a:r>
              <a:rPr lang="ru-RU" sz="2000" b="0" dirty="0" smtClean="0">
                <a:solidFill>
                  <a:schemeClr val="tx1">
                    <a:lumMod val="65000"/>
                    <a:lumOff val="35000"/>
                  </a:schemeClr>
                </a:solidFill>
              </a:rPr>
              <a:t>работа без</a:t>
            </a:r>
            <a:r>
              <a:rPr lang="en-US" sz="2000" b="0" dirty="0" smtClean="0">
                <a:solidFill>
                  <a:schemeClr val="tx1">
                    <a:lumMod val="65000"/>
                    <a:lumOff val="35000"/>
                  </a:schemeClr>
                </a:solidFill>
              </a:rPr>
              <a:t> WAN</a:t>
            </a:r>
            <a:r>
              <a:rPr lang="ru-RU" sz="2000" b="0" dirty="0" smtClean="0">
                <a:solidFill>
                  <a:schemeClr val="tx1">
                    <a:lumMod val="65000"/>
                    <a:lumOff val="35000"/>
                  </a:schemeClr>
                </a:solidFill>
              </a:rPr>
              <a:t> </a:t>
            </a:r>
            <a:endParaRPr lang="en-US" sz="2000" b="0" dirty="0">
              <a:solidFill>
                <a:schemeClr val="tx1">
                  <a:lumMod val="65000"/>
                  <a:lumOff val="35000"/>
                </a:schemeClr>
              </a:solidFill>
            </a:endParaRPr>
          </a:p>
          <a:p>
            <a:pPr marL="274320" indent="-274320">
              <a:buFont typeface="Arial"/>
              <a:buChar char="•"/>
            </a:pPr>
            <a:r>
              <a:rPr lang="ru-RU" sz="2000" b="0" dirty="0" smtClean="0">
                <a:solidFill>
                  <a:srgbClr val="F8981E"/>
                </a:solidFill>
              </a:rPr>
              <a:t>Единственный </a:t>
            </a:r>
            <a:r>
              <a:rPr lang="en-US" sz="2000" b="0" dirty="0" smtClean="0">
                <a:solidFill>
                  <a:schemeClr val="tx1">
                    <a:lumMod val="65000"/>
                    <a:lumOff val="35000"/>
                  </a:schemeClr>
                </a:solidFill>
              </a:rPr>
              <a:t>WLAN</a:t>
            </a:r>
            <a:r>
              <a:rPr lang="ru-RU" sz="2000" b="0" dirty="0" smtClean="0">
                <a:solidFill>
                  <a:schemeClr val="tx1">
                    <a:lumMod val="65000"/>
                    <a:lumOff val="35000"/>
                  </a:schemeClr>
                </a:solidFill>
              </a:rPr>
              <a:t> с резервным </a:t>
            </a:r>
            <a:r>
              <a:rPr lang="en-US" sz="2000" b="0" dirty="0" smtClean="0">
                <a:solidFill>
                  <a:schemeClr val="tx1">
                    <a:lumMod val="65000"/>
                    <a:lumOff val="35000"/>
                  </a:schemeClr>
                </a:solidFill>
              </a:rPr>
              <a:t>Uplink</a:t>
            </a:r>
          </a:p>
          <a:p>
            <a:pPr marL="274320" indent="-274320">
              <a:buFont typeface="Arial"/>
              <a:buChar char="•"/>
            </a:pPr>
            <a:r>
              <a:rPr lang="ru-RU" sz="2000" b="0" dirty="0" smtClean="0">
                <a:solidFill>
                  <a:schemeClr val="accent1"/>
                </a:solidFill>
              </a:rPr>
              <a:t>Единственный </a:t>
            </a:r>
            <a:r>
              <a:rPr lang="en-US" sz="2000" b="0" dirty="0" smtClean="0">
                <a:solidFill>
                  <a:schemeClr val="tx1">
                    <a:lumMod val="65000"/>
                    <a:lumOff val="35000"/>
                  </a:schemeClr>
                </a:solidFill>
              </a:rPr>
              <a:t>WLAN </a:t>
            </a:r>
            <a:r>
              <a:rPr lang="ru-RU" sz="2000" b="0" dirty="0" smtClean="0">
                <a:solidFill>
                  <a:schemeClr val="tx1">
                    <a:lumMod val="65000"/>
                    <a:lumOff val="35000"/>
                  </a:schemeClr>
                </a:solidFill>
              </a:rPr>
              <a:t>с резервным </a:t>
            </a:r>
            <a:r>
              <a:rPr lang="en-US" sz="2000" b="0" dirty="0" smtClean="0">
                <a:solidFill>
                  <a:schemeClr val="tx1">
                    <a:lumMod val="65000"/>
                    <a:lumOff val="35000"/>
                  </a:schemeClr>
                </a:solidFill>
              </a:rPr>
              <a:t>VPN </a:t>
            </a:r>
            <a:r>
              <a:rPr lang="ru-RU" sz="2000" b="0" dirty="0" smtClean="0">
                <a:solidFill>
                  <a:schemeClr val="tx1">
                    <a:lumMod val="65000"/>
                    <a:lumOff val="35000"/>
                  </a:schemeClr>
                </a:solidFill>
              </a:rPr>
              <a:t>к облачным службам</a:t>
            </a:r>
            <a:endParaRPr lang="en-US" sz="2000" b="0" dirty="0">
              <a:solidFill>
                <a:schemeClr val="tx1">
                  <a:lumMod val="65000"/>
                  <a:lumOff val="35000"/>
                </a:schemeClr>
              </a:solidFill>
            </a:endParaRPr>
          </a:p>
        </p:txBody>
      </p:sp>
      <p:sp>
        <p:nvSpPr>
          <p:cNvPr id="7" name="Content Placeholder 2"/>
          <p:cNvSpPr>
            <a:spLocks noGrp="1"/>
          </p:cNvSpPr>
          <p:nvPr>
            <p:ph type="body" sz="quarter" idx="4294967295"/>
          </p:nvPr>
        </p:nvSpPr>
        <p:spPr>
          <a:xfrm>
            <a:off x="2991775" y="2349500"/>
            <a:ext cx="3258105" cy="4137025"/>
          </a:xfrm>
          <a:prstGeom prst="rect">
            <a:avLst/>
          </a:prstGeom>
        </p:spPr>
        <p:txBody>
          <a:bodyPr anchor="t">
            <a:noAutofit/>
          </a:bodyPr>
          <a:lstStyle/>
          <a:p>
            <a:pPr marL="274320" indent="-274320">
              <a:buFont typeface="Arial"/>
              <a:buChar char="•"/>
            </a:pPr>
            <a:r>
              <a:rPr lang="en-US" sz="2000" b="0" dirty="0" smtClean="0">
                <a:solidFill>
                  <a:schemeClr val="accent1"/>
                </a:solidFill>
              </a:rPr>
              <a:t>100% </a:t>
            </a:r>
            <a:r>
              <a:rPr lang="ru-RU" sz="2000" b="0" dirty="0" smtClean="0">
                <a:solidFill>
                  <a:schemeClr val="accent1"/>
                </a:solidFill>
              </a:rPr>
              <a:t>защита инвестиций </a:t>
            </a:r>
            <a:r>
              <a:rPr lang="ru-RU" sz="2000" b="0" dirty="0" smtClean="0">
                <a:solidFill>
                  <a:schemeClr val="tx1">
                    <a:lumMod val="65000"/>
                    <a:lumOff val="35000"/>
                  </a:schemeClr>
                </a:solidFill>
              </a:rPr>
              <a:t>с одинаковыми точками доступа для центрального офиса, филиала и малых офисов</a:t>
            </a:r>
            <a:endParaRPr lang="en-US" sz="2000" b="0" dirty="0">
              <a:solidFill>
                <a:schemeClr val="tx1">
                  <a:lumMod val="65000"/>
                  <a:lumOff val="35000"/>
                </a:schemeClr>
              </a:solidFill>
            </a:endParaRPr>
          </a:p>
          <a:p>
            <a:pPr marL="274320" indent="-274320">
              <a:buFont typeface="Arial"/>
              <a:buChar char="•"/>
            </a:pPr>
            <a:r>
              <a:rPr lang="ru-RU" sz="2000" b="0" dirty="0" smtClean="0">
                <a:solidFill>
                  <a:srgbClr val="F8981E"/>
                </a:solidFill>
              </a:rPr>
              <a:t>Бесплатное локальное, или облачное</a:t>
            </a:r>
            <a:r>
              <a:rPr lang="en-US" sz="2000" b="0" dirty="0" smtClean="0">
                <a:solidFill>
                  <a:srgbClr val="F8981E"/>
                </a:solidFill>
              </a:rPr>
              <a:t> </a:t>
            </a:r>
            <a:r>
              <a:rPr lang="ru-RU" sz="2000" b="0" dirty="0" smtClean="0">
                <a:solidFill>
                  <a:schemeClr val="tx1">
                    <a:lumMod val="65000"/>
                    <a:lumOff val="35000"/>
                  </a:schemeClr>
                </a:solidFill>
              </a:rPr>
              <a:t>управление</a:t>
            </a:r>
            <a:endParaRPr lang="en-US" sz="2000" b="0" dirty="0" smtClean="0">
              <a:solidFill>
                <a:schemeClr val="tx1">
                  <a:lumMod val="65000"/>
                  <a:lumOff val="35000"/>
                </a:schemeClr>
              </a:solidFill>
            </a:endParaRPr>
          </a:p>
          <a:p>
            <a:pPr marL="274320" indent="-274320">
              <a:buFont typeface="Arial"/>
              <a:buChar char="•"/>
            </a:pPr>
            <a:r>
              <a:rPr lang="ru-RU" sz="2000" b="0" dirty="0" smtClean="0">
                <a:solidFill>
                  <a:schemeClr val="tx1">
                    <a:lumMod val="65000"/>
                    <a:lumOff val="35000"/>
                  </a:schemeClr>
                </a:solidFill>
              </a:rPr>
              <a:t>Встроенный роуминг </a:t>
            </a:r>
            <a:r>
              <a:rPr lang="ru-RU" sz="2000" b="0" dirty="0" smtClean="0">
                <a:solidFill>
                  <a:schemeClr val="accent1"/>
                </a:solidFill>
              </a:rPr>
              <a:t>без скрытых платежей</a:t>
            </a:r>
            <a:endParaRPr lang="en-US" sz="2000" b="0" dirty="0">
              <a:solidFill>
                <a:schemeClr val="accent1"/>
              </a:solidFill>
            </a:endParaRPr>
          </a:p>
        </p:txBody>
      </p:sp>
      <p:sp>
        <p:nvSpPr>
          <p:cNvPr id="10" name="Content Placeholder 2"/>
          <p:cNvSpPr>
            <a:spLocks noGrp="1"/>
          </p:cNvSpPr>
          <p:nvPr>
            <p:ph type="body" sz="quarter" idx="4294967295"/>
          </p:nvPr>
        </p:nvSpPr>
        <p:spPr>
          <a:xfrm>
            <a:off x="0" y="1627188"/>
            <a:ext cx="2925763" cy="400050"/>
          </a:xfrm>
          <a:prstGeom prst="rect">
            <a:avLst/>
          </a:prstGeom>
        </p:spPr>
        <p:txBody>
          <a:bodyPr>
            <a:noAutofit/>
          </a:bodyPr>
          <a:lstStyle/>
          <a:p>
            <a:pPr marL="0" lvl="0" indent="0" algn="ctr">
              <a:buNone/>
              <a:tabLst>
                <a:tab pos="346075" algn="l"/>
              </a:tabLst>
            </a:pPr>
            <a:r>
              <a:rPr lang="ru-RU" sz="2000" dirty="0" smtClean="0">
                <a:solidFill>
                  <a:schemeClr val="bg2">
                    <a:lumMod val="25000"/>
                  </a:schemeClr>
                </a:solidFill>
              </a:rPr>
              <a:t>Быстрее</a:t>
            </a:r>
            <a:endParaRPr lang="en-US" sz="1400" dirty="0" smtClean="0">
              <a:solidFill>
                <a:schemeClr val="bg2">
                  <a:lumMod val="25000"/>
                </a:schemeClr>
              </a:solidFill>
            </a:endParaRPr>
          </a:p>
        </p:txBody>
      </p:sp>
      <p:sp>
        <p:nvSpPr>
          <p:cNvPr id="6" name="Content Placeholder 2"/>
          <p:cNvSpPr>
            <a:spLocks noGrp="1"/>
          </p:cNvSpPr>
          <p:nvPr>
            <p:ph sz="half" idx="4294967295"/>
          </p:nvPr>
        </p:nvSpPr>
        <p:spPr>
          <a:xfrm>
            <a:off x="0" y="2349500"/>
            <a:ext cx="2925763" cy="3954463"/>
          </a:xfrm>
          <a:prstGeom prst="rect">
            <a:avLst/>
          </a:prstGeom>
        </p:spPr>
        <p:txBody>
          <a:bodyPr>
            <a:normAutofit fontScale="92500" lnSpcReduction="10000"/>
          </a:bodyPr>
          <a:lstStyle/>
          <a:p>
            <a:pPr marL="274320" indent="-274320">
              <a:buFont typeface="Arial"/>
              <a:buChar char="•"/>
            </a:pPr>
            <a:r>
              <a:rPr lang="en-US" sz="2000" b="0" dirty="0" smtClean="0">
                <a:solidFill>
                  <a:schemeClr val="accent1"/>
                </a:solidFill>
              </a:rPr>
              <a:t>10x</a:t>
            </a:r>
            <a:r>
              <a:rPr lang="en-US" sz="2000" b="0" dirty="0" smtClean="0">
                <a:solidFill>
                  <a:schemeClr val="tx1">
                    <a:lumMod val="65000"/>
                    <a:lumOff val="35000"/>
                  </a:schemeClr>
                </a:solidFill>
              </a:rPr>
              <a:t> </a:t>
            </a:r>
            <a:r>
              <a:rPr lang="ru-RU" sz="2000" b="0" dirty="0" smtClean="0">
                <a:solidFill>
                  <a:schemeClr val="accent1"/>
                </a:solidFill>
              </a:rPr>
              <a:t>быстрее </a:t>
            </a:r>
            <a:r>
              <a:rPr lang="ru-RU" sz="2000" b="0" dirty="0" smtClean="0">
                <a:solidFill>
                  <a:schemeClr val="tx1">
                    <a:lumMod val="65000"/>
                    <a:lumOff val="35000"/>
                  </a:schemeClr>
                </a:solidFill>
              </a:rPr>
              <a:t>с справедливым доступом и переключением диапазонов </a:t>
            </a:r>
            <a:endParaRPr lang="en-US" sz="2000" b="0" dirty="0">
              <a:solidFill>
                <a:schemeClr val="tx1">
                  <a:lumMod val="65000"/>
                  <a:lumOff val="35000"/>
                </a:schemeClr>
              </a:solidFill>
            </a:endParaRPr>
          </a:p>
          <a:p>
            <a:pPr marL="274320" indent="-274320">
              <a:buFont typeface="Arial"/>
              <a:buChar char="•"/>
            </a:pPr>
            <a:r>
              <a:rPr lang="en-US" sz="2000" b="0" dirty="0" smtClean="0">
                <a:solidFill>
                  <a:schemeClr val="accent1"/>
                </a:solidFill>
              </a:rPr>
              <a:t>50% </a:t>
            </a:r>
            <a:r>
              <a:rPr lang="ru-RU" sz="2000" b="0" dirty="0" smtClean="0">
                <a:solidFill>
                  <a:schemeClr val="accent1"/>
                </a:solidFill>
              </a:rPr>
              <a:t>больше </a:t>
            </a:r>
            <a:r>
              <a:rPr lang="ru-RU" sz="2000" b="0" dirty="0" smtClean="0">
                <a:solidFill>
                  <a:schemeClr val="tx1">
                    <a:lumMod val="65000"/>
                    <a:lumOff val="35000"/>
                  </a:schemeClr>
                </a:solidFill>
              </a:rPr>
              <a:t>видео</a:t>
            </a:r>
            <a:r>
              <a:rPr lang="en-US" sz="2000" b="0" dirty="0" smtClean="0">
                <a:solidFill>
                  <a:schemeClr val="tx1">
                    <a:lumMod val="65000"/>
                    <a:lumOff val="35000"/>
                  </a:schemeClr>
                </a:solidFill>
              </a:rPr>
              <a:t> </a:t>
            </a:r>
            <a:r>
              <a:rPr lang="ru-RU" sz="2000" b="0" dirty="0" smtClean="0">
                <a:solidFill>
                  <a:schemeClr val="tx1">
                    <a:lumMod val="65000"/>
                    <a:lumOff val="35000"/>
                  </a:schemeClr>
                </a:solidFill>
              </a:rPr>
              <a:t>с автоматической оптимизацией </a:t>
            </a:r>
            <a:r>
              <a:rPr lang="ru-RU" sz="2000" b="0" dirty="0" err="1" smtClean="0">
                <a:solidFill>
                  <a:schemeClr val="tx1">
                    <a:lumMod val="65000"/>
                    <a:lumOff val="35000"/>
                  </a:schemeClr>
                </a:solidFill>
              </a:rPr>
              <a:t>видеотрафика</a:t>
            </a:r>
            <a:endParaRPr lang="en-US" sz="2000" b="0" dirty="0" smtClean="0">
              <a:solidFill>
                <a:schemeClr val="tx1">
                  <a:lumMod val="65000"/>
                  <a:lumOff val="35000"/>
                </a:schemeClr>
              </a:solidFill>
            </a:endParaRPr>
          </a:p>
          <a:p>
            <a:pPr marL="274320" indent="-274320">
              <a:buFont typeface="Arial"/>
              <a:buChar char="•"/>
            </a:pPr>
            <a:r>
              <a:rPr lang="ru-RU" sz="2000" b="0" dirty="0" smtClean="0">
                <a:solidFill>
                  <a:srgbClr val="F8981E"/>
                </a:solidFill>
              </a:rPr>
              <a:t>Всегда включено </a:t>
            </a:r>
            <a:r>
              <a:rPr lang="ru-RU" sz="2000" b="0" dirty="0" smtClean="0">
                <a:solidFill>
                  <a:schemeClr val="tx1">
                    <a:lumMod val="65000"/>
                    <a:lumOff val="35000"/>
                  </a:schemeClr>
                </a:solidFill>
              </a:rPr>
              <a:t>сканирование для предотвращения базовых проблем на радиоэфире</a:t>
            </a:r>
            <a:endParaRPr lang="en-US" sz="2000" b="0" dirty="0">
              <a:solidFill>
                <a:schemeClr val="tx1">
                  <a:lumMod val="65000"/>
                  <a:lumOff val="35000"/>
                </a:schemeClr>
              </a:solidFill>
            </a:endParaRPr>
          </a:p>
        </p:txBody>
      </p:sp>
      <p:sp>
        <p:nvSpPr>
          <p:cNvPr id="12" name="Rectangle 11"/>
          <p:cNvSpPr/>
          <p:nvPr/>
        </p:nvSpPr>
        <p:spPr>
          <a:xfrm>
            <a:off x="6177064" y="1626692"/>
            <a:ext cx="2926080" cy="400110"/>
          </a:xfrm>
          <a:prstGeom prst="rect">
            <a:avLst/>
          </a:prstGeom>
        </p:spPr>
        <p:txBody>
          <a:bodyPr wrap="square">
            <a:spAutoFit/>
          </a:bodyPr>
          <a:lstStyle/>
          <a:p>
            <a:pPr algn="ctr" defTabSz="914400">
              <a:spcBef>
                <a:spcPts val="1600"/>
              </a:spcBef>
              <a:buClr>
                <a:schemeClr val="accent1">
                  <a:lumMod val="60000"/>
                  <a:lumOff val="40000"/>
                </a:schemeClr>
              </a:buClr>
              <a:buSzPct val="110000"/>
              <a:tabLst>
                <a:tab pos="346075" algn="l"/>
              </a:tabLst>
            </a:pPr>
            <a:r>
              <a:rPr lang="ru-RU" sz="2000" b="1" dirty="0" smtClean="0">
                <a:solidFill>
                  <a:schemeClr val="bg2">
                    <a:lumMod val="25000"/>
                  </a:schemeClr>
                </a:solidFill>
              </a:rPr>
              <a:t>Доступнее</a:t>
            </a:r>
            <a:endParaRPr lang="en-US" sz="2000" b="1" dirty="0" smtClean="0">
              <a:solidFill>
                <a:schemeClr val="bg2">
                  <a:lumMod val="25000"/>
                </a:schemeClr>
              </a:solidFill>
            </a:endParaRPr>
          </a:p>
        </p:txBody>
      </p:sp>
      <p:sp>
        <p:nvSpPr>
          <p:cNvPr id="11" name="Rectangle 10"/>
          <p:cNvSpPr/>
          <p:nvPr/>
        </p:nvSpPr>
        <p:spPr>
          <a:xfrm>
            <a:off x="3117634" y="1626692"/>
            <a:ext cx="2926080" cy="400110"/>
          </a:xfrm>
          <a:prstGeom prst="rect">
            <a:avLst/>
          </a:prstGeom>
        </p:spPr>
        <p:txBody>
          <a:bodyPr wrap="square">
            <a:spAutoFit/>
          </a:bodyPr>
          <a:lstStyle/>
          <a:p>
            <a:pPr indent="-107950" algn="ctr" defTabSz="914400">
              <a:spcBef>
                <a:spcPts val="1600"/>
              </a:spcBef>
              <a:buClr>
                <a:schemeClr val="accent1">
                  <a:lumMod val="60000"/>
                  <a:lumOff val="40000"/>
                </a:schemeClr>
              </a:buClr>
              <a:buSzPct val="110000"/>
              <a:tabLst>
                <a:tab pos="346075" algn="l"/>
              </a:tabLst>
            </a:pPr>
            <a:r>
              <a:rPr lang="ru-RU" sz="2000" b="1" dirty="0" smtClean="0">
                <a:solidFill>
                  <a:schemeClr val="bg2">
                    <a:lumMod val="25000"/>
                  </a:schemeClr>
                </a:solidFill>
              </a:rPr>
              <a:t>Надежнее</a:t>
            </a:r>
            <a:endParaRPr lang="en-US" sz="2800" b="1" dirty="0" smtClean="0">
              <a:solidFill>
                <a:schemeClr val="bg2">
                  <a:lumMod val="25000"/>
                </a:schemeClr>
              </a:solidFill>
            </a:endParaRPr>
          </a:p>
        </p:txBody>
      </p:sp>
    </p:spTree>
    <p:extLst>
      <p:ext uri="{BB962C8B-B14F-4D97-AF65-F5344CB8AC3E}">
        <p14:creationId xmlns:p14="http://schemas.microsoft.com/office/powerpoint/2010/main" val="3663782567"/>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78000" y="3192463"/>
            <a:ext cx="7366000" cy="473075"/>
          </a:xfrm>
        </p:spPr>
        <p:txBody>
          <a:bodyPr/>
          <a:lstStyle/>
          <a:p>
            <a:r>
              <a:rPr lang="ru-RU" sz="3200" dirty="0" smtClean="0"/>
              <a:t>Следующие шаги</a:t>
            </a:r>
            <a:endParaRPr lang="en-US" sz="3200" dirty="0"/>
          </a:p>
        </p:txBody>
      </p:sp>
    </p:spTree>
    <p:extLst>
      <p:ext uri="{BB962C8B-B14F-4D97-AF65-F5344CB8AC3E}">
        <p14:creationId xmlns:p14="http://schemas.microsoft.com/office/powerpoint/2010/main" val="2467775378"/>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30 </a:t>
            </a:r>
            <a:r>
              <a:rPr lang="ru-RU" dirty="0" smtClean="0"/>
              <a:t>дней бесплатного использования</a:t>
            </a:r>
            <a:r>
              <a:rPr lang="en-US" sz="2400" dirty="0" smtClean="0"/>
              <a:t/>
            </a:r>
            <a:br>
              <a:rPr lang="en-US" sz="2400" dirty="0" smtClean="0"/>
            </a:br>
            <a:r>
              <a:rPr lang="en-US" sz="2000" i="1" dirty="0" smtClean="0"/>
              <a:t>Cloudeval.arubanetworks.com</a:t>
            </a:r>
            <a:endParaRPr lang="en-US" sz="2400" i="1" dirty="0"/>
          </a:p>
        </p:txBody>
      </p:sp>
      <p:sp>
        <p:nvSpPr>
          <p:cNvPr id="11" name="Text Placeholder 10"/>
          <p:cNvSpPr>
            <a:spLocks noGrp="1"/>
          </p:cNvSpPr>
          <p:nvPr>
            <p:ph type="body" sz="quarter" idx="4294967295"/>
          </p:nvPr>
        </p:nvSpPr>
        <p:spPr>
          <a:xfrm>
            <a:off x="62144" y="1630363"/>
            <a:ext cx="3799642" cy="4224337"/>
          </a:xfrm>
          <a:prstGeom prst="rect">
            <a:avLst/>
          </a:prstGeom>
        </p:spPr>
        <p:txBody>
          <a:bodyPr/>
          <a:lstStyle/>
          <a:p>
            <a:pPr marL="342900" indent="-342900">
              <a:buFont typeface="Arial"/>
              <a:buChar char="•"/>
            </a:pPr>
            <a:r>
              <a:rPr lang="ru-RU" dirty="0" smtClean="0"/>
              <a:t>Реклама, новости, </a:t>
            </a:r>
            <a:r>
              <a:rPr lang="en-US" dirty="0" smtClean="0"/>
              <a:t>email</a:t>
            </a:r>
          </a:p>
          <a:p>
            <a:pPr marL="342900" indent="-342900">
              <a:buFont typeface="Arial"/>
              <a:buChar char="•"/>
            </a:pPr>
            <a:r>
              <a:rPr lang="ru-RU" dirty="0" smtClean="0"/>
              <a:t>Идеален для уже развернутых </a:t>
            </a:r>
            <a:r>
              <a:rPr lang="en-US" dirty="0" smtClean="0"/>
              <a:t>Instant </a:t>
            </a:r>
            <a:r>
              <a:rPr lang="ru-RU" dirty="0" smtClean="0"/>
              <a:t>сетей</a:t>
            </a:r>
            <a:endParaRPr lang="en-US" dirty="0" smtClean="0"/>
          </a:p>
          <a:p>
            <a:pPr marL="342900" indent="-342900">
              <a:buFont typeface="Arial"/>
              <a:buChar char="•"/>
            </a:pPr>
            <a:r>
              <a:rPr lang="ru-RU" dirty="0" smtClean="0"/>
              <a:t>Доступно всем</a:t>
            </a:r>
            <a:endParaRPr lang="en-US" dirty="0" smtClean="0"/>
          </a:p>
          <a:p>
            <a:pPr marL="342900" indent="-342900">
              <a:buFont typeface="Arial"/>
              <a:buChar char="•"/>
            </a:pPr>
            <a:r>
              <a:rPr lang="ru-RU" dirty="0" smtClean="0"/>
              <a:t>Онлайн регистрация</a:t>
            </a:r>
            <a:endParaRPr lang="en-US" dirty="0" smtClean="0"/>
          </a:p>
          <a:p>
            <a:pPr marL="342900" indent="-342900">
              <a:buFont typeface="Arial"/>
              <a:buChar char="•"/>
            </a:pPr>
            <a:r>
              <a:rPr lang="en-US" dirty="0" smtClean="0"/>
              <a:t>5</a:t>
            </a:r>
            <a:r>
              <a:rPr lang="ru-RU" dirty="0" smtClean="0"/>
              <a:t> минут на регистрацию</a:t>
            </a:r>
            <a:endParaRPr lang="en-US" dirty="0" smtClean="0"/>
          </a:p>
          <a:p>
            <a:pPr marL="342900" indent="-342900">
              <a:buFont typeface="Arial"/>
              <a:buChar char="•"/>
            </a:pPr>
            <a:r>
              <a:rPr lang="ru-RU" dirty="0" smtClean="0"/>
              <a:t>Исполнение заявки на следующий день</a:t>
            </a:r>
            <a:endParaRPr lang="en-US" dirty="0"/>
          </a:p>
        </p:txBody>
      </p:sp>
      <p:pic>
        <p:nvPicPr>
          <p:cNvPr id="9" name="Picture 8"/>
          <p:cNvPicPr>
            <a:picLocks noChangeAspect="1"/>
          </p:cNvPicPr>
          <p:nvPr/>
        </p:nvPicPr>
        <p:blipFill>
          <a:blip r:embed="rId2"/>
          <a:stretch>
            <a:fillRect/>
          </a:stretch>
        </p:blipFill>
        <p:spPr>
          <a:xfrm>
            <a:off x="3631274" y="1298615"/>
            <a:ext cx="5371682" cy="4684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0478821"/>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Aruba Central – </a:t>
            </a:r>
            <a:r>
              <a:rPr lang="ru-RU" dirty="0" smtClean="0"/>
              <a:t>как заказать</a:t>
            </a:r>
            <a:r>
              <a:rPr lang="en-US" dirty="0" smtClean="0"/>
              <a:t>?</a:t>
            </a:r>
            <a:endParaRPr lang="en-US" dirty="0"/>
          </a:p>
        </p:txBody>
      </p:sp>
      <p:sp>
        <p:nvSpPr>
          <p:cNvPr id="5" name="Text Placeholder 1"/>
          <p:cNvSpPr txBox="1">
            <a:spLocks/>
          </p:cNvSpPr>
          <p:nvPr/>
        </p:nvSpPr>
        <p:spPr>
          <a:xfrm>
            <a:off x="819521" y="1159354"/>
            <a:ext cx="7543800" cy="4224580"/>
          </a:xfrm>
          <a:prstGeom prst="rect">
            <a:avLst/>
          </a:prstGeom>
        </p:spPr>
        <p:txBody>
          <a:bodyPr>
            <a:normAutofit/>
          </a:bodyPr>
          <a:lstStyle>
            <a:lvl1pPr marL="233363" marR="0" indent="-233363" algn="l" defTabSz="914400" rtl="0" eaLnBrk="0" fontAlgn="base" latinLnBrk="0" hangingPunct="0">
              <a:lnSpc>
                <a:spcPct val="100000"/>
              </a:lnSpc>
              <a:spcBef>
                <a:spcPts val="0"/>
              </a:spcBef>
              <a:spcAft>
                <a:spcPts val="600"/>
              </a:spcAft>
              <a:buClr>
                <a:srgbClr val="FF9933"/>
              </a:buClr>
              <a:buSzTx/>
              <a:buFontTx/>
              <a:buChar char="•"/>
              <a:tabLst/>
              <a:defRPr sz="2400" b="1" baseline="0">
                <a:solidFill>
                  <a:schemeClr val="tx1"/>
                </a:solidFill>
                <a:latin typeface="Arial" pitchFamily="34" charset="0"/>
                <a:ea typeface="Arial"/>
                <a:cs typeface="Arial" pitchFamily="34" charset="0"/>
              </a:defRPr>
            </a:lvl1pPr>
            <a:lvl2pPr marL="473075" indent="-227013" algn="l" rtl="0" eaLnBrk="1" fontAlgn="base" hangingPunct="1">
              <a:lnSpc>
                <a:spcPct val="100000"/>
              </a:lnSpc>
              <a:spcBef>
                <a:spcPts val="0"/>
              </a:spcBef>
              <a:spcAft>
                <a:spcPts val="600"/>
              </a:spcAft>
              <a:buClr>
                <a:srgbClr val="FF9933"/>
              </a:buClr>
              <a:buFont typeface="Lucida Grande" charset="0"/>
              <a:buChar char="–"/>
              <a:defRPr sz="2000">
                <a:solidFill>
                  <a:schemeClr val="bg2">
                    <a:lumMod val="75000"/>
                  </a:schemeClr>
                </a:solidFill>
                <a:latin typeface="Arial" pitchFamily="34" charset="0"/>
                <a:ea typeface="Arial"/>
                <a:cs typeface="Arial" pitchFamily="34" charset="0"/>
              </a:defRPr>
            </a:lvl2pPr>
            <a:lvl3pPr marL="703263" indent="-246063" algn="l" rtl="0" eaLnBrk="1" fontAlgn="base" hangingPunct="1">
              <a:lnSpc>
                <a:spcPct val="100000"/>
              </a:lnSpc>
              <a:spcBef>
                <a:spcPts val="0"/>
              </a:spcBef>
              <a:spcAft>
                <a:spcPts val="600"/>
              </a:spcAft>
              <a:buClr>
                <a:srgbClr val="FF9933"/>
              </a:buClr>
              <a:buFont typeface="Times" charset="0"/>
              <a:buChar char="•"/>
              <a:defRPr>
                <a:solidFill>
                  <a:schemeClr val="bg2">
                    <a:lumMod val="75000"/>
                  </a:schemeClr>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a:lstStyle>
          <a:p>
            <a:r>
              <a:rPr lang="ru-RU" kern="0" dirty="0" smtClean="0"/>
              <a:t>Обратитесь к </a:t>
            </a:r>
            <a:r>
              <a:rPr lang="en-US" kern="0" dirty="0" smtClean="0"/>
              <a:t> </a:t>
            </a:r>
            <a:r>
              <a:rPr lang="ru-RU" kern="0" dirty="0" smtClean="0"/>
              <a:t>своему дистрибутору </a:t>
            </a:r>
            <a:r>
              <a:rPr lang="en-US" kern="0" dirty="0" smtClean="0"/>
              <a:t>Aruba</a:t>
            </a:r>
          </a:p>
          <a:p>
            <a:pPr lvl="1"/>
            <a:r>
              <a:rPr lang="ru-RU" kern="0" dirty="0" smtClean="0"/>
              <a:t>Применяется проектный дисконт</a:t>
            </a:r>
            <a:endParaRPr lang="en-US" kern="0" dirty="0" smtClean="0"/>
          </a:p>
          <a:p>
            <a:pPr lvl="1"/>
            <a:r>
              <a:rPr lang="ru-RU" kern="0" dirty="0" smtClean="0"/>
              <a:t>Количество лицензий – по количеству точек доступа</a:t>
            </a:r>
            <a:endParaRPr lang="en-US" kern="0" dirty="0" smtClean="0"/>
          </a:p>
          <a:p>
            <a:pPr lvl="1"/>
            <a:r>
              <a:rPr lang="ru-RU" kern="0" dirty="0" smtClean="0"/>
              <a:t>Дополнительно, сообщите </a:t>
            </a:r>
            <a:r>
              <a:rPr lang="en-US" kern="0" dirty="0" smtClean="0"/>
              <a:t>email </a:t>
            </a:r>
            <a:r>
              <a:rPr lang="ru-RU" kern="0" dirty="0" smtClean="0"/>
              <a:t>вашего системного администратора</a:t>
            </a:r>
            <a:endParaRPr lang="en-US" kern="0" dirty="0" smtClean="0"/>
          </a:p>
          <a:p>
            <a:r>
              <a:rPr lang="ru-RU" kern="0" dirty="0" smtClean="0"/>
              <a:t>Тот же процесс, что и для ежегодного продления сервисных контрактов</a:t>
            </a:r>
            <a:endParaRPr lang="en-US" kern="0" dirty="0"/>
          </a:p>
        </p:txBody>
      </p:sp>
      <p:sp>
        <p:nvSpPr>
          <p:cNvPr id="3" name="Текст 2"/>
          <p:cNvSpPr>
            <a:spLocks noGrp="1"/>
          </p:cNvSpPr>
          <p:nvPr>
            <p:ph type="body" sz="quarter" idx="10"/>
          </p:nvPr>
        </p:nvSpPr>
        <p:spPr/>
        <p:txBody>
          <a:bodyPr/>
          <a:lstStyle/>
          <a:p>
            <a:endParaRPr lang="ru-RU"/>
          </a:p>
        </p:txBody>
      </p:sp>
    </p:spTree>
    <p:extLst>
      <p:ext uri="{BB962C8B-B14F-4D97-AF65-F5344CB8AC3E}">
        <p14:creationId xmlns:p14="http://schemas.microsoft.com/office/powerpoint/2010/main" val="443961794"/>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778000" y="3192463"/>
            <a:ext cx="7366000" cy="473075"/>
          </a:xfrm>
          <a:prstGeom prst="rect">
            <a:avLst/>
          </a:prstGeom>
          <a:noFill/>
          <a:ln w="9525">
            <a:noFill/>
            <a:miter lim="800000"/>
            <a:headEnd/>
            <a:tailEnd/>
          </a:ln>
        </p:spPr>
        <p:txBody>
          <a:bodyPr vert="horz" wrap="square" lIns="91388" tIns="45694" rIns="91388" bIns="45694" numCol="1" anchor="ctr" anchorCtr="0" compatLnSpc="1">
            <a:prstTxWarp prst="textNoShape">
              <a:avLst/>
            </a:prstTxWarp>
          </a:bodyPr>
          <a:lstStyle>
            <a:lvl1pPr algn="l" rtl="0" eaLnBrk="1" fontAlgn="base" hangingPunct="1">
              <a:lnSpc>
                <a:spcPct val="90000"/>
              </a:lnSpc>
              <a:spcBef>
                <a:spcPct val="0"/>
              </a:spcBef>
              <a:spcAft>
                <a:spcPts val="300"/>
              </a:spcAft>
              <a:defRPr sz="2800" b="1">
                <a:solidFill>
                  <a:schemeClr val="bg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a:lstStyle>
          <a:p>
            <a:r>
              <a:rPr lang="ru-RU" sz="3200" dirty="0" smtClean="0"/>
              <a:t>Спасибо за </a:t>
            </a:r>
            <a:r>
              <a:rPr lang="ru-RU" sz="3200" dirty="0"/>
              <a:t>внимание</a:t>
            </a:r>
            <a:r>
              <a:rPr lang="ru-RU" sz="3200" dirty="0" smtClean="0"/>
              <a:t>!</a:t>
            </a:r>
          </a:p>
        </p:txBody>
      </p:sp>
    </p:spTree>
    <p:extLst>
      <p:ext uri="{BB962C8B-B14F-4D97-AF65-F5344CB8AC3E}">
        <p14:creationId xmlns:p14="http://schemas.microsoft.com/office/powerpoint/2010/main" val="339384662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186480" y="1662370"/>
            <a:ext cx="3533259" cy="40974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defRPr/>
            </a:pPr>
            <a:endParaRPr lang="en-US" kern="0" smtClean="0">
              <a:solidFill>
                <a:srgbClr val="000000"/>
              </a:solidFill>
              <a:ea typeface="ＭＳ Ｐゴシック" pitchFamily="34" charset="-128"/>
            </a:endParaRPr>
          </a:p>
        </p:txBody>
      </p:sp>
      <p:pic>
        <p:nvPicPr>
          <p:cNvPr id="6" name="Picture 5" descr="Easy-Button.jpg"/>
          <p:cNvPicPr>
            <a:picLocks noChangeAspect="1"/>
          </p:cNvPicPr>
          <p:nvPr/>
        </p:nvPicPr>
        <p:blipFill>
          <a:blip r:embed="rId3"/>
          <a:srcRect l="4719" r="2151"/>
          <a:stretch>
            <a:fillRect/>
          </a:stretch>
        </p:blipFill>
        <p:spPr>
          <a:xfrm>
            <a:off x="5263290" y="2123230"/>
            <a:ext cx="3379641" cy="3456450"/>
          </a:xfrm>
          <a:prstGeom prst="rect">
            <a:avLst/>
          </a:prstGeom>
        </p:spPr>
      </p:pic>
      <p:sp>
        <p:nvSpPr>
          <p:cNvPr id="2" name="Title 1"/>
          <p:cNvSpPr>
            <a:spLocks noGrp="1"/>
          </p:cNvSpPr>
          <p:nvPr>
            <p:ph type="title"/>
          </p:nvPr>
        </p:nvSpPr>
        <p:spPr/>
        <p:txBody>
          <a:bodyPr/>
          <a:lstStyle/>
          <a:p>
            <a:r>
              <a:rPr lang="ru-RU" dirty="0" smtClean="0"/>
              <a:t>Почему облачный </a:t>
            </a:r>
            <a:r>
              <a:rPr lang="en-US" dirty="0" smtClean="0"/>
              <a:t>Wi-Fi?</a:t>
            </a:r>
            <a:endParaRPr lang="en-US" dirty="0"/>
          </a:p>
        </p:txBody>
      </p:sp>
      <p:sp>
        <p:nvSpPr>
          <p:cNvPr id="7" name="Text Placeholder 6"/>
          <p:cNvSpPr>
            <a:spLocks noGrp="1"/>
          </p:cNvSpPr>
          <p:nvPr>
            <p:ph type="body" sz="quarter" idx="10"/>
          </p:nvPr>
        </p:nvSpPr>
        <p:spPr/>
        <p:txBody>
          <a:bodyPr/>
          <a:lstStyle/>
          <a:p>
            <a:r>
              <a:rPr lang="ru-RU" dirty="0" smtClean="0"/>
              <a:t>Много удаленных локаций</a:t>
            </a:r>
            <a:endParaRPr lang="en-US" dirty="0" smtClean="0"/>
          </a:p>
          <a:p>
            <a:pPr lvl="1"/>
            <a:r>
              <a:rPr lang="en-US" dirty="0" smtClean="0"/>
              <a:t>“Zero-touch” </a:t>
            </a:r>
            <a:r>
              <a:rPr lang="ru-RU" dirty="0" smtClean="0"/>
              <a:t>инсталляции</a:t>
            </a:r>
            <a:endParaRPr lang="en-US" dirty="0" smtClean="0"/>
          </a:p>
          <a:p>
            <a:r>
              <a:rPr lang="ru-RU" dirty="0" smtClean="0"/>
              <a:t>Без </a:t>
            </a:r>
            <a:r>
              <a:rPr lang="en-US" dirty="0" smtClean="0"/>
              <a:t>IT </a:t>
            </a:r>
            <a:r>
              <a:rPr lang="ru-RU" dirty="0" smtClean="0"/>
              <a:t>специалистов</a:t>
            </a:r>
            <a:endParaRPr lang="en-US" dirty="0" smtClean="0"/>
          </a:p>
          <a:p>
            <a:pPr lvl="1"/>
            <a:r>
              <a:rPr lang="ru-RU" dirty="0" smtClean="0"/>
              <a:t>Простота использования и управления</a:t>
            </a:r>
            <a:endParaRPr lang="en-US" dirty="0" smtClean="0"/>
          </a:p>
          <a:p>
            <a:r>
              <a:rPr lang="ru-RU" dirty="0" smtClean="0"/>
              <a:t>Сокращение бюджета</a:t>
            </a:r>
            <a:endParaRPr lang="en-US" dirty="0" smtClean="0"/>
          </a:p>
          <a:p>
            <a:pPr lvl="1"/>
            <a:r>
              <a:rPr lang="ru-RU" dirty="0" smtClean="0"/>
              <a:t>Уменьшение затрат на </a:t>
            </a:r>
          </a:p>
          <a:p>
            <a:pPr marL="246062" lvl="1" indent="0">
              <a:buNone/>
            </a:pPr>
            <a:r>
              <a:rPr lang="en-US" dirty="0" smtClean="0"/>
              <a:t>   </a:t>
            </a:r>
            <a:r>
              <a:rPr lang="ru-RU" dirty="0" smtClean="0"/>
              <a:t>оборудование и ПО</a:t>
            </a:r>
            <a:endParaRPr lang="en-US" dirty="0" smtClean="0"/>
          </a:p>
          <a:p>
            <a:r>
              <a:rPr lang="ru-RU" dirty="0" smtClean="0"/>
              <a:t>Виртуализация/облако</a:t>
            </a:r>
          </a:p>
          <a:p>
            <a:pPr lvl="1"/>
            <a:r>
              <a:rPr lang="ru-RU" dirty="0" smtClean="0"/>
              <a:t>На объектах не требуется выделенных </a:t>
            </a:r>
          </a:p>
          <a:p>
            <a:pPr marL="246062" lvl="1" indent="0">
              <a:buNone/>
            </a:pPr>
            <a:r>
              <a:rPr lang="ru-RU" dirty="0"/>
              <a:t>с</a:t>
            </a:r>
            <a:r>
              <a:rPr lang="ru-RU" dirty="0" smtClean="0"/>
              <a:t>ерверов, доступность из любой точки мира</a:t>
            </a:r>
          </a:p>
        </p:txBody>
      </p:sp>
    </p:spTree>
    <p:extLst>
      <p:ext uri="{BB962C8B-B14F-4D97-AF65-F5344CB8AC3E}">
        <p14:creationId xmlns:p14="http://schemas.microsoft.com/office/powerpoint/2010/main" val="284983980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Кому нужен облачный </a:t>
            </a:r>
            <a:r>
              <a:rPr lang="en-US" dirty="0" smtClean="0"/>
              <a:t>Wi-Fi?</a:t>
            </a:r>
            <a:endParaRPr lang="en-US" dirty="0"/>
          </a:p>
        </p:txBody>
      </p:sp>
      <p:sp>
        <p:nvSpPr>
          <p:cNvPr id="3" name="Text Placeholder 2"/>
          <p:cNvSpPr>
            <a:spLocks noGrp="1"/>
          </p:cNvSpPr>
          <p:nvPr>
            <p:ph type="body" sz="quarter" idx="10"/>
          </p:nvPr>
        </p:nvSpPr>
        <p:spPr/>
        <p:txBody>
          <a:bodyPr/>
          <a:lstStyle/>
          <a:p>
            <a:r>
              <a:rPr lang="ru-RU" dirty="0" smtClean="0"/>
              <a:t>Распределенные организации</a:t>
            </a:r>
            <a:endParaRPr lang="en-US" dirty="0" smtClean="0"/>
          </a:p>
          <a:p>
            <a:pPr lvl="1"/>
            <a:r>
              <a:rPr lang="ru-RU" dirty="0" smtClean="0"/>
              <a:t>Множество филиалов</a:t>
            </a:r>
            <a:endParaRPr lang="en-US" dirty="0" smtClean="0"/>
          </a:p>
          <a:p>
            <a:pPr lvl="1"/>
            <a:r>
              <a:rPr lang="ru-RU" dirty="0" smtClean="0"/>
              <a:t>Образование</a:t>
            </a:r>
            <a:endParaRPr lang="en-US" dirty="0" smtClean="0"/>
          </a:p>
          <a:p>
            <a:pPr lvl="1"/>
            <a:r>
              <a:rPr lang="en-US" dirty="0" smtClean="0"/>
              <a:t>SME</a:t>
            </a:r>
          </a:p>
          <a:p>
            <a:pPr lvl="1"/>
            <a:r>
              <a:rPr lang="ru-RU" dirty="0" smtClean="0"/>
              <a:t>Ритейл</a:t>
            </a:r>
            <a:endParaRPr lang="en-US" dirty="0" smtClean="0"/>
          </a:p>
          <a:p>
            <a:r>
              <a:rPr lang="ru-RU" dirty="0" smtClean="0"/>
              <a:t>Уже используют другие облачные решения</a:t>
            </a:r>
            <a:endParaRPr lang="en-US" dirty="0" smtClean="0"/>
          </a:p>
          <a:p>
            <a:r>
              <a:rPr lang="ru-RU" dirty="0" smtClean="0"/>
              <a:t>ШПД доступ для связи между офисами</a:t>
            </a:r>
            <a:endParaRPr lang="en-US" dirty="0" smtClean="0"/>
          </a:p>
          <a:p>
            <a:r>
              <a:rPr lang="ru-RU" dirty="0" smtClean="0"/>
              <a:t>НЕ подходит:</a:t>
            </a:r>
            <a:endParaRPr lang="en-US" dirty="0" smtClean="0"/>
          </a:p>
          <a:p>
            <a:pPr lvl="1"/>
            <a:r>
              <a:rPr lang="ru-RU" dirty="0" smtClean="0"/>
              <a:t>Большие корпорации</a:t>
            </a:r>
            <a:endParaRPr lang="en-US" dirty="0" smtClean="0"/>
          </a:p>
          <a:p>
            <a:pPr lvl="1"/>
            <a:r>
              <a:rPr lang="ru-RU" dirty="0" smtClean="0"/>
              <a:t>Организации эксплуатирующие </a:t>
            </a:r>
            <a:r>
              <a:rPr lang="en-US" dirty="0" smtClean="0"/>
              <a:t>MPLS </a:t>
            </a:r>
            <a:r>
              <a:rPr lang="ru-RU" dirty="0" smtClean="0"/>
              <a:t>сети</a:t>
            </a:r>
            <a:endParaRPr lang="en-US" dirty="0" smtClean="0"/>
          </a:p>
          <a:p>
            <a:pPr lvl="1"/>
            <a:r>
              <a:rPr lang="ru-RU" dirty="0" smtClean="0"/>
              <a:t>Предпочтительно локальное управление</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104" y="1521263"/>
            <a:ext cx="2330228" cy="2286537"/>
          </a:xfrm>
          <a:prstGeom prst="rect">
            <a:avLst/>
          </a:prstGeom>
        </p:spPr>
      </p:pic>
    </p:spTree>
    <p:extLst>
      <p:ext uri="{BB962C8B-B14F-4D97-AF65-F5344CB8AC3E}">
        <p14:creationId xmlns:p14="http://schemas.microsoft.com/office/powerpoint/2010/main" val="148256429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ru-RU" sz="3100" dirty="0" smtClean="0"/>
              <a:t>«Болевые точки» облачного </a:t>
            </a:r>
            <a:r>
              <a:rPr lang="en-US" sz="3100" dirty="0" smtClean="0"/>
              <a:t>Wi-Fi</a:t>
            </a:r>
            <a:br>
              <a:rPr lang="en-US" sz="3100" dirty="0" smtClean="0"/>
            </a:br>
            <a:r>
              <a:rPr lang="ru-RU" altLang="ja-JP" sz="2200" b="0" i="1" dirty="0" smtClean="0"/>
              <a:t>Филиалы</a:t>
            </a:r>
            <a:r>
              <a:rPr lang="en-US" altLang="ja-JP" sz="2200" b="0" i="1" dirty="0" smtClean="0"/>
              <a:t>, </a:t>
            </a:r>
            <a:r>
              <a:rPr lang="ru-RU" altLang="ja-JP" sz="2200" b="0" i="1" dirty="0" smtClean="0"/>
              <a:t>образование</a:t>
            </a:r>
            <a:r>
              <a:rPr lang="en-US" altLang="ja-JP" sz="2200" b="0" i="1" dirty="0" smtClean="0"/>
              <a:t>, </a:t>
            </a:r>
            <a:r>
              <a:rPr lang="ru-RU" altLang="ja-JP" sz="2200" b="0" i="1" dirty="0" smtClean="0"/>
              <a:t>средний бизнес</a:t>
            </a:r>
            <a:endParaRPr lang="en-US" altLang="ja-JP" sz="2200" b="0" i="1" dirty="0"/>
          </a:p>
        </p:txBody>
      </p:sp>
      <p:grpSp>
        <p:nvGrpSpPr>
          <p:cNvPr id="101" name="Group 100"/>
          <p:cNvGrpSpPr/>
          <p:nvPr/>
        </p:nvGrpSpPr>
        <p:grpSpPr>
          <a:xfrm>
            <a:off x="6800049" y="2200040"/>
            <a:ext cx="1266806" cy="1267365"/>
            <a:chOff x="6800049" y="2200040"/>
            <a:chExt cx="1266806" cy="1267365"/>
          </a:xfrm>
        </p:grpSpPr>
        <p:sp>
          <p:nvSpPr>
            <p:cNvPr id="45" name="Rectangle 44"/>
            <p:cNvSpPr/>
            <p:nvPr/>
          </p:nvSpPr>
          <p:spPr bwMode="auto">
            <a:xfrm>
              <a:off x="6818972" y="3251607"/>
              <a:ext cx="1228960" cy="215798"/>
            </a:xfrm>
            <a:prstGeom prst="rect">
              <a:avLst/>
            </a:prstGeom>
            <a:gradFill flip="none" rotWithShape="1">
              <a:gsLst>
                <a:gs pos="0">
                  <a:schemeClr val="tx1">
                    <a:alpha val="50000"/>
                  </a:schemeClr>
                </a:gs>
                <a:gs pos="100000">
                  <a:schemeClr val="bg1">
                    <a:alpha val="0"/>
                  </a:scheme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00049" y="2200040"/>
              <a:ext cx="1266806" cy="1178696"/>
            </a:xfrm>
            <a:prstGeom prst="roundRect">
              <a:avLst>
                <a:gd name="adj" fmla="val 15409"/>
              </a:avLst>
            </a:prstGeom>
            <a:ln>
              <a:noFill/>
            </a:ln>
            <a:effectLst>
              <a:softEdge rad="12700"/>
            </a:effectLst>
          </p:spPr>
        </p:pic>
      </p:grpSp>
      <p:grpSp>
        <p:nvGrpSpPr>
          <p:cNvPr id="100" name="Group 99"/>
          <p:cNvGrpSpPr/>
          <p:nvPr/>
        </p:nvGrpSpPr>
        <p:grpSpPr>
          <a:xfrm>
            <a:off x="-1" y="1561965"/>
            <a:ext cx="4994456" cy="1190554"/>
            <a:chOff x="-1" y="1355131"/>
            <a:chExt cx="4994456" cy="1190554"/>
          </a:xfrm>
        </p:grpSpPr>
        <p:grpSp>
          <p:nvGrpSpPr>
            <p:cNvPr id="66" name="Group 65"/>
            <p:cNvGrpSpPr/>
            <p:nvPr/>
          </p:nvGrpSpPr>
          <p:grpSpPr>
            <a:xfrm>
              <a:off x="-1" y="1355131"/>
              <a:ext cx="4994456" cy="1190554"/>
              <a:chOff x="-1" y="1355130"/>
              <a:chExt cx="4994456" cy="1420985"/>
            </a:xfrm>
          </p:grpSpPr>
          <p:sp>
            <p:nvSpPr>
              <p:cNvPr id="36" name="Rectangle 35"/>
              <p:cNvSpPr/>
              <p:nvPr/>
            </p:nvSpPr>
            <p:spPr bwMode="auto">
              <a:xfrm>
                <a:off x="761999" y="1355130"/>
                <a:ext cx="4232456" cy="1420985"/>
              </a:xfrm>
              <a:prstGeom prst="rect">
                <a:avLst/>
              </a:prstGeom>
              <a:gradFill>
                <a:gsLst>
                  <a:gs pos="0">
                    <a:srgbClr val="6A82AA">
                      <a:lumMod val="20000"/>
                      <a:lumOff val="80000"/>
                    </a:srgbClr>
                  </a:gs>
                  <a:gs pos="50000">
                    <a:srgbClr val="6A82AA">
                      <a:lumMod val="20000"/>
                      <a:lumOff val="80000"/>
                    </a:srgbClr>
                  </a:gs>
                  <a:gs pos="100000">
                    <a:srgbClr val="6A82AA">
                      <a:lumMod val="40000"/>
                      <a:lumOff val="6000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85000"/>
                  </a:lnSpc>
                  <a:spcBef>
                    <a:spcPct val="0"/>
                  </a:spcBef>
                </a:pPr>
                <a:endParaRPr lang="en-US" sz="1600" kern="0" smtClean="0">
                  <a:solidFill>
                    <a:srgbClr val="000000"/>
                  </a:solidFill>
                  <a:ea typeface="ＭＳ Ｐゴシック" pitchFamily="34" charset="-128"/>
                </a:endParaRPr>
              </a:p>
            </p:txBody>
          </p:sp>
          <p:sp>
            <p:nvSpPr>
              <p:cNvPr id="37" name="Rectangle 36"/>
              <p:cNvSpPr/>
              <p:nvPr/>
            </p:nvSpPr>
            <p:spPr bwMode="auto">
              <a:xfrm>
                <a:off x="838197" y="1446804"/>
                <a:ext cx="4079448" cy="1237633"/>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38" name="Isosceles Triangle 37"/>
              <p:cNvSpPr/>
              <p:nvPr/>
            </p:nvSpPr>
            <p:spPr bwMode="auto">
              <a:xfrm rot="5400000">
                <a:off x="752924" y="2019186"/>
                <a:ext cx="263419" cy="92872"/>
              </a:xfrm>
              <a:prstGeom prst="triangle">
                <a:avLst/>
              </a:prstGeom>
              <a:solidFill>
                <a:srgbClr val="6A82AA">
                  <a:lumMod val="60000"/>
                  <a:lumOff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85000"/>
                  </a:lnSpc>
                  <a:spcBef>
                    <a:spcPct val="0"/>
                  </a:spcBef>
                  <a:spcAft>
                    <a:spcPct val="0"/>
                  </a:spcAft>
                </a:pPr>
                <a:endParaRPr lang="en-US" sz="1600" kern="0" smtClean="0">
                  <a:solidFill>
                    <a:srgbClr val="000000"/>
                  </a:solidFill>
                  <a:ea typeface="ＭＳ Ｐゴシック" pitchFamily="34" charset="-128"/>
                </a:endParaRPr>
              </a:p>
            </p:txBody>
          </p:sp>
          <p:sp>
            <p:nvSpPr>
              <p:cNvPr id="39" name="Rectangle 38"/>
              <p:cNvSpPr/>
              <p:nvPr/>
            </p:nvSpPr>
            <p:spPr bwMode="auto">
              <a:xfrm>
                <a:off x="769905" y="1355130"/>
                <a:ext cx="84717" cy="1420985"/>
              </a:xfrm>
              <a:prstGeom prst="rect">
                <a:avLst/>
              </a:prstGeom>
              <a:solidFill>
                <a:srgbClr val="6A82AA">
                  <a:lumMod val="60000"/>
                  <a:lumOff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85000"/>
                  </a:lnSpc>
                  <a:spcBef>
                    <a:spcPct val="0"/>
                  </a:spcBef>
                </a:pPr>
                <a:endParaRPr lang="en-US" sz="1600" kern="0" smtClean="0">
                  <a:solidFill>
                    <a:srgbClr val="000000"/>
                  </a:solidFill>
                  <a:ea typeface="ＭＳ Ｐゴシック" pitchFamily="34" charset="-128"/>
                </a:endParaRPr>
              </a:p>
            </p:txBody>
          </p:sp>
          <p:sp>
            <p:nvSpPr>
              <p:cNvPr id="40" name="Right Triangle 39"/>
              <p:cNvSpPr/>
              <p:nvPr/>
            </p:nvSpPr>
            <p:spPr>
              <a:xfrm rot="10800000">
                <a:off x="1004266" y="1446805"/>
                <a:ext cx="3913375" cy="1100118"/>
              </a:xfrm>
              <a:prstGeom prst="rtTriangle">
                <a:avLst/>
              </a:prstGeom>
              <a:gradFill rotWithShape="1">
                <a:gsLst>
                  <a:gs pos="0">
                    <a:srgbClr val="4F81BD">
                      <a:tint val="100000"/>
                      <a:shade val="100000"/>
                      <a:satMod val="130000"/>
                      <a:alpha val="0"/>
                    </a:srgbClr>
                  </a:gs>
                  <a:gs pos="99000">
                    <a:sysClr val="window" lastClr="FFFFFF">
                      <a:alpha val="41000"/>
                    </a:sysClr>
                  </a:gs>
                </a:gsLst>
                <a:lin ang="552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ＭＳ Ｐゴシック" pitchFamily="29" charset="-128"/>
                </a:endParaRPr>
              </a:p>
            </p:txBody>
          </p:sp>
          <p:sp>
            <p:nvSpPr>
              <p:cNvPr id="42" name="Rectangle 41"/>
              <p:cNvSpPr/>
              <p:nvPr/>
            </p:nvSpPr>
            <p:spPr bwMode="auto">
              <a:xfrm>
                <a:off x="-1" y="1355132"/>
                <a:ext cx="769905" cy="1420983"/>
              </a:xfrm>
              <a:prstGeom prst="rect">
                <a:avLst/>
              </a:prstGeom>
              <a:gradFill flip="none" rotWithShape="1">
                <a:gsLst>
                  <a:gs pos="0">
                    <a:srgbClr val="6A82AA">
                      <a:lumMod val="20000"/>
                      <a:lumOff val="80000"/>
                      <a:alpha val="0"/>
                    </a:srgbClr>
                  </a:gs>
                  <a:gs pos="50000">
                    <a:srgbClr val="6A82AA">
                      <a:lumMod val="20000"/>
                      <a:lumOff val="80000"/>
                    </a:srgbClr>
                  </a:gs>
                  <a:gs pos="100000">
                    <a:srgbClr val="6A82AA">
                      <a:lumMod val="40000"/>
                      <a:lumOff val="60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43" name="Chevron 42"/>
              <p:cNvSpPr/>
              <p:nvPr/>
            </p:nvSpPr>
            <p:spPr bwMode="auto">
              <a:xfrm>
                <a:off x="259623" y="1890826"/>
                <a:ext cx="230776" cy="349594"/>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44" name="Chevron 43"/>
              <p:cNvSpPr/>
              <p:nvPr/>
            </p:nvSpPr>
            <p:spPr bwMode="auto">
              <a:xfrm>
                <a:off x="455022" y="1890826"/>
                <a:ext cx="230776" cy="349594"/>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ea typeface="ＭＳ Ｐゴシック" pitchFamily="34" charset="-128"/>
                </a:endParaRPr>
              </a:p>
            </p:txBody>
          </p:sp>
        </p:grpSp>
        <p:sp>
          <p:nvSpPr>
            <p:cNvPr id="67" name="Text Placeholder 1"/>
            <p:cNvSpPr txBox="1">
              <a:spLocks/>
            </p:cNvSpPr>
            <p:nvPr/>
          </p:nvSpPr>
          <p:spPr bwMode="auto">
            <a:xfrm>
              <a:off x="1038740" y="1662370"/>
              <a:ext cx="3763690" cy="53767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marR="0" lvl="0" algn="l" defTabSz="914400" rtl="0" eaLnBrk="0" fontAlgn="base" latinLnBrk="0" hangingPunct="0">
                <a:lnSpc>
                  <a:spcPct val="90000"/>
                </a:lnSpc>
                <a:buClr>
                  <a:srgbClr val="FF9933"/>
                </a:buClr>
                <a:buSzTx/>
                <a:tabLst/>
                <a:defRPr/>
              </a:pPr>
              <a:r>
                <a:rPr kumimoji="0" lang="ru-RU" sz="2400" b="1" i="0" u="none" strike="noStrike" kern="0" cap="none" spc="0" normalizeH="0" baseline="0" noProof="0" dirty="0" smtClean="0">
                  <a:ln>
                    <a:noFill/>
                  </a:ln>
                  <a:gradFill>
                    <a:gsLst>
                      <a:gs pos="0">
                        <a:schemeClr val="accent4">
                          <a:lumMod val="50000"/>
                        </a:schemeClr>
                      </a:gs>
                      <a:gs pos="100000">
                        <a:schemeClr val="accent4"/>
                      </a:gs>
                    </a:gsLst>
                    <a:lin ang="5400000" scaled="1"/>
                  </a:gradFill>
                  <a:effectLst/>
                  <a:uLnTx/>
                  <a:uFillTx/>
                  <a:latin typeface="Arial" pitchFamily="34" charset="0"/>
                  <a:ea typeface="Arial"/>
                  <a:cs typeface="Arial" pitchFamily="34" charset="0"/>
                </a:rPr>
                <a:t>Отказы оборудования</a:t>
              </a:r>
              <a:r>
                <a:rPr kumimoji="0" lang="ru-RU" sz="2400" b="1" i="0" u="none" strike="noStrike" kern="0" cap="none" spc="0" normalizeH="0" noProof="0" dirty="0" smtClean="0">
                  <a:ln>
                    <a:noFill/>
                  </a:ln>
                  <a:gradFill>
                    <a:gsLst>
                      <a:gs pos="0">
                        <a:schemeClr val="accent4">
                          <a:lumMod val="50000"/>
                        </a:schemeClr>
                      </a:gs>
                      <a:gs pos="100000">
                        <a:schemeClr val="accent4"/>
                      </a:gs>
                    </a:gsLst>
                    <a:lin ang="5400000" scaled="1"/>
                  </a:gradFill>
                  <a:effectLst/>
                  <a:uLnTx/>
                  <a:uFillTx/>
                  <a:latin typeface="Arial" pitchFamily="34" charset="0"/>
                  <a:ea typeface="Arial"/>
                  <a:cs typeface="Arial" pitchFamily="34" charset="0"/>
                </a:rPr>
                <a:t> домашнего класса</a:t>
              </a:r>
              <a:endParaRPr kumimoji="0" lang="en-US" sz="2400" b="1" i="0" u="none" strike="noStrike" kern="0" cap="none" spc="0" normalizeH="0" baseline="0" noProof="0" dirty="0" smtClean="0">
                <a:ln>
                  <a:noFill/>
                </a:ln>
                <a:gradFill>
                  <a:gsLst>
                    <a:gs pos="0">
                      <a:schemeClr val="accent4">
                        <a:lumMod val="50000"/>
                      </a:schemeClr>
                    </a:gs>
                    <a:gs pos="100000">
                      <a:schemeClr val="accent4"/>
                    </a:gs>
                  </a:gsLst>
                  <a:lin ang="5400000" scaled="1"/>
                </a:gradFill>
                <a:effectLst/>
                <a:uLnTx/>
                <a:uFillTx/>
                <a:latin typeface="Arial" pitchFamily="34" charset="0"/>
                <a:ea typeface="Arial"/>
                <a:cs typeface="Arial" pitchFamily="34" charset="0"/>
              </a:endParaRPr>
            </a:p>
          </p:txBody>
        </p:sp>
      </p:grpSp>
      <p:grpSp>
        <p:nvGrpSpPr>
          <p:cNvPr id="99" name="Group 98"/>
          <p:cNvGrpSpPr/>
          <p:nvPr/>
        </p:nvGrpSpPr>
        <p:grpSpPr>
          <a:xfrm>
            <a:off x="-1" y="3021354"/>
            <a:ext cx="4994456" cy="1190554"/>
            <a:chOff x="-1" y="2814520"/>
            <a:chExt cx="4994456" cy="1190554"/>
          </a:xfrm>
        </p:grpSpPr>
        <p:grpSp>
          <p:nvGrpSpPr>
            <p:cNvPr id="78" name="Group 77"/>
            <p:cNvGrpSpPr/>
            <p:nvPr/>
          </p:nvGrpSpPr>
          <p:grpSpPr>
            <a:xfrm>
              <a:off x="-1" y="2814520"/>
              <a:ext cx="4994456" cy="1190554"/>
              <a:chOff x="-1" y="1355130"/>
              <a:chExt cx="4994456" cy="1420985"/>
            </a:xfrm>
          </p:grpSpPr>
          <p:sp>
            <p:nvSpPr>
              <p:cNvPr id="79" name="Rectangle 78"/>
              <p:cNvSpPr/>
              <p:nvPr/>
            </p:nvSpPr>
            <p:spPr bwMode="auto">
              <a:xfrm>
                <a:off x="761999" y="1355130"/>
                <a:ext cx="4232456" cy="1420985"/>
              </a:xfrm>
              <a:prstGeom prst="rect">
                <a:avLst/>
              </a:prstGeom>
              <a:gradFill>
                <a:gsLst>
                  <a:gs pos="0">
                    <a:srgbClr val="6A82AA">
                      <a:lumMod val="20000"/>
                      <a:lumOff val="80000"/>
                    </a:srgbClr>
                  </a:gs>
                  <a:gs pos="50000">
                    <a:srgbClr val="6A82AA">
                      <a:lumMod val="20000"/>
                      <a:lumOff val="80000"/>
                    </a:srgbClr>
                  </a:gs>
                  <a:gs pos="100000">
                    <a:srgbClr val="6A82AA">
                      <a:lumMod val="40000"/>
                      <a:lumOff val="6000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85000"/>
                  </a:lnSpc>
                  <a:spcBef>
                    <a:spcPct val="0"/>
                  </a:spcBef>
                </a:pPr>
                <a:endParaRPr lang="en-US" sz="1600" kern="0" smtClean="0">
                  <a:solidFill>
                    <a:srgbClr val="000000"/>
                  </a:solidFill>
                  <a:ea typeface="ＭＳ Ｐゴシック" pitchFamily="34" charset="-128"/>
                </a:endParaRPr>
              </a:p>
            </p:txBody>
          </p:sp>
          <p:sp>
            <p:nvSpPr>
              <p:cNvPr id="80" name="Rectangle 79"/>
              <p:cNvSpPr/>
              <p:nvPr/>
            </p:nvSpPr>
            <p:spPr bwMode="auto">
              <a:xfrm>
                <a:off x="838197" y="1446805"/>
                <a:ext cx="4079447" cy="1237634"/>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81" name="Isosceles Triangle 80"/>
              <p:cNvSpPr/>
              <p:nvPr/>
            </p:nvSpPr>
            <p:spPr bwMode="auto">
              <a:xfrm rot="5400000">
                <a:off x="752924" y="2019186"/>
                <a:ext cx="263419" cy="92872"/>
              </a:xfrm>
              <a:prstGeom prst="triangle">
                <a:avLst/>
              </a:prstGeom>
              <a:solidFill>
                <a:srgbClr val="6A82AA">
                  <a:lumMod val="60000"/>
                  <a:lumOff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85000"/>
                  </a:lnSpc>
                  <a:spcBef>
                    <a:spcPct val="0"/>
                  </a:spcBef>
                  <a:spcAft>
                    <a:spcPct val="0"/>
                  </a:spcAft>
                </a:pPr>
                <a:endParaRPr lang="en-US" sz="1600" kern="0" smtClean="0">
                  <a:solidFill>
                    <a:srgbClr val="000000"/>
                  </a:solidFill>
                  <a:ea typeface="ＭＳ Ｐゴシック" pitchFamily="34" charset="-128"/>
                </a:endParaRPr>
              </a:p>
            </p:txBody>
          </p:sp>
          <p:sp>
            <p:nvSpPr>
              <p:cNvPr id="82" name="Rectangle 81"/>
              <p:cNvSpPr/>
              <p:nvPr/>
            </p:nvSpPr>
            <p:spPr bwMode="auto">
              <a:xfrm>
                <a:off x="769905" y="1355130"/>
                <a:ext cx="84717" cy="1420985"/>
              </a:xfrm>
              <a:prstGeom prst="rect">
                <a:avLst/>
              </a:prstGeom>
              <a:solidFill>
                <a:srgbClr val="6A82AA">
                  <a:lumMod val="60000"/>
                  <a:lumOff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85000"/>
                  </a:lnSpc>
                  <a:spcBef>
                    <a:spcPct val="0"/>
                  </a:spcBef>
                </a:pPr>
                <a:endParaRPr lang="en-US" sz="1600" kern="0" smtClean="0">
                  <a:solidFill>
                    <a:srgbClr val="000000"/>
                  </a:solidFill>
                  <a:ea typeface="ＭＳ Ｐゴシック" pitchFamily="34" charset="-128"/>
                </a:endParaRPr>
              </a:p>
            </p:txBody>
          </p:sp>
          <p:sp>
            <p:nvSpPr>
              <p:cNvPr id="83" name="Right Triangle 82"/>
              <p:cNvSpPr/>
              <p:nvPr/>
            </p:nvSpPr>
            <p:spPr>
              <a:xfrm rot="10800000">
                <a:off x="1004266" y="1446805"/>
                <a:ext cx="3913375" cy="1145957"/>
              </a:xfrm>
              <a:prstGeom prst="rtTriangle">
                <a:avLst/>
              </a:prstGeom>
              <a:gradFill rotWithShape="1">
                <a:gsLst>
                  <a:gs pos="0">
                    <a:srgbClr val="4F81BD">
                      <a:tint val="100000"/>
                      <a:shade val="100000"/>
                      <a:satMod val="130000"/>
                      <a:alpha val="0"/>
                    </a:srgbClr>
                  </a:gs>
                  <a:gs pos="99000">
                    <a:sysClr val="window" lastClr="FFFFFF">
                      <a:alpha val="41000"/>
                    </a:sysClr>
                  </a:gs>
                </a:gsLst>
                <a:lin ang="552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ＭＳ Ｐゴシック" pitchFamily="29" charset="-128"/>
                </a:endParaRPr>
              </a:p>
            </p:txBody>
          </p:sp>
          <p:sp>
            <p:nvSpPr>
              <p:cNvPr id="84" name="Rectangle 83"/>
              <p:cNvSpPr/>
              <p:nvPr/>
            </p:nvSpPr>
            <p:spPr bwMode="auto">
              <a:xfrm>
                <a:off x="-1" y="1355132"/>
                <a:ext cx="769905" cy="1420983"/>
              </a:xfrm>
              <a:prstGeom prst="rect">
                <a:avLst/>
              </a:prstGeom>
              <a:gradFill flip="none" rotWithShape="1">
                <a:gsLst>
                  <a:gs pos="0">
                    <a:srgbClr val="6A82AA">
                      <a:lumMod val="20000"/>
                      <a:lumOff val="80000"/>
                      <a:alpha val="0"/>
                    </a:srgbClr>
                  </a:gs>
                  <a:gs pos="50000">
                    <a:srgbClr val="6A82AA">
                      <a:lumMod val="20000"/>
                      <a:lumOff val="80000"/>
                    </a:srgbClr>
                  </a:gs>
                  <a:gs pos="100000">
                    <a:srgbClr val="6A82AA">
                      <a:lumMod val="40000"/>
                      <a:lumOff val="60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85" name="Chevron 84"/>
              <p:cNvSpPr/>
              <p:nvPr/>
            </p:nvSpPr>
            <p:spPr bwMode="auto">
              <a:xfrm>
                <a:off x="259623" y="1890826"/>
                <a:ext cx="230776" cy="349594"/>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86" name="Chevron 85"/>
              <p:cNvSpPr/>
              <p:nvPr/>
            </p:nvSpPr>
            <p:spPr bwMode="auto">
              <a:xfrm>
                <a:off x="455022" y="1890826"/>
                <a:ext cx="230776" cy="349594"/>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ea typeface="ＭＳ Ｐゴシック" pitchFamily="34" charset="-128"/>
                </a:endParaRPr>
              </a:p>
            </p:txBody>
          </p:sp>
        </p:grpSp>
        <p:sp>
          <p:nvSpPr>
            <p:cNvPr id="87" name="Text Placeholder 1"/>
            <p:cNvSpPr txBox="1">
              <a:spLocks/>
            </p:cNvSpPr>
            <p:nvPr/>
          </p:nvSpPr>
          <p:spPr bwMode="auto">
            <a:xfrm>
              <a:off x="1038740" y="3160164"/>
              <a:ext cx="3763690" cy="46086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defTabSz="914400" eaLnBrk="0" fontAlgn="base" hangingPunct="0">
                <a:lnSpc>
                  <a:spcPct val="90000"/>
                </a:lnSpc>
                <a:buClr>
                  <a:srgbClr val="FF9933"/>
                </a:buClr>
              </a:pPr>
              <a:r>
                <a:rPr lang="ru-RU" b="1" kern="0" dirty="0" smtClean="0">
                  <a:gradFill>
                    <a:gsLst>
                      <a:gs pos="0">
                        <a:srgbClr val="6A82AA">
                          <a:lumMod val="50000"/>
                        </a:srgbClr>
                      </a:gs>
                      <a:gs pos="100000">
                        <a:srgbClr val="6A82AA"/>
                      </a:gs>
                    </a:gsLst>
                    <a:lin ang="5400000" scaled="1"/>
                  </a:gradFill>
                  <a:latin typeface="Arial" pitchFamily="34" charset="0"/>
                  <a:cs typeface="Arial" pitchFamily="34" charset="0"/>
                </a:rPr>
                <a:t>Отказ при потере </a:t>
              </a:r>
              <a:r>
                <a:rPr lang="en-US" b="1" kern="0" dirty="0" smtClean="0">
                  <a:gradFill>
                    <a:gsLst>
                      <a:gs pos="0">
                        <a:srgbClr val="6A82AA">
                          <a:lumMod val="50000"/>
                        </a:srgbClr>
                      </a:gs>
                      <a:gs pos="100000">
                        <a:srgbClr val="6A82AA"/>
                      </a:gs>
                    </a:gsLst>
                    <a:lin ang="5400000" scaled="1"/>
                  </a:gradFill>
                  <a:latin typeface="Arial" pitchFamily="34" charset="0"/>
                  <a:cs typeface="Arial" pitchFamily="34" charset="0"/>
                </a:rPr>
                <a:t>WAN </a:t>
              </a:r>
              <a:r>
                <a:rPr lang="ru-RU" b="1" kern="0" dirty="0" smtClean="0">
                  <a:gradFill>
                    <a:gsLst>
                      <a:gs pos="0">
                        <a:srgbClr val="6A82AA">
                          <a:lumMod val="50000"/>
                        </a:srgbClr>
                      </a:gs>
                      <a:gs pos="100000">
                        <a:srgbClr val="6A82AA"/>
                      </a:gs>
                    </a:gsLst>
                    <a:lin ang="5400000" scaled="1"/>
                  </a:gradFill>
                  <a:latin typeface="Arial" pitchFamily="34" charset="0"/>
                  <a:cs typeface="Arial" pitchFamily="34" charset="0"/>
                </a:rPr>
                <a:t>канала</a:t>
              </a:r>
              <a:endParaRPr lang="en-US" sz="2400" b="1" kern="0" dirty="0" smtClean="0">
                <a:gradFill>
                  <a:gsLst>
                    <a:gs pos="0">
                      <a:srgbClr val="6A82AA">
                        <a:lumMod val="50000"/>
                      </a:srgbClr>
                    </a:gs>
                    <a:gs pos="100000">
                      <a:srgbClr val="6A82AA"/>
                    </a:gs>
                  </a:gsLst>
                  <a:lin ang="5400000" scaled="1"/>
                </a:gradFill>
                <a:latin typeface="Arial" pitchFamily="34" charset="0"/>
                <a:cs typeface="Arial" pitchFamily="34" charset="0"/>
              </a:endParaRPr>
            </a:p>
          </p:txBody>
        </p:sp>
      </p:grpSp>
      <p:grpSp>
        <p:nvGrpSpPr>
          <p:cNvPr id="98" name="Group 97"/>
          <p:cNvGrpSpPr/>
          <p:nvPr/>
        </p:nvGrpSpPr>
        <p:grpSpPr>
          <a:xfrm>
            <a:off x="-1" y="4480744"/>
            <a:ext cx="4994456" cy="1190554"/>
            <a:chOff x="-1" y="4273910"/>
            <a:chExt cx="4994456" cy="1190554"/>
          </a:xfrm>
        </p:grpSpPr>
        <p:grpSp>
          <p:nvGrpSpPr>
            <p:cNvPr id="88" name="Group 87"/>
            <p:cNvGrpSpPr/>
            <p:nvPr/>
          </p:nvGrpSpPr>
          <p:grpSpPr>
            <a:xfrm>
              <a:off x="-1" y="4273910"/>
              <a:ext cx="4994456" cy="1190554"/>
              <a:chOff x="-1" y="1355130"/>
              <a:chExt cx="4994456" cy="1420985"/>
            </a:xfrm>
          </p:grpSpPr>
          <p:sp>
            <p:nvSpPr>
              <p:cNvPr id="89" name="Rectangle 88"/>
              <p:cNvSpPr/>
              <p:nvPr/>
            </p:nvSpPr>
            <p:spPr bwMode="auto">
              <a:xfrm>
                <a:off x="761999" y="1355130"/>
                <a:ext cx="4232456" cy="1420985"/>
              </a:xfrm>
              <a:prstGeom prst="rect">
                <a:avLst/>
              </a:prstGeom>
              <a:gradFill>
                <a:gsLst>
                  <a:gs pos="0">
                    <a:srgbClr val="6A82AA">
                      <a:lumMod val="20000"/>
                      <a:lumOff val="80000"/>
                    </a:srgbClr>
                  </a:gs>
                  <a:gs pos="50000">
                    <a:srgbClr val="6A82AA">
                      <a:lumMod val="20000"/>
                      <a:lumOff val="80000"/>
                    </a:srgbClr>
                  </a:gs>
                  <a:gs pos="100000">
                    <a:srgbClr val="6A82AA">
                      <a:lumMod val="40000"/>
                      <a:lumOff val="6000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85000"/>
                  </a:lnSpc>
                  <a:spcBef>
                    <a:spcPct val="0"/>
                  </a:spcBef>
                </a:pPr>
                <a:endParaRPr lang="en-US" sz="1600" kern="0" smtClean="0">
                  <a:solidFill>
                    <a:srgbClr val="000000"/>
                  </a:solidFill>
                  <a:ea typeface="ＭＳ Ｐゴシック" pitchFamily="34" charset="-128"/>
                </a:endParaRPr>
              </a:p>
            </p:txBody>
          </p:sp>
          <p:sp>
            <p:nvSpPr>
              <p:cNvPr id="90" name="Rectangle 89"/>
              <p:cNvSpPr/>
              <p:nvPr/>
            </p:nvSpPr>
            <p:spPr bwMode="auto">
              <a:xfrm>
                <a:off x="838197" y="1446805"/>
                <a:ext cx="4079447" cy="1237634"/>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91" name="Isosceles Triangle 90"/>
              <p:cNvSpPr/>
              <p:nvPr/>
            </p:nvSpPr>
            <p:spPr bwMode="auto">
              <a:xfrm rot="5400000">
                <a:off x="752924" y="2019186"/>
                <a:ext cx="263419" cy="92872"/>
              </a:xfrm>
              <a:prstGeom prst="triangle">
                <a:avLst/>
              </a:prstGeom>
              <a:solidFill>
                <a:srgbClr val="6A82AA">
                  <a:lumMod val="60000"/>
                  <a:lumOff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85000"/>
                  </a:lnSpc>
                  <a:spcBef>
                    <a:spcPct val="0"/>
                  </a:spcBef>
                  <a:spcAft>
                    <a:spcPct val="0"/>
                  </a:spcAft>
                </a:pPr>
                <a:endParaRPr lang="en-US" sz="1600" kern="0" smtClean="0">
                  <a:solidFill>
                    <a:srgbClr val="000000"/>
                  </a:solidFill>
                  <a:ea typeface="ＭＳ Ｐゴシック" pitchFamily="34" charset="-128"/>
                </a:endParaRPr>
              </a:p>
            </p:txBody>
          </p:sp>
          <p:sp>
            <p:nvSpPr>
              <p:cNvPr id="92" name="Rectangle 91"/>
              <p:cNvSpPr/>
              <p:nvPr/>
            </p:nvSpPr>
            <p:spPr bwMode="auto">
              <a:xfrm>
                <a:off x="769905" y="1355130"/>
                <a:ext cx="84717" cy="1420985"/>
              </a:xfrm>
              <a:prstGeom prst="rect">
                <a:avLst/>
              </a:prstGeom>
              <a:solidFill>
                <a:srgbClr val="6A82AA">
                  <a:lumMod val="60000"/>
                  <a:lumOff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85000"/>
                  </a:lnSpc>
                  <a:spcBef>
                    <a:spcPct val="0"/>
                  </a:spcBef>
                </a:pPr>
                <a:endParaRPr lang="en-US" sz="1600" kern="0" smtClean="0">
                  <a:solidFill>
                    <a:srgbClr val="000000"/>
                  </a:solidFill>
                  <a:ea typeface="ＭＳ Ｐゴシック" pitchFamily="34" charset="-128"/>
                </a:endParaRPr>
              </a:p>
            </p:txBody>
          </p:sp>
          <p:sp>
            <p:nvSpPr>
              <p:cNvPr id="93" name="Right Triangle 92"/>
              <p:cNvSpPr/>
              <p:nvPr/>
            </p:nvSpPr>
            <p:spPr>
              <a:xfrm rot="10800000">
                <a:off x="1004265" y="1446805"/>
                <a:ext cx="3913375" cy="1100118"/>
              </a:xfrm>
              <a:prstGeom prst="rtTriangle">
                <a:avLst/>
              </a:prstGeom>
              <a:gradFill rotWithShape="1">
                <a:gsLst>
                  <a:gs pos="0">
                    <a:srgbClr val="4F81BD">
                      <a:tint val="100000"/>
                      <a:shade val="100000"/>
                      <a:satMod val="130000"/>
                      <a:alpha val="0"/>
                    </a:srgbClr>
                  </a:gs>
                  <a:gs pos="99000">
                    <a:sysClr val="window" lastClr="FFFFFF">
                      <a:alpha val="41000"/>
                    </a:sysClr>
                  </a:gs>
                </a:gsLst>
                <a:lin ang="552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ＭＳ Ｐゴシック" pitchFamily="29" charset="-128"/>
                </a:endParaRPr>
              </a:p>
            </p:txBody>
          </p:sp>
          <p:sp>
            <p:nvSpPr>
              <p:cNvPr id="94" name="Rectangle 93"/>
              <p:cNvSpPr/>
              <p:nvPr/>
            </p:nvSpPr>
            <p:spPr bwMode="auto">
              <a:xfrm>
                <a:off x="-1" y="1355132"/>
                <a:ext cx="769905" cy="1420983"/>
              </a:xfrm>
              <a:prstGeom prst="rect">
                <a:avLst/>
              </a:prstGeom>
              <a:gradFill flip="none" rotWithShape="1">
                <a:gsLst>
                  <a:gs pos="0">
                    <a:srgbClr val="6A82AA">
                      <a:lumMod val="20000"/>
                      <a:lumOff val="80000"/>
                      <a:alpha val="0"/>
                    </a:srgbClr>
                  </a:gs>
                  <a:gs pos="50000">
                    <a:srgbClr val="6A82AA">
                      <a:lumMod val="20000"/>
                      <a:lumOff val="80000"/>
                    </a:srgbClr>
                  </a:gs>
                  <a:gs pos="100000">
                    <a:srgbClr val="6A82AA">
                      <a:lumMod val="40000"/>
                      <a:lumOff val="60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95" name="Chevron 94"/>
              <p:cNvSpPr/>
              <p:nvPr/>
            </p:nvSpPr>
            <p:spPr bwMode="auto">
              <a:xfrm>
                <a:off x="259623" y="1890826"/>
                <a:ext cx="230776" cy="349594"/>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96" name="Chevron 95"/>
              <p:cNvSpPr/>
              <p:nvPr/>
            </p:nvSpPr>
            <p:spPr bwMode="auto">
              <a:xfrm>
                <a:off x="455022" y="1890826"/>
                <a:ext cx="230776" cy="349594"/>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ea typeface="ＭＳ Ｐゴシック" pitchFamily="34" charset="-128"/>
                </a:endParaRPr>
              </a:p>
            </p:txBody>
          </p:sp>
        </p:grpSp>
        <p:sp>
          <p:nvSpPr>
            <p:cNvPr id="97" name="Text Placeholder 1"/>
            <p:cNvSpPr txBox="1">
              <a:spLocks/>
            </p:cNvSpPr>
            <p:nvPr/>
          </p:nvSpPr>
          <p:spPr bwMode="auto">
            <a:xfrm>
              <a:off x="1038740" y="4581149"/>
              <a:ext cx="3763690" cy="53767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indent="-233363" defTabSz="914400" eaLnBrk="0" fontAlgn="base" hangingPunct="0">
                <a:lnSpc>
                  <a:spcPct val="90000"/>
                </a:lnSpc>
                <a:spcBef>
                  <a:spcPts val="300"/>
                </a:spcBef>
                <a:spcAft>
                  <a:spcPts val="1200"/>
                </a:spcAft>
                <a:buClr>
                  <a:srgbClr val="FF9933"/>
                </a:buClr>
              </a:pPr>
              <a:r>
                <a:rPr lang="ru-RU" sz="2400" b="1" kern="0" dirty="0" smtClean="0">
                  <a:gradFill>
                    <a:gsLst>
                      <a:gs pos="0">
                        <a:srgbClr val="6A82AA">
                          <a:lumMod val="50000"/>
                        </a:srgbClr>
                      </a:gs>
                      <a:gs pos="100000">
                        <a:srgbClr val="6A82AA"/>
                      </a:gs>
                    </a:gsLst>
                    <a:lin ang="5400000" scaled="1"/>
                  </a:gradFill>
                  <a:latin typeface="Arial" pitchFamily="34" charset="0"/>
                  <a:cs typeface="Arial" pitchFamily="34" charset="0"/>
                </a:rPr>
                <a:t>Различные архитектуры на разных сайтах</a:t>
              </a:r>
              <a:endParaRPr lang="en-US" sz="2400" b="1" kern="0" dirty="0" smtClean="0">
                <a:gradFill>
                  <a:gsLst>
                    <a:gs pos="0">
                      <a:srgbClr val="6A82AA">
                        <a:lumMod val="50000"/>
                      </a:srgbClr>
                    </a:gs>
                    <a:gs pos="100000">
                      <a:srgbClr val="6A82AA"/>
                    </a:gs>
                  </a:gsLst>
                  <a:lin ang="5400000" scaled="1"/>
                </a:gradFill>
                <a:latin typeface="Arial" pitchFamily="34" charset="0"/>
                <a:cs typeface="Arial" pitchFamily="34" charset="0"/>
              </a:endParaRPr>
            </a:p>
          </p:txBody>
        </p:sp>
      </p:gr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8819"/>
          <a:stretch/>
        </p:blipFill>
        <p:spPr>
          <a:xfrm>
            <a:off x="5425183" y="1170069"/>
            <a:ext cx="3715893" cy="4894674"/>
          </a:xfrm>
          <a:prstGeom prst="rect">
            <a:avLst/>
          </a:prstGeom>
        </p:spPr>
      </p:pic>
    </p:spTree>
    <p:extLst>
      <p:ext uri="{BB962C8B-B14F-4D97-AF65-F5344CB8AC3E}">
        <p14:creationId xmlns:p14="http://schemas.microsoft.com/office/powerpoint/2010/main" val="296157325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78000" y="3192463"/>
            <a:ext cx="7366000" cy="473075"/>
          </a:xfrm>
        </p:spPr>
        <p:txBody>
          <a:bodyPr/>
          <a:lstStyle/>
          <a:p>
            <a:r>
              <a:rPr lang="ru-RU" sz="3200" dirty="0" smtClean="0"/>
              <a:t>Облачный </a:t>
            </a:r>
            <a:r>
              <a:rPr lang="en-US" sz="3200" dirty="0"/>
              <a:t>Wi-Fi Aruba</a:t>
            </a:r>
          </a:p>
        </p:txBody>
      </p:sp>
    </p:spTree>
    <p:extLst>
      <p:ext uri="{BB962C8B-B14F-4D97-AF65-F5344CB8AC3E}">
        <p14:creationId xmlns:p14="http://schemas.microsoft.com/office/powerpoint/2010/main" val="298041704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19397" y="1751244"/>
            <a:ext cx="1425029" cy="1286542"/>
            <a:chOff x="713195" y="1815146"/>
            <a:chExt cx="1425029" cy="1286542"/>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4211" b="18331"/>
            <a:stretch/>
          </p:blipFill>
          <p:spPr>
            <a:xfrm>
              <a:off x="713195" y="1815146"/>
              <a:ext cx="1425029" cy="961294"/>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72" y="2491848"/>
              <a:ext cx="609840" cy="60984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10581"/>
            <a:stretch/>
          </p:blipFill>
          <p:spPr>
            <a:xfrm>
              <a:off x="1393186" y="2491667"/>
              <a:ext cx="674602" cy="603225"/>
            </a:xfrm>
            <a:prstGeom prst="rect">
              <a:avLst/>
            </a:prstGeom>
          </p:spPr>
        </p:pic>
      </p:grpSp>
      <p:pic>
        <p:nvPicPr>
          <p:cNvPr id="53" name="Picture 52"/>
          <p:cNvPicPr>
            <a:picLocks noChangeAspect="1"/>
          </p:cNvPicPr>
          <p:nvPr/>
        </p:nvPicPr>
        <p:blipFill rotWithShape="1">
          <a:blip r:embed="rId6">
            <a:lum bright="70000" contrast="-70000"/>
            <a:extLst>
              <a:ext uri="{28A0092B-C50C-407E-A947-70E740481C1C}">
                <a14:useLocalDpi xmlns:a14="http://schemas.microsoft.com/office/drawing/2010/main" val="0"/>
              </a:ext>
            </a:extLst>
          </a:blip>
          <a:srcRect t="15382" b="15929"/>
          <a:stretch/>
        </p:blipFill>
        <p:spPr>
          <a:xfrm>
            <a:off x="2031563" y="1634706"/>
            <a:ext cx="4818088" cy="3309487"/>
          </a:xfrm>
          <a:prstGeom prst="rect">
            <a:avLst/>
          </a:prstGeom>
          <a:effectLst>
            <a:innerShdw blurRad="63500" dist="50800" dir="16200000">
              <a:prstClr val="black">
                <a:alpha val="50000"/>
              </a:prstClr>
            </a:innerShdw>
          </a:effectLst>
        </p:spPr>
      </p:pic>
      <p:cxnSp>
        <p:nvCxnSpPr>
          <p:cNvPr id="24" name="Straight Connector 23"/>
          <p:cNvCxnSpPr>
            <a:stCxn id="26" idx="2"/>
          </p:cNvCxnSpPr>
          <p:nvPr/>
        </p:nvCxnSpPr>
        <p:spPr bwMode="auto">
          <a:xfrm flipH="1">
            <a:off x="2674728" y="3234820"/>
            <a:ext cx="1876785" cy="446011"/>
          </a:xfrm>
          <a:prstGeom prst="line">
            <a:avLst/>
          </a:prstGeom>
          <a:solidFill>
            <a:schemeClr val="accent1"/>
          </a:solidFill>
          <a:ln w="38100" cap="flat" cmpd="sng" algn="ctr">
            <a:solidFill>
              <a:schemeClr val="accent4">
                <a:lumMod val="75000"/>
              </a:schemeClr>
            </a:solidFill>
            <a:prstDash val="solid"/>
            <a:round/>
            <a:headEnd type="none" w="med" len="med"/>
            <a:tailEnd type="none" w="med" len="med"/>
          </a:ln>
          <a:effectLst>
            <a:glow rad="101600">
              <a:schemeClr val="accent4">
                <a:satMod val="175000"/>
                <a:alpha val="40000"/>
              </a:schemeClr>
            </a:glow>
          </a:effectLst>
        </p:spPr>
      </p:cxnSp>
      <p:cxnSp>
        <p:nvCxnSpPr>
          <p:cNvPr id="45" name="Straight Connector 44"/>
          <p:cNvCxnSpPr>
            <a:stCxn id="39" idx="1"/>
            <a:endCxn id="26" idx="2"/>
          </p:cNvCxnSpPr>
          <p:nvPr/>
        </p:nvCxnSpPr>
        <p:spPr bwMode="auto">
          <a:xfrm flipH="1" flipV="1">
            <a:off x="4551513" y="3234820"/>
            <a:ext cx="1810883" cy="414105"/>
          </a:xfrm>
          <a:prstGeom prst="line">
            <a:avLst/>
          </a:prstGeom>
          <a:solidFill>
            <a:schemeClr val="accent1"/>
          </a:solidFill>
          <a:ln w="38100" cap="flat" cmpd="sng" algn="ctr">
            <a:solidFill>
              <a:schemeClr val="accent4">
                <a:lumMod val="75000"/>
              </a:schemeClr>
            </a:solidFill>
            <a:prstDash val="solid"/>
            <a:round/>
            <a:headEnd type="none" w="med" len="med"/>
            <a:tailEnd type="none" w="med" len="med"/>
          </a:ln>
          <a:effectLst>
            <a:glow rad="101600">
              <a:schemeClr val="accent4">
                <a:satMod val="175000"/>
                <a:alpha val="40000"/>
              </a:schemeClr>
            </a:glow>
          </a:effectLst>
        </p:spPr>
      </p:cxnSp>
      <p:cxnSp>
        <p:nvCxnSpPr>
          <p:cNvPr id="50" name="Straight Connector 49"/>
          <p:cNvCxnSpPr/>
          <p:nvPr/>
        </p:nvCxnSpPr>
        <p:spPr bwMode="auto">
          <a:xfrm>
            <a:off x="4570679" y="3121688"/>
            <a:ext cx="2644" cy="1233643"/>
          </a:xfrm>
          <a:prstGeom prst="line">
            <a:avLst/>
          </a:prstGeom>
          <a:solidFill>
            <a:schemeClr val="accent1"/>
          </a:solidFill>
          <a:ln w="38100" cap="flat" cmpd="sng" algn="ctr">
            <a:solidFill>
              <a:schemeClr val="accent4">
                <a:lumMod val="75000"/>
              </a:schemeClr>
            </a:solidFill>
            <a:prstDash val="solid"/>
            <a:round/>
            <a:headEnd type="none" w="med" len="med"/>
            <a:tailEnd type="none" w="med" len="med"/>
          </a:ln>
          <a:effectLst>
            <a:glow rad="101600">
              <a:schemeClr val="accent4">
                <a:satMod val="175000"/>
                <a:alpha val="40000"/>
              </a:schemeClr>
            </a:glow>
          </a:effectLst>
        </p:spPr>
      </p:cxnSp>
      <p:sp>
        <p:nvSpPr>
          <p:cNvPr id="13" name="Rectangle 12"/>
          <p:cNvSpPr/>
          <p:nvPr/>
        </p:nvSpPr>
        <p:spPr bwMode="auto">
          <a:xfrm>
            <a:off x="159104" y="3338494"/>
            <a:ext cx="2806038" cy="1878227"/>
          </a:xfrm>
          <a:prstGeom prst="rect">
            <a:avLst/>
          </a:prstGeom>
          <a:gradFill flip="none" rotWithShape="1">
            <a:gsLst>
              <a:gs pos="0">
                <a:schemeClr val="accent4">
                  <a:lumMod val="75000"/>
                </a:schemeClr>
              </a:gs>
              <a:gs pos="50000">
                <a:schemeClr val="accent4">
                  <a:lumMod val="75000"/>
                </a:schemeClr>
              </a:gs>
              <a:gs pos="100000">
                <a:schemeClr val="accent4">
                  <a:lumMod val="20000"/>
                  <a:lumOff val="80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a:latin typeface="Arial" charset="0"/>
              <a:ea typeface="ＭＳ Ｐゴシック" pitchFamily="34" charset="-128"/>
            </a:endParaRPr>
          </a:p>
        </p:txBody>
      </p:sp>
      <p:sp>
        <p:nvSpPr>
          <p:cNvPr id="2" name="Title 1"/>
          <p:cNvSpPr>
            <a:spLocks noGrp="1"/>
          </p:cNvSpPr>
          <p:nvPr>
            <p:ph type="title"/>
          </p:nvPr>
        </p:nvSpPr>
        <p:spPr/>
        <p:txBody>
          <a:bodyPr>
            <a:noAutofit/>
          </a:bodyPr>
          <a:lstStyle/>
          <a:p>
            <a:r>
              <a:rPr lang="ru-RU" dirty="0"/>
              <a:t>Эффективное облачное решение для эффективного бизнеса</a:t>
            </a:r>
            <a:endParaRPr lang="en-US" dirty="0"/>
          </a:p>
        </p:txBody>
      </p:sp>
      <p:sp>
        <p:nvSpPr>
          <p:cNvPr id="37" name="Rectangle 36"/>
          <p:cNvSpPr/>
          <p:nvPr/>
        </p:nvSpPr>
        <p:spPr>
          <a:xfrm>
            <a:off x="315183" y="3954715"/>
            <a:ext cx="2359544" cy="1105603"/>
          </a:xfrm>
          <a:prstGeom prst="rect">
            <a:avLst/>
          </a:prstGeom>
          <a:solidFill>
            <a:schemeClr val="bg1"/>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0" anchor="t"/>
          <a:lstStyle/>
          <a:p>
            <a:pPr marL="3175" algn="ctr"/>
            <a:endParaRPr lang="en-US" sz="2000" dirty="0">
              <a:solidFill>
                <a:schemeClr val="tx1"/>
              </a:solidFill>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5300" y="1754959"/>
            <a:ext cx="1285176" cy="1279113"/>
          </a:xfrm>
          <a:prstGeom prst="rect">
            <a:avLst/>
          </a:prstGeom>
        </p:spPr>
      </p:pic>
      <p:sp>
        <p:nvSpPr>
          <p:cNvPr id="14" name="TextBox 13"/>
          <p:cNvSpPr txBox="1"/>
          <p:nvPr/>
        </p:nvSpPr>
        <p:spPr>
          <a:xfrm>
            <a:off x="93555" y="3294982"/>
            <a:ext cx="2907097" cy="400110"/>
          </a:xfrm>
          <a:prstGeom prst="rect">
            <a:avLst/>
          </a:prstGeom>
          <a:noFill/>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rPr>
              <a:t>П</a:t>
            </a:r>
            <a:r>
              <a:rPr lang="ru-RU" sz="2000" b="1" dirty="0" smtClean="0">
                <a:solidFill>
                  <a:schemeClr val="bg1"/>
                </a:solidFill>
                <a:effectLst>
                  <a:outerShdw blurRad="38100" dist="38100" dir="2700000" algn="tl">
                    <a:srgbClr val="000000">
                      <a:alpha val="43137"/>
                    </a:srgbClr>
                  </a:outerShdw>
                </a:effectLst>
              </a:rPr>
              <a:t>роизводительность</a:t>
            </a:r>
            <a:endParaRPr lang="en-US" sz="2000" b="1" dirty="0">
              <a:solidFill>
                <a:schemeClr val="bg1"/>
              </a:solidFill>
              <a:effectLst>
                <a:outerShdw blurRad="38100" dist="38100" dir="2700000" algn="tl">
                  <a:srgbClr val="000000">
                    <a:alpha val="43137"/>
                  </a:srgbClr>
                </a:outerShdw>
              </a:effectLst>
            </a:endParaRPr>
          </a:p>
        </p:txBody>
      </p:sp>
      <p:grpSp>
        <p:nvGrpSpPr>
          <p:cNvPr id="15" name="Group 14"/>
          <p:cNvGrpSpPr/>
          <p:nvPr/>
        </p:nvGrpSpPr>
        <p:grpSpPr>
          <a:xfrm>
            <a:off x="3056431" y="4358592"/>
            <a:ext cx="3220803" cy="1642712"/>
            <a:chOff x="294994" y="3562863"/>
            <a:chExt cx="2734610" cy="1474650"/>
          </a:xfrm>
        </p:grpSpPr>
        <p:sp>
          <p:nvSpPr>
            <p:cNvPr id="29" name="Rectangle 28"/>
            <p:cNvSpPr/>
            <p:nvPr/>
          </p:nvSpPr>
          <p:spPr bwMode="auto">
            <a:xfrm>
              <a:off x="399634" y="3562863"/>
              <a:ext cx="2537370" cy="1474650"/>
            </a:xfrm>
            <a:prstGeom prst="rect">
              <a:avLst/>
            </a:prstGeom>
            <a:gradFill flip="none" rotWithShape="1">
              <a:gsLst>
                <a:gs pos="0">
                  <a:schemeClr val="accent4">
                    <a:lumMod val="75000"/>
                  </a:schemeClr>
                </a:gs>
                <a:gs pos="50000">
                  <a:schemeClr val="accent4">
                    <a:lumMod val="75000"/>
                  </a:schemeClr>
                </a:gs>
                <a:gs pos="100000">
                  <a:schemeClr val="accent4">
                    <a:lumMod val="20000"/>
                    <a:lumOff val="80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a:latin typeface="Arial" charset="0"/>
                <a:ea typeface="ＭＳ Ｐゴシック" pitchFamily="34" charset="-128"/>
              </a:endParaRPr>
            </a:p>
          </p:txBody>
        </p:sp>
        <p:sp>
          <p:nvSpPr>
            <p:cNvPr id="30" name="Rectangle 29"/>
            <p:cNvSpPr/>
            <p:nvPr/>
          </p:nvSpPr>
          <p:spPr>
            <a:xfrm>
              <a:off x="488547" y="4197179"/>
              <a:ext cx="2359544" cy="726282"/>
            </a:xfrm>
            <a:prstGeom prst="rect">
              <a:avLst/>
            </a:prstGeom>
            <a:solidFill>
              <a:schemeClr val="bg1"/>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0" anchor="t"/>
            <a:lstStyle/>
            <a:p>
              <a:pPr marL="3175" algn="ctr"/>
              <a:endParaRPr lang="en-US" sz="2000" dirty="0">
                <a:solidFill>
                  <a:schemeClr val="tx1"/>
                </a:solidFill>
              </a:endParaRPr>
            </a:p>
          </p:txBody>
        </p:sp>
        <p:sp>
          <p:nvSpPr>
            <p:cNvPr id="31" name="Content Placeholder 2"/>
            <p:cNvSpPr txBox="1">
              <a:spLocks/>
            </p:cNvSpPr>
            <p:nvPr/>
          </p:nvSpPr>
          <p:spPr>
            <a:xfrm>
              <a:off x="294994" y="4278812"/>
              <a:ext cx="2734610" cy="502845"/>
            </a:xfrm>
            <a:prstGeom prst="rect">
              <a:avLst/>
            </a:prstGeom>
          </p:spPr>
          <p:txBody>
            <a:bodyPr wrap="square">
              <a:spAutoFit/>
            </a:bodyPr>
            <a:lst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a:lstStyle>
            <a:p>
              <a:pPr marL="0" algn="ctr" defTabSz="914377">
                <a:spcBef>
                  <a:spcPts val="1600"/>
                </a:spcBef>
                <a:buClr>
                  <a:schemeClr val="accent1">
                    <a:lumMod val="60000"/>
                    <a:lumOff val="40000"/>
                  </a:schemeClr>
                </a:buClr>
                <a:buSzPct val="110000"/>
                <a:tabLst>
                  <a:tab pos="346066" algn="l"/>
                </a:tabLst>
              </a:pPr>
              <a:r>
                <a:rPr lang="ru-RU" sz="1600" b="0" dirty="0" smtClean="0">
                  <a:solidFill>
                    <a:schemeClr val="tx1"/>
                  </a:solidFill>
                  <a:latin typeface="Arial" charset="0"/>
                  <a:ea typeface="ＭＳ Ｐゴシック" charset="-128"/>
                  <a:cs typeface="+mn-cs"/>
                </a:rPr>
                <a:t>Резервируемое облако или локальное управление</a:t>
              </a:r>
              <a:endParaRPr lang="en-US" sz="1600" b="0" dirty="0">
                <a:solidFill>
                  <a:schemeClr val="tx1"/>
                </a:solidFill>
                <a:latin typeface="Arial" charset="0"/>
                <a:ea typeface="ＭＳ Ｐゴシック" charset="-128"/>
                <a:cs typeface="+mn-cs"/>
              </a:endParaRPr>
            </a:p>
          </p:txBody>
        </p:sp>
        <p:sp>
          <p:nvSpPr>
            <p:cNvPr id="33" name="TextBox 32"/>
            <p:cNvSpPr txBox="1"/>
            <p:nvPr/>
          </p:nvSpPr>
          <p:spPr>
            <a:xfrm>
              <a:off x="387596" y="3698879"/>
              <a:ext cx="2549408" cy="359176"/>
            </a:xfrm>
            <a:prstGeom prst="rect">
              <a:avLst/>
            </a:prstGeom>
            <a:noFill/>
          </p:spPr>
          <p:txBody>
            <a:bodyPr wrap="square" rtlCol="0">
              <a:spAutoFit/>
            </a:bodyPr>
            <a:lstStyle/>
            <a:p>
              <a:pPr algn="ctr"/>
              <a:r>
                <a:rPr lang="ru-RU" sz="2000" b="1" dirty="0" smtClean="0">
                  <a:solidFill>
                    <a:schemeClr val="bg1"/>
                  </a:solidFill>
                  <a:effectLst>
                    <a:outerShdw blurRad="38100" dist="38100" dir="2700000" algn="tl">
                      <a:srgbClr val="000000">
                        <a:alpha val="43137"/>
                      </a:srgbClr>
                    </a:outerShdw>
                  </a:effectLst>
                </a:rPr>
                <a:t>Безотказная работа</a:t>
              </a:r>
              <a:endParaRPr lang="en-US" sz="2000" b="1" dirty="0">
                <a:solidFill>
                  <a:schemeClr val="bg1"/>
                </a:solidFill>
                <a:effectLst>
                  <a:outerShdw blurRad="38100" dist="38100" dir="2700000" algn="tl">
                    <a:srgbClr val="000000">
                      <a:alpha val="43137"/>
                    </a:srgbClr>
                  </a:outerShdw>
                </a:effectLst>
              </a:endParaRPr>
            </a:p>
          </p:txBody>
        </p:sp>
      </p:grpSp>
      <p:sp>
        <p:nvSpPr>
          <p:cNvPr id="35" name="Rectangle 34"/>
          <p:cNvSpPr/>
          <p:nvPr/>
        </p:nvSpPr>
        <p:spPr bwMode="auto">
          <a:xfrm>
            <a:off x="6339201" y="3356019"/>
            <a:ext cx="2537371" cy="1878227"/>
          </a:xfrm>
          <a:prstGeom prst="rect">
            <a:avLst/>
          </a:prstGeom>
          <a:gradFill flip="none" rotWithShape="1">
            <a:gsLst>
              <a:gs pos="0">
                <a:schemeClr val="accent4">
                  <a:lumMod val="75000"/>
                </a:schemeClr>
              </a:gs>
              <a:gs pos="50000">
                <a:schemeClr val="accent4">
                  <a:lumMod val="75000"/>
                </a:schemeClr>
              </a:gs>
              <a:gs pos="100000">
                <a:schemeClr val="accent4">
                  <a:lumMod val="20000"/>
                  <a:lumOff val="80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a:latin typeface="Arial" charset="0"/>
              <a:ea typeface="ＭＳ Ｐゴシック" pitchFamily="34" charset="-128"/>
            </a:endParaRPr>
          </a:p>
        </p:txBody>
      </p:sp>
      <p:sp>
        <p:nvSpPr>
          <p:cNvPr id="36" name="Rectangle 35"/>
          <p:cNvSpPr/>
          <p:nvPr/>
        </p:nvSpPr>
        <p:spPr>
          <a:xfrm>
            <a:off x="6428115" y="3990333"/>
            <a:ext cx="2359544" cy="1105603"/>
          </a:xfrm>
          <a:prstGeom prst="rect">
            <a:avLst/>
          </a:prstGeom>
          <a:solidFill>
            <a:schemeClr val="bg1"/>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0" anchor="t"/>
          <a:lstStyle/>
          <a:p>
            <a:pPr marL="3175" algn="ctr"/>
            <a:endParaRPr lang="en-US" sz="2000" dirty="0">
              <a:solidFill>
                <a:schemeClr val="tx1"/>
              </a:solidFill>
            </a:endParaRPr>
          </a:p>
        </p:txBody>
      </p:sp>
      <p:sp>
        <p:nvSpPr>
          <p:cNvPr id="38" name="Content Placeholder 2"/>
          <p:cNvSpPr txBox="1">
            <a:spLocks/>
          </p:cNvSpPr>
          <p:nvPr/>
        </p:nvSpPr>
        <p:spPr>
          <a:xfrm>
            <a:off x="6395725" y="4029147"/>
            <a:ext cx="2359544" cy="1027974"/>
          </a:xfrm>
          <a:prstGeom prst="rect">
            <a:avLst/>
          </a:prstGeom>
        </p:spPr>
        <p:txBody>
          <a:bodyPr wrap="square">
            <a:spAutoFit/>
          </a:bodyPr>
          <a:lst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a:lstStyle>
          <a:p>
            <a:pPr marL="0" algn="ctr" defTabSz="914377">
              <a:spcBef>
                <a:spcPts val="1600"/>
              </a:spcBef>
              <a:buClr>
                <a:schemeClr val="accent1">
                  <a:lumMod val="60000"/>
                  <a:lumOff val="40000"/>
                </a:schemeClr>
              </a:buClr>
              <a:buSzPct val="110000"/>
              <a:tabLst>
                <a:tab pos="346066" algn="l"/>
              </a:tabLst>
            </a:pPr>
            <a:r>
              <a:rPr lang="ru-RU" sz="1600" b="0" dirty="0" smtClean="0">
                <a:solidFill>
                  <a:schemeClr val="tx1"/>
                </a:solidFill>
                <a:latin typeface="Arial" charset="0"/>
                <a:ea typeface="ＭＳ Ｐゴシック" charset="-128"/>
                <a:cs typeface="+mn-cs"/>
              </a:rPr>
              <a:t>Одни и те же точки доступа для всех локаций, без скрытых расходов</a:t>
            </a:r>
            <a:endParaRPr lang="en-US" sz="1600" b="0" dirty="0">
              <a:solidFill>
                <a:schemeClr val="tx1"/>
              </a:solidFill>
              <a:latin typeface="Arial" charset="0"/>
              <a:ea typeface="ＭＳ Ｐゴシック" charset="-128"/>
              <a:cs typeface="+mn-cs"/>
            </a:endParaRPr>
          </a:p>
        </p:txBody>
      </p:sp>
      <p:sp>
        <p:nvSpPr>
          <p:cNvPr id="39" name="TextBox 38"/>
          <p:cNvSpPr txBox="1"/>
          <p:nvPr/>
        </p:nvSpPr>
        <p:spPr>
          <a:xfrm>
            <a:off x="6362396" y="3448870"/>
            <a:ext cx="2537371" cy="400110"/>
          </a:xfrm>
          <a:prstGeom prst="rect">
            <a:avLst/>
          </a:prstGeom>
          <a:noFill/>
        </p:spPr>
        <p:txBody>
          <a:bodyPr wrap="square" rtlCol="0">
            <a:spAutoFit/>
          </a:bodyPr>
          <a:lstStyle/>
          <a:p>
            <a:pPr algn="ctr"/>
            <a:r>
              <a:rPr lang="ru-RU" sz="2000" b="1" dirty="0" smtClean="0">
                <a:solidFill>
                  <a:schemeClr val="bg1"/>
                </a:solidFill>
                <a:effectLst>
                  <a:outerShdw blurRad="38100" dist="38100" dir="2700000" algn="tl">
                    <a:srgbClr val="000000">
                      <a:alpha val="43137"/>
                    </a:srgbClr>
                  </a:outerShdw>
                </a:effectLst>
              </a:rPr>
              <a:t>Доступность</a:t>
            </a:r>
            <a:endParaRPr lang="en-US" sz="2000" b="1" dirty="0">
              <a:solidFill>
                <a:schemeClr val="bg1"/>
              </a:solidFill>
              <a:effectLst>
                <a:outerShdw blurRad="38100" dist="38100" dir="2700000" algn="tl">
                  <a:srgbClr val="000000">
                    <a:alpha val="43137"/>
                  </a:srgbClr>
                </a:outerShdw>
              </a:effectLst>
            </a:endParaRPr>
          </a:p>
        </p:txBody>
      </p:sp>
      <p:sp>
        <p:nvSpPr>
          <p:cNvPr id="54" name="TextBox 53"/>
          <p:cNvSpPr txBox="1"/>
          <p:nvPr/>
        </p:nvSpPr>
        <p:spPr>
          <a:xfrm>
            <a:off x="2763639" y="1203204"/>
            <a:ext cx="3513596" cy="523220"/>
          </a:xfrm>
          <a:prstGeom prst="rect">
            <a:avLst/>
          </a:prstGeom>
          <a:noFill/>
        </p:spPr>
        <p:txBody>
          <a:bodyPr wrap="square" rtlCol="0">
            <a:spAutoFit/>
          </a:bodyPr>
          <a:lstStyle/>
          <a:p>
            <a:pPr algn="ctr"/>
            <a:r>
              <a:rPr lang="en-US" sz="2800" b="1" dirty="0">
                <a:solidFill>
                  <a:schemeClr val="accent1"/>
                </a:solidFill>
              </a:rPr>
              <a:t>Aruba Central</a:t>
            </a:r>
          </a:p>
        </p:txBody>
      </p:sp>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33477" y="1463490"/>
            <a:ext cx="2859081" cy="2859081"/>
          </a:xfrm>
          <a:prstGeom prst="rect">
            <a:avLst/>
          </a:prstGeom>
          <a:effectLst>
            <a:glow rad="101600">
              <a:schemeClr val="accent4">
                <a:satMod val="175000"/>
                <a:alpha val="40000"/>
              </a:schemeClr>
            </a:glow>
          </a:effectLst>
        </p:spPr>
      </p:pic>
      <p:pic>
        <p:nvPicPr>
          <p:cNvPr id="26"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364017" y="1901625"/>
            <a:ext cx="2374991" cy="1333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4294967295"/>
          </p:nvPr>
        </p:nvSpPr>
        <p:spPr>
          <a:xfrm>
            <a:off x="315183" y="3961674"/>
            <a:ext cx="2362200" cy="1027974"/>
          </a:xfrm>
          <a:prstGeom prst="rect">
            <a:avLst/>
          </a:prstGeom>
        </p:spPr>
        <p:txBody>
          <a:bodyPr wrap="square">
            <a:spAutoFit/>
          </a:bodyPr>
          <a:lstStyle/>
          <a:p>
            <a:pPr marL="0" indent="0" algn="ctr">
              <a:spcBef>
                <a:spcPts val="1600"/>
              </a:spcBef>
              <a:buClr>
                <a:schemeClr val="accent1">
                  <a:lumMod val="60000"/>
                  <a:lumOff val="40000"/>
                </a:schemeClr>
              </a:buClr>
              <a:buSzPct val="110000"/>
              <a:buNone/>
              <a:tabLst>
                <a:tab pos="346066" algn="l"/>
              </a:tabLst>
            </a:pPr>
            <a:r>
              <a:rPr lang="ru-RU" sz="1600" b="0" dirty="0" smtClean="0">
                <a:solidFill>
                  <a:schemeClr val="tx1"/>
                </a:solidFill>
                <a:latin typeface="Arial" charset="0"/>
                <a:ea typeface="ＭＳ Ｐゴシック" charset="-128"/>
                <a:cs typeface="+mn-cs"/>
              </a:rPr>
              <a:t>Высокая плотность с адаптивным радио и защитой от интерференции</a:t>
            </a:r>
            <a:endParaRPr lang="en-US" sz="1600" b="0" dirty="0">
              <a:solidFill>
                <a:schemeClr val="tx1"/>
              </a:solidFill>
              <a:latin typeface="Arial" charset="0"/>
              <a:ea typeface="ＭＳ Ｐゴシック" charset="-128"/>
              <a:cs typeface="+mn-cs"/>
            </a:endParaRPr>
          </a:p>
        </p:txBody>
      </p:sp>
    </p:spTree>
    <p:extLst>
      <p:ext uri="{BB962C8B-B14F-4D97-AF65-F5344CB8AC3E}">
        <p14:creationId xmlns:p14="http://schemas.microsoft.com/office/powerpoint/2010/main" val="155816765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6088" y="1112108"/>
            <a:ext cx="9007911" cy="5132384"/>
            <a:chOff x="-1" y="1083088"/>
            <a:chExt cx="9144001" cy="5133770"/>
          </a:xfrm>
        </p:grpSpPr>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t="4620" b="2488"/>
            <a:stretch/>
          </p:blipFill>
          <p:spPr>
            <a:xfrm>
              <a:off x="3750222" y="1083088"/>
              <a:ext cx="5393778" cy="5133770"/>
            </a:xfrm>
            <a:prstGeom prst="rect">
              <a:avLst/>
            </a:prstGeom>
            <a:effectLst>
              <a:softEdge rad="63500"/>
            </a:effectLst>
          </p:spPr>
        </p:pic>
        <p:sp>
          <p:nvSpPr>
            <p:cNvPr id="5" name="Rectangle 4"/>
            <p:cNvSpPr/>
            <p:nvPr/>
          </p:nvSpPr>
          <p:spPr bwMode="auto">
            <a:xfrm>
              <a:off x="-1" y="1083088"/>
              <a:ext cx="9086749" cy="5133770"/>
            </a:xfrm>
            <a:prstGeom prst="rect">
              <a:avLst/>
            </a:prstGeom>
            <a:gradFill>
              <a:gsLst>
                <a:gs pos="49000">
                  <a:schemeClr val="bg1"/>
                </a:gs>
                <a:gs pos="100000">
                  <a:schemeClr val="bg1">
                    <a:alpha val="0"/>
                  </a:schemeClr>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sp>
        <p:nvSpPr>
          <p:cNvPr id="2" name="Title 1"/>
          <p:cNvSpPr>
            <a:spLocks noGrp="1"/>
          </p:cNvSpPr>
          <p:nvPr>
            <p:ph type="title"/>
          </p:nvPr>
        </p:nvSpPr>
        <p:spPr/>
        <p:txBody>
          <a:bodyPr/>
          <a:lstStyle/>
          <a:p>
            <a:r>
              <a:rPr lang="en-US" dirty="0" smtClean="0"/>
              <a:t>Aruba Central: </a:t>
            </a:r>
            <a:r>
              <a:rPr lang="ru-RU" dirty="0" smtClean="0"/>
              <a:t>Современная облачная архитектура</a:t>
            </a:r>
            <a:endParaRPr lang="en-US" dirty="0"/>
          </a:p>
        </p:txBody>
      </p:sp>
      <p:sp>
        <p:nvSpPr>
          <p:cNvPr id="3" name="Text Placeholder 2"/>
          <p:cNvSpPr>
            <a:spLocks noGrp="1"/>
          </p:cNvSpPr>
          <p:nvPr>
            <p:ph type="body" sz="quarter" idx="4294967295"/>
          </p:nvPr>
        </p:nvSpPr>
        <p:spPr>
          <a:xfrm>
            <a:off x="337751" y="1459299"/>
            <a:ext cx="4555525" cy="4246563"/>
          </a:xfrm>
          <a:prstGeom prst="rect">
            <a:avLst/>
          </a:prstGeom>
        </p:spPr>
        <p:txBody>
          <a:bodyPr>
            <a:normAutofit fontScale="92500" lnSpcReduction="20000"/>
          </a:bodyPr>
          <a:lstStyle/>
          <a:p>
            <a:pPr>
              <a:spcBef>
                <a:spcPts val="600"/>
              </a:spcBef>
              <a:buFont typeface="Arial"/>
              <a:buChar char="•"/>
            </a:pPr>
            <a:r>
              <a:rPr lang="ru-RU" dirty="0" smtClean="0"/>
              <a:t>Корпоративный уровень</a:t>
            </a:r>
            <a:endParaRPr lang="en-US" dirty="0" smtClean="0"/>
          </a:p>
          <a:p>
            <a:pPr lvl="1">
              <a:spcBef>
                <a:spcPts val="600"/>
              </a:spcBef>
            </a:pPr>
            <a:r>
              <a:rPr lang="ru-RU" dirty="0" smtClean="0"/>
              <a:t>Единая гибкая система </a:t>
            </a:r>
            <a:r>
              <a:rPr lang="ru-RU" dirty="0" smtClean="0"/>
              <a:t>управления и </a:t>
            </a:r>
            <a:r>
              <a:rPr lang="ru-RU" dirty="0" smtClean="0"/>
              <a:t>обновления </a:t>
            </a:r>
            <a:r>
              <a:rPr lang="ru-RU" dirty="0" smtClean="0"/>
              <a:t>ПО</a:t>
            </a:r>
            <a:endParaRPr lang="en-US" dirty="0" smtClean="0"/>
          </a:p>
          <a:p>
            <a:pPr lvl="2">
              <a:spcBef>
                <a:spcPts val="600"/>
              </a:spcBef>
            </a:pPr>
            <a:r>
              <a:rPr lang="ru-RU" sz="1800" dirty="0" smtClean="0"/>
              <a:t>Коммутаторы и точки доступа</a:t>
            </a:r>
            <a:endParaRPr lang="en-US" sz="1800" dirty="0" smtClean="0"/>
          </a:p>
          <a:p>
            <a:pPr lvl="1">
              <a:spcBef>
                <a:spcPts val="600"/>
              </a:spcBef>
            </a:pPr>
            <a:r>
              <a:rPr lang="ru-RU" dirty="0" smtClean="0"/>
              <a:t>Интеллектуальная группировка</a:t>
            </a:r>
            <a:endParaRPr lang="en-US" dirty="0" smtClean="0"/>
          </a:p>
          <a:p>
            <a:pPr lvl="1">
              <a:spcBef>
                <a:spcPts val="600"/>
              </a:spcBef>
            </a:pPr>
            <a:r>
              <a:rPr lang="ru-RU" dirty="0" smtClean="0"/>
              <a:t>Настройка </a:t>
            </a:r>
            <a:r>
              <a:rPr lang="ru-RU" dirty="0" smtClean="0"/>
              <a:t>представлений</a:t>
            </a:r>
            <a:endParaRPr lang="en-US" dirty="0" smtClean="0"/>
          </a:p>
          <a:p>
            <a:pPr lvl="1">
              <a:spcBef>
                <a:spcPts val="600"/>
              </a:spcBef>
            </a:pPr>
            <a:r>
              <a:rPr lang="ru-RU" dirty="0" smtClean="0"/>
              <a:t>Без лимита </a:t>
            </a:r>
            <a:r>
              <a:rPr lang="ru-RU" dirty="0" smtClean="0"/>
              <a:t>на количество точек</a:t>
            </a:r>
            <a:endParaRPr lang="en-US" dirty="0" smtClean="0"/>
          </a:p>
          <a:p>
            <a:pPr>
              <a:spcBef>
                <a:spcPts val="600"/>
              </a:spcBef>
              <a:buFont typeface="Arial"/>
              <a:buChar char="•"/>
            </a:pPr>
            <a:r>
              <a:rPr lang="ru-RU" dirty="0" smtClean="0"/>
              <a:t>Распределенное и зарезервированное</a:t>
            </a:r>
            <a:endParaRPr lang="en-US" dirty="0" smtClean="0"/>
          </a:p>
          <a:p>
            <a:pPr lvl="1">
              <a:spcBef>
                <a:spcPts val="600"/>
              </a:spcBef>
            </a:pPr>
            <a:r>
              <a:rPr lang="ru-RU" dirty="0" smtClean="0"/>
              <a:t>Эластичность, расширение системы за минуты</a:t>
            </a:r>
            <a:endParaRPr lang="en-US" dirty="0" smtClean="0"/>
          </a:p>
          <a:p>
            <a:pPr lvl="1">
              <a:spcBef>
                <a:spcPts val="600"/>
              </a:spcBef>
            </a:pPr>
            <a:r>
              <a:rPr lang="ru-RU" dirty="0" smtClean="0"/>
              <a:t>Функционирование без перерывов</a:t>
            </a:r>
            <a:endParaRPr lang="en-US" dirty="0" smtClean="0"/>
          </a:p>
          <a:p>
            <a:pPr lvl="1">
              <a:spcBef>
                <a:spcPts val="600"/>
              </a:spcBef>
            </a:pPr>
            <a:r>
              <a:rPr lang="ru-RU" dirty="0" smtClean="0"/>
              <a:t>Точки присутствия по всему миру</a:t>
            </a:r>
            <a:endParaRPr lang="en-US" dirty="0" smtClean="0"/>
          </a:p>
        </p:txBody>
      </p:sp>
    </p:spTree>
    <p:extLst>
      <p:ext uri="{BB962C8B-B14F-4D97-AF65-F5344CB8AC3E}">
        <p14:creationId xmlns:p14="http://schemas.microsoft.com/office/powerpoint/2010/main" val="775040461"/>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DSMENUDOCLEVELBTNSTATES" val="&lt;btnStates&gt;&lt;btn tag=&quot;1001&quot; state=&quot;UP&quot;/&gt;&lt;/btnStates&gt;&#10;"/>
</p:tagLst>
</file>

<file path=ppt/tags/tag2.xml><?xml version="1.0" encoding="utf-8"?>
<p:tagLst xmlns:a="http://schemas.openxmlformats.org/drawingml/2006/main" xmlns:r="http://schemas.openxmlformats.org/officeDocument/2006/relationships" xmlns:p="http://schemas.openxmlformats.org/presentationml/2006/main">
  <p:tag name="AUDIO_ID" val="2650"/>
  <p:tag name="ELAPSEDTIME" val="80.4"/>
  <p:tag name="ANNOTATION_COUNT" val="0"/>
  <p:tag name="ARTICULATE_SLIDE_GUID" val="f122184b-823c-448f-b8bf-b12217f2a4ed"/>
  <p:tag name="ARTICULATE_SLIDE_PAUSE" val="0"/>
  <p:tag name="ARTICULATE_NAV_LEVEL" val="1"/>
  <p:tag name="ARTICULATE_PLAYLIST_ID" val="-1"/>
  <p:tag name="ARTICULATE_LOCK_SLIDE" val="0"/>
  <p:tag name="ARTICULATE_SLIDE_NAV" val="19"/>
</p:tagLst>
</file>

<file path=ppt/theme/theme1.xml><?xml version="1.0" encoding="utf-8"?>
<a:theme xmlns:a="http://schemas.openxmlformats.org/drawingml/2006/main" name="2011_Aruba_template">
  <a:themeElements>
    <a:clrScheme name="Aruba">
      <a:dk1>
        <a:srgbClr val="000000"/>
      </a:dk1>
      <a:lt1>
        <a:srgbClr val="FFFFFF"/>
      </a:lt1>
      <a:dk2>
        <a:srgbClr val="000000"/>
      </a:dk2>
      <a:lt2>
        <a:srgbClr val="808080"/>
      </a:lt2>
      <a:accent1>
        <a:srgbClr val="F8981E"/>
      </a:accent1>
      <a:accent2>
        <a:srgbClr val="8E988D"/>
      </a:accent2>
      <a:accent3>
        <a:srgbClr val="B9971A"/>
      </a:accent3>
      <a:accent4>
        <a:srgbClr val="6A82AA"/>
      </a:accent4>
      <a:accent5>
        <a:srgbClr val="807C63"/>
      </a:accent5>
      <a:accent6>
        <a:srgbClr val="B6AF12"/>
      </a:accent6>
      <a:hlink>
        <a:srgbClr val="404040"/>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irheads2012Template">
  <a:themeElements>
    <a:clrScheme name="Aruba">
      <a:dk1>
        <a:srgbClr val="000000"/>
      </a:dk1>
      <a:lt1>
        <a:srgbClr val="FFFFFF"/>
      </a:lt1>
      <a:dk2>
        <a:srgbClr val="000000"/>
      </a:dk2>
      <a:lt2>
        <a:srgbClr val="808080"/>
      </a:lt2>
      <a:accent1>
        <a:srgbClr val="F8981E"/>
      </a:accent1>
      <a:accent2>
        <a:srgbClr val="8E988D"/>
      </a:accent2>
      <a:accent3>
        <a:srgbClr val="B9971A"/>
      </a:accent3>
      <a:accent4>
        <a:srgbClr val="6A82AA"/>
      </a:accent4>
      <a:accent5>
        <a:srgbClr val="807C63"/>
      </a:accent5>
      <a:accent6>
        <a:srgbClr val="B6AF12"/>
      </a:accent6>
      <a:hlink>
        <a:srgbClr val="404040"/>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ruba Light Version">
  <a:themeElements>
    <a:clrScheme name="Aruba">
      <a:dk1>
        <a:srgbClr val="000000"/>
      </a:dk1>
      <a:lt1>
        <a:srgbClr val="FFFFFF"/>
      </a:lt1>
      <a:dk2>
        <a:srgbClr val="000000"/>
      </a:dk2>
      <a:lt2>
        <a:srgbClr val="808080"/>
      </a:lt2>
      <a:accent1>
        <a:srgbClr val="F8981E"/>
      </a:accent1>
      <a:accent2>
        <a:srgbClr val="8E988D"/>
      </a:accent2>
      <a:accent3>
        <a:srgbClr val="B9971A"/>
      </a:accent3>
      <a:accent4>
        <a:srgbClr val="6A82AA"/>
      </a:accent4>
      <a:accent5>
        <a:srgbClr val="807C63"/>
      </a:accent5>
      <a:accent6>
        <a:srgbClr val="B6AF12"/>
      </a:accent6>
      <a:hlink>
        <a:srgbClr val="404040"/>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ruba Dark Version">
  <a:themeElements>
    <a:clrScheme name="Aruba">
      <a:dk1>
        <a:srgbClr val="000000"/>
      </a:dk1>
      <a:lt1>
        <a:srgbClr val="FFFFFF"/>
      </a:lt1>
      <a:dk2>
        <a:srgbClr val="000000"/>
      </a:dk2>
      <a:lt2>
        <a:srgbClr val="808080"/>
      </a:lt2>
      <a:accent1>
        <a:srgbClr val="F8981E"/>
      </a:accent1>
      <a:accent2>
        <a:srgbClr val="8E988D"/>
      </a:accent2>
      <a:accent3>
        <a:srgbClr val="B9971A"/>
      </a:accent3>
      <a:accent4>
        <a:srgbClr val="6A82AA"/>
      </a:accent4>
      <a:accent5>
        <a:srgbClr val="807C63"/>
      </a:accent5>
      <a:accent6>
        <a:srgbClr val="B6AF12"/>
      </a:accent6>
      <a:hlink>
        <a:srgbClr val="404040"/>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2011_Aruba_template</Template>
  <TotalTime>11316</TotalTime>
  <Words>3325</Words>
  <Application>Microsoft Office PowerPoint</Application>
  <PresentationFormat>Экран (4:3)</PresentationFormat>
  <Paragraphs>504</Paragraphs>
  <Slides>34</Slides>
  <Notes>18</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4</vt:i4>
      </vt:variant>
      <vt:variant>
        <vt:lpstr>Заголовки слайдов</vt:lpstr>
      </vt:variant>
      <vt:variant>
        <vt:i4>34</vt:i4>
      </vt:variant>
    </vt:vector>
  </HeadingPairs>
  <TitlesOfParts>
    <vt:vector size="49" baseType="lpstr">
      <vt:lpstr>ＭＳ Ｐゴシック</vt:lpstr>
      <vt:lpstr>Arial</vt:lpstr>
      <vt:lpstr>Arial Narrow</vt:lpstr>
      <vt:lpstr>Avenir Black</vt:lpstr>
      <vt:lpstr>Avenir Book</vt:lpstr>
      <vt:lpstr>Calibri</vt:lpstr>
      <vt:lpstr>Helvetica Neue</vt:lpstr>
      <vt:lpstr>Lucida Grande</vt:lpstr>
      <vt:lpstr>Times</vt:lpstr>
      <vt:lpstr>Verdana</vt:lpstr>
      <vt:lpstr>Wingdings</vt:lpstr>
      <vt:lpstr>2011_Aruba_template</vt:lpstr>
      <vt:lpstr>2_Airheads2012Template</vt:lpstr>
      <vt:lpstr>Aruba Light Version</vt:lpstr>
      <vt:lpstr>Aruba Dark Version</vt:lpstr>
      <vt:lpstr>ARUBA – Облачный WI-FI</vt:lpstr>
      <vt:lpstr>Что такое облачный Wi-Fi?</vt:lpstr>
      <vt:lpstr>Рынок облачного Wi-Fi</vt:lpstr>
      <vt:lpstr>Почему облачный Wi-Fi?</vt:lpstr>
      <vt:lpstr>Кому нужен облачный Wi-Fi?</vt:lpstr>
      <vt:lpstr>«Болевые точки» облачного Wi-Fi Филиалы, образование, средний бизнес</vt:lpstr>
      <vt:lpstr>Облачный Wi-Fi Aruba</vt:lpstr>
      <vt:lpstr>Эффективное облачное решение для эффективного бизнеса</vt:lpstr>
      <vt:lpstr>Aruba Central: Современная облачная архитектура</vt:lpstr>
      <vt:lpstr>Платформа сервисов Aruba Central</vt:lpstr>
      <vt:lpstr>Централизованное унифицированное управление Проводной и беспроводной сегмент</vt:lpstr>
      <vt:lpstr>Корпоративные точки доступа Instant</vt:lpstr>
      <vt:lpstr>Коммутаторы мобильного доступа с облачным управлением</vt:lpstr>
      <vt:lpstr>Как это работает?</vt:lpstr>
      <vt:lpstr>Реальные примеры применения</vt:lpstr>
      <vt:lpstr>Демо</vt:lpstr>
      <vt:lpstr>Особенности облачного WiFi Aruba</vt:lpstr>
      <vt:lpstr>1. Инсталляция «Zero-Touch»</vt:lpstr>
      <vt:lpstr>2. Непревзойдённая гибкость</vt:lpstr>
      <vt:lpstr>3. Корпоративный сегмент без исключений</vt:lpstr>
      <vt:lpstr>Производительность с мобильными устройствами</vt:lpstr>
      <vt:lpstr>Передача потока видео через Wi-Fi (5Mbps)</vt:lpstr>
      <vt:lpstr>Aruba ClientMatch™ для 802.11ac Wi-Fi</vt:lpstr>
      <vt:lpstr>Aruba AppRF в облаке Превосходный контроль и видимость приложений </vt:lpstr>
      <vt:lpstr>AppRF с встроенной фильтрацией контента</vt:lpstr>
      <vt:lpstr>4. Не зависящая от WAN архитектура</vt:lpstr>
      <vt:lpstr>Победа с Cloud Wi-Fi Aruba</vt:lpstr>
      <vt:lpstr>Конкурентные архитектуры</vt:lpstr>
      <vt:lpstr>Сравнительный анализ</vt:lpstr>
      <vt:lpstr>Почему облако Wi-Fi Aruba?</vt:lpstr>
      <vt:lpstr>Следующие шаги</vt:lpstr>
      <vt:lpstr>30 дней бесплатного использования Cloudeval.arubanetworks.com</vt:lpstr>
      <vt:lpstr>Aruba Central – как заказать?</vt:lpstr>
      <vt:lpstr>Презентация PowerPoint</vt:lpstr>
    </vt:vector>
  </TitlesOfParts>
  <Company>Aruba Networks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Aruba Networks Power Point Presentation Template</dc:title>
  <dc:creator>Zena Baloca</dc:creator>
  <cp:lastModifiedBy>Tryukhan Sergey</cp:lastModifiedBy>
  <cp:revision>143</cp:revision>
  <cp:lastPrinted>2010-02-26T00:11:14Z</cp:lastPrinted>
  <dcterms:created xsi:type="dcterms:W3CDTF">2011-01-14T19:40:32Z</dcterms:created>
  <dcterms:modified xsi:type="dcterms:W3CDTF">2015-02-04T20:58:51Z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B_TRACKING_NAME">
    <vt:lpwstr>\\leh\wam\groups\mp\mpbcf\TECHNOLOGY\Companies\Aruba Networks\2007_ipo\Roadshow\Presentation\Aruba IPO Roadshow Feb 13_vcurrent-part1.ppt - hebuch - 2/13/2007 1:16:31 PM</vt:lpwstr>
  </property>
  <property fmtid="{D5CDD505-2E9C-101B-9397-08002B2CF9AE}" pid="3" name="Related Marketing Initiatives">
    <vt:lpwstr/>
  </property>
  <property fmtid="{D5CDD505-2E9C-101B-9397-08002B2CF9AE}" pid="4" name="display_urn:schemas-microsoft-com:office:office#Content_x0020_Owner">
    <vt:lpwstr>Jon Green</vt:lpwstr>
  </property>
  <property fmtid="{D5CDD505-2E9C-101B-9397-08002B2CF9AE}" pid="5" name="Sort Priority">
    <vt:lpwstr>500.000000000000</vt:lpwstr>
  </property>
  <property fmtid="{D5CDD505-2E9C-101B-9397-08002B2CF9AE}" pid="6" name="ContentTypeId">
    <vt:lpwstr>0x010100396287414049F84ABBBF666FA028127200A930049E344B154396F7D196BD0AA9EB</vt:lpwstr>
  </property>
  <property fmtid="{D5CDD505-2E9C-101B-9397-08002B2CF9AE}" pid="7" name="ContentType">
    <vt:lpwstr>Marketing Document (Other)</vt:lpwstr>
  </property>
  <property fmtid="{D5CDD505-2E9C-101B-9397-08002B2CF9AE}" pid="8" name="Related Products">
    <vt:lpwstr/>
  </property>
  <property fmtid="{D5CDD505-2E9C-101B-9397-08002B2CF9AE}" pid="9" name="Content Owner">
    <vt:lpwstr>22</vt:lpwstr>
  </property>
  <property fmtid="{D5CDD505-2E9C-101B-9397-08002B2CF9AE}" pid="10" name="Related Industries">
    <vt:lpwstr/>
  </property>
  <property fmtid="{D5CDD505-2E9C-101B-9397-08002B2CF9AE}" pid="11" name="Related Applications">
    <vt:lpwstr>26;#Corporate Information</vt:lpwstr>
  </property>
  <property fmtid="{D5CDD505-2E9C-101B-9397-08002B2CF9AE}" pid="12" name="Related Competitors">
    <vt:lpwstr/>
  </property>
  <property fmtid="{D5CDD505-2E9C-101B-9397-08002B2CF9AE}" pid="13" name="Related Marketing Tools">
    <vt:lpwstr>2;#Template</vt:lpwstr>
  </property>
</Properties>
</file>